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1" r:id="rId4"/>
  </p:sldMasterIdLst>
  <p:notesMasterIdLst>
    <p:notesMasterId r:id="rId15"/>
  </p:notesMasterIdLst>
  <p:handoutMasterIdLst>
    <p:handoutMasterId r:id="rId16"/>
  </p:handoutMasterIdLst>
  <p:sldIdLst>
    <p:sldId id="258" r:id="rId5"/>
    <p:sldId id="291" r:id="rId6"/>
    <p:sldId id="293" r:id="rId7"/>
    <p:sldId id="292" r:id="rId8"/>
    <p:sldId id="297" r:id="rId9"/>
    <p:sldId id="294" r:id="rId10"/>
    <p:sldId id="299" r:id="rId11"/>
    <p:sldId id="295" r:id="rId12"/>
    <p:sldId id="296" r:id="rId13"/>
    <p:sldId id="290" r:id="rId14"/>
  </p:sldIdLst>
  <p:sldSz cx="9144000" cy="6858000" type="screen4x3"/>
  <p:notesSz cx="6797675" cy="9926638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317" userDrawn="1">
          <p15:clr>
            <a:srgbClr val="A4A3A4"/>
          </p15:clr>
        </p15:guide>
        <p15:guide id="3" orient="horz" pos="98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nja" initials="S" lastIdx="1" clrIdx="0"/>
  <p:cmAuthor id="1" name="Microsoft Office-användare" initials="MO" lastIdx="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B9C3"/>
    <a:srgbClr val="CF003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7" autoAdjust="0"/>
    <p:restoredTop sz="55694" autoAdjust="0"/>
  </p:normalViewPr>
  <p:slideViewPr>
    <p:cSldViewPr snapToGrid="0">
      <p:cViewPr varScale="1">
        <p:scale>
          <a:sx n="74" d="100"/>
          <a:sy n="74" d="100"/>
        </p:scale>
        <p:origin x="2946" y="54"/>
      </p:cViewPr>
      <p:guideLst>
        <p:guide orient="horz" pos="618"/>
        <p:guide pos="317"/>
        <p:guide orient="horz" pos="9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20D5A-3DB2-4C97-B02D-62CA8DC225B1}" type="datetimeFigureOut">
              <a:rPr lang="sv-SE" smtClean="0"/>
              <a:t>2017-09-09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6CFB0-A571-497E-A3BF-F30E82F1FBA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8600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C86BFE1E-5443-4144-8282-A4FF9A5B5E4F}" type="datetimeFigureOut">
              <a:rPr lang="sv-SE"/>
              <a:pPr>
                <a:defRPr/>
              </a:pPr>
              <a:t>2017-09-09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pPr lvl="0"/>
            <a:endParaRPr lang="sv-SE" noProof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7184777-D1BC-4C58-8801-0124144F45A9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580516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hjart-lung.se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28EA0B-566B-4B39-81C6-5790E5496B27}" type="slidenum">
              <a:rPr lang="sv-SE" altLang="sv-SE" sz="1300" smtClean="0"/>
              <a:pPr>
                <a:spcBef>
                  <a:spcPct val="0"/>
                </a:spcBef>
              </a:pPr>
              <a:t>1</a:t>
            </a:fld>
            <a:endParaRPr lang="sv-SE" altLang="sv-SE" sz="130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1200" dirty="0">
              <a:latin typeface="Futura L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070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28EA0B-566B-4B39-81C6-5790E5496B27}" type="slidenum">
              <a:rPr lang="sv-SE" altLang="sv-SE" sz="1300" smtClean="0"/>
              <a:pPr>
                <a:spcBef>
                  <a:spcPct val="0"/>
                </a:spcBef>
              </a:pPr>
              <a:t>10</a:t>
            </a:fld>
            <a:endParaRPr lang="sv-SE" altLang="sv-SE" sz="130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1200" dirty="0">
              <a:latin typeface="Futura L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72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Riksförbundet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HjärtLung</a:t>
            </a:r>
            <a:endParaRPr lang="sv-SE" dirty="0" smtClean="0"/>
          </a:p>
          <a:p>
            <a:r>
              <a:rPr lang="sv-SE" dirty="0" smtClean="0"/>
              <a:t>Vi är en ideell organisation som arbetar för att alla med hjärt- och lungsjukdom i Sverige ska kunna leva ett så bra liv som möjligt. Oavsett vilka de är, var de bor eller vad de tror på. Vårt jobb är viktigt. I Sverige lever över en miljon människor med hjärt- och/eller lungsjukdomar. De har rätt till ett bra liv, till rätt behandling och till värme och gemenskap. Det är därför vi finns.</a:t>
            </a:r>
          </a:p>
          <a:p>
            <a:endParaRPr lang="sv-SE" dirty="0" smtClean="0"/>
          </a:p>
          <a:p>
            <a:r>
              <a:rPr lang="sv-SE" dirty="0" smtClean="0"/>
              <a:t>Vi har nästan</a:t>
            </a:r>
            <a:r>
              <a:rPr lang="sv-SE" baseline="0" dirty="0" smtClean="0"/>
              <a:t> 40 000 medlemmar, över 150 föreningar runt om i landet och är en av Sveriges största patientorganisationer.</a:t>
            </a:r>
          </a:p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84777-D1BC-4C58-8801-0124144F45A9}" type="slidenum">
              <a:rPr lang="sv-SE" altLang="sv-SE" smtClean="0"/>
              <a:pPr>
                <a:defRPr/>
              </a:pPr>
              <a:t>2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535072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 smtClean="0"/>
              <a:t>Vi jobbar för alla med hjärt- och lungsjukdom inom följande kärnområden:</a:t>
            </a:r>
          </a:p>
          <a:p>
            <a:endParaRPr lang="sv-S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Opinionsbildning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Livsstil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err="1" smtClean="0"/>
              <a:t>Trygghet-gemenskap-stöd</a:t>
            </a:r>
            <a:endParaRPr lang="sv-S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baseline="0" dirty="0" smtClean="0"/>
              <a:t>Vi ger också ut tidningen Status samt driver en forskningsfond för patientnära forskning.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84777-D1BC-4C58-8801-0124144F45A9}" type="slidenum">
              <a:rPr lang="sv-SE" altLang="sv-SE" smtClean="0"/>
              <a:pPr>
                <a:defRPr/>
              </a:pPr>
              <a:t>3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154835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företräder våra medlemmar och människor med hjärt</a:t>
            </a:r>
            <a:r>
              <a:rPr lang="sv-SE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och lungsjukdom.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dirty="0" smtClean="0"/>
          </a:p>
          <a:p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deltar i samhällsdebatten och ställer krav på utvecklingen</a:t>
            </a:r>
            <a:r>
              <a:rPr lang="sv-SE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främst 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inom hälso- och sjukvården. Det sker i dialog med företrädare från riksdagen, departementen, landstingen, Socialstyrelsen, medicinska professionen och andra organisationer.</a:t>
            </a:r>
            <a:r>
              <a:rPr lang="sv-SE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 arbetar för personcentrerad vård där patienten deltar aktivt i planering och genomförande av den egna vården i samarbete med vårdpersonal. I samverkan med hälso- och sjukvården arbetar vi fram nytt material och nya modeller för att ytterligare höja nivån på vård och rehabilitering.</a:t>
            </a:r>
            <a:endParaRPr lang="sv-S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följer och påverkar kommuner och landsting i hjärt-</a:t>
            </a:r>
            <a:r>
              <a:rPr lang="sv-SE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och lungfrågor. </a:t>
            </a:r>
            <a:endParaRPr lang="sv-S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dirty="0" smtClean="0"/>
              <a:t>Exempel på aktiviteter och projekt:</a:t>
            </a:r>
          </a:p>
          <a:p>
            <a:endParaRPr lang="sv-S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Hjärtemånaden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Lungmånaden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Kampanjen ”Ljuset på våra dolda</a:t>
            </a:r>
            <a:r>
              <a:rPr lang="sv-SE" baseline="0" dirty="0" smtClean="0"/>
              <a:t> folksjukdomar”.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Sjukhusenkäten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Rehabmodellen</a:t>
            </a:r>
            <a:endParaRPr lang="sv-SE" sz="120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aseline="0" dirty="0" smtClean="0"/>
              <a:t>Årets Hjärt-</a:t>
            </a:r>
            <a:r>
              <a:rPr lang="sv-SE" sz="1200" baseline="0" dirty="0" err="1" smtClean="0"/>
              <a:t>lungräddare</a:t>
            </a:r>
            <a:endParaRPr lang="sv-SE" baseline="0" dirty="0" smtClean="0"/>
          </a:p>
          <a:p>
            <a:r>
              <a:rPr lang="sv-SE" dirty="0" smtClean="0"/>
              <a:t>•</a:t>
            </a:r>
            <a:r>
              <a:rPr lang="sv-SE" baseline="0" dirty="0" smtClean="0"/>
              <a:t>  </a:t>
            </a:r>
            <a:r>
              <a:rPr lang="sv-SE" dirty="0" smtClean="0"/>
              <a:t>Hjärtguiden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84777-D1BC-4C58-8801-0124144F45A9}" type="slidenum">
              <a:rPr lang="sv-SE" altLang="sv-SE" smtClean="0"/>
              <a:pPr>
                <a:defRPr/>
              </a:pPr>
              <a:t>4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32037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Vi påverkar attityder hos allmänheten när det gäller livsstilsfrågor som rökning, kost och motion. Syftet är att sprida kunskap om hjärt- och lungsjukdomar, rätten till vård, behandling och långsiktiga livsstilsförändringar.</a:t>
            </a:r>
          </a:p>
          <a:p>
            <a:endParaRPr lang="sv-SE" dirty="0" smtClean="0"/>
          </a:p>
          <a:p>
            <a:r>
              <a:rPr lang="sv-SE" dirty="0" smtClean="0"/>
              <a:t>För medlemmar:</a:t>
            </a:r>
          </a:p>
          <a:p>
            <a:r>
              <a:rPr lang="sv-SE" dirty="0" smtClean="0"/>
              <a:t>Vi tar fram</a:t>
            </a:r>
            <a:r>
              <a:rPr lang="sv-SE" baseline="0" dirty="0" smtClean="0"/>
              <a:t> motions- och träningsprogram för att erbjuda en möjlighet till anpassad motion.</a:t>
            </a:r>
          </a:p>
          <a:p>
            <a:r>
              <a:rPr lang="sv-SE" baseline="0" dirty="0" smtClean="0"/>
              <a:t>Vi anordnar studiecirklar och tematräffar i livsstilsfrågor samt föreläsningar och samtalsgrupper utifrån olika diagnoser.</a:t>
            </a:r>
          </a:p>
          <a:p>
            <a:r>
              <a:rPr lang="sv-SE" baseline="0" dirty="0" smtClean="0"/>
              <a:t>Vi tar fram material om våra diagnoser, med information om sjukdom, behandling och livsstil.</a:t>
            </a:r>
          </a:p>
          <a:p>
            <a:endParaRPr lang="sv-SE" baseline="0" dirty="0" smtClean="0"/>
          </a:p>
          <a:p>
            <a:r>
              <a:rPr lang="sv-SE" baseline="0" dirty="0" smtClean="0"/>
              <a:t>För alla:</a:t>
            </a:r>
          </a:p>
          <a:p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 samarbetar med landets kommuner för att skapa promenader för ett hälsosammare Sverige</a:t>
            </a:r>
          </a:p>
          <a:p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Hälsans Stig är en trygg och promenadvänlig slinga utan given start- eller slutpunkt. Slingan är vanligen 3-6 kilometer lång och löper där människor normalt brukar promenera.</a:t>
            </a:r>
            <a:r>
              <a:rPr lang="sv-SE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finns idag cirka 130 stycken Hälsans Stig</a:t>
            </a:r>
            <a:r>
              <a:rPr lang="sv-SE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runt om i landet.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 smtClean="0"/>
              <a:t>Vi tar fram diagnosbroschyrer för alla som vill få en bättre förståelse för sin sjukdom och vad som krävs för att leva med den.</a:t>
            </a:r>
          </a:p>
          <a:p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För vården:</a:t>
            </a:r>
          </a:p>
          <a:p>
            <a:r>
              <a:rPr lang="sv-SE" dirty="0" smtClean="0"/>
              <a:t>Vi</a:t>
            </a:r>
            <a:r>
              <a:rPr lang="sv-SE" baseline="0" dirty="0" smtClean="0"/>
              <a:t> erbjuder </a:t>
            </a:r>
            <a:r>
              <a:rPr lang="sv-SE" dirty="0" smtClean="0"/>
              <a:t>kompletta och kostnadsfria</a:t>
            </a:r>
            <a:r>
              <a:rPr lang="sv-SE" baseline="0" dirty="0" smtClean="0"/>
              <a:t> patientutbildningar som vårdpersonal över hela landet kan använda för att utbilda sina patienter. Utbildningsmaterialet innehåller handledarmanual, </a:t>
            </a:r>
            <a:r>
              <a:rPr lang="sv-SE" baseline="0" dirty="0" err="1" smtClean="0"/>
              <a:t>PowerPoint</a:t>
            </a:r>
            <a:r>
              <a:rPr lang="sv-SE" baseline="0" dirty="0" smtClean="0"/>
              <a:t>-bilder, uppgifter, faktablad, filmer och träningsprogram. Fokus i utbildningarna ligger på att möjliggöra en bra egenvård och livskvalitet genom kunskap och motivation.</a:t>
            </a:r>
          </a:p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84777-D1BC-4C58-8801-0124144F45A9}" type="slidenum">
              <a:rPr lang="sv-SE" altLang="sv-SE" smtClean="0"/>
              <a:pPr>
                <a:defRPr/>
              </a:pPr>
              <a:t>5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305057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 smtClean="0"/>
              <a:t>Mötet med andra människor betyder mycket för hälsan. </a:t>
            </a:r>
          </a:p>
          <a:p>
            <a:endParaRPr lang="sv-SE" dirty="0" smtClean="0"/>
          </a:p>
          <a:p>
            <a:r>
              <a:rPr lang="sv-SE" dirty="0" smtClean="0"/>
              <a:t>Vi erbjuder möjligheten att umgås, dela erfarenheter och att ha trevligt tillsammans. </a:t>
            </a:r>
          </a:p>
          <a:p>
            <a:r>
              <a:rPr lang="sv-SE" dirty="0" smtClean="0"/>
              <a:t>Många medlemmar upplever föreningens gemenskap som mycket betydelsefull för en ökad livskvalitet.</a:t>
            </a:r>
          </a:p>
          <a:p>
            <a:endParaRPr lang="sv-SE" dirty="0" smtClean="0"/>
          </a:p>
          <a:p>
            <a:r>
              <a:rPr lang="sv-SE" dirty="0" smtClean="0"/>
              <a:t>Varje lokalförening har sitt eget aktivitetsprogram.</a:t>
            </a:r>
            <a:endParaRPr lang="sv-SE" baseline="0" dirty="0" smtClean="0"/>
          </a:p>
          <a:p>
            <a:r>
              <a:rPr lang="sv-SE" baseline="0" dirty="0" smtClean="0"/>
              <a:t>Exempel aktiviteter vara:</a:t>
            </a:r>
          </a:p>
          <a:p>
            <a:endParaRPr lang="sv-S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Vattengympa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Promenader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Medicinsk</a:t>
            </a:r>
            <a:r>
              <a:rPr lang="sv-SE" baseline="0" dirty="0" smtClean="0"/>
              <a:t> yoga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Boule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Medicinska kurser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Matlagning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Handarbete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Körsång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Träslöjd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Utflykter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Teaterbesök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Resor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Föreläsningar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84777-D1BC-4C58-8801-0124144F45A9}" type="slidenum">
              <a:rPr lang="sv-SE" altLang="sv-SE" smtClean="0"/>
              <a:pPr>
                <a:defRPr/>
              </a:pPr>
              <a:t>6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260273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Status är en medlemstidning som kommer i brevlådan 6 gånger</a:t>
            </a:r>
            <a:r>
              <a:rPr lang="sv-SE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 året.</a:t>
            </a:r>
          </a:p>
          <a:p>
            <a:r>
              <a:rPr lang="sv-SE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Tidningen bevakar nyheter inom hjärt- och lungsjukvården samt blandar medicinska nyheter med reportage och aktuella händelser. Vår uppskattade tidning har ett tema för varje nummer. </a:t>
            </a:r>
          </a:p>
          <a:p>
            <a:endParaRPr lang="sv-SE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är också aktiva på sociala medier: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Hemsidan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Facebook</a:t>
            </a:r>
            <a:endParaRPr lang="sv-SE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Instagram</a:t>
            </a:r>
            <a:endParaRPr lang="sv-SE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Twitter</a:t>
            </a:r>
            <a:endParaRPr lang="sv-SE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endParaRPr lang="sv-S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84777-D1BC-4C58-8801-0124144F45A9}" type="slidenum">
              <a:rPr lang="sv-SE" altLang="sv-SE" smtClean="0"/>
              <a:pPr>
                <a:defRPr/>
              </a:pPr>
              <a:t>7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24213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Det pågår mycket forskning för att hitta nya behandlingsformer som kan rädda livet på den som lever med hjärt- och lungsjukdom. Men ganska lite kring det som händer efter att man har fått sin diagnos. Forskningsfonden </a:t>
            </a:r>
            <a:r>
              <a:rPr lang="sv-SE" dirty="0" err="1" smtClean="0"/>
              <a:t>HjärtLung</a:t>
            </a:r>
            <a:r>
              <a:rPr lang="sv-SE" dirty="0" smtClean="0"/>
              <a:t> stödjer patientnära forskning för att alla med hjärt- eller lungsjukdom ska kunna leva ett så bra liv som möjligt.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Under de senaste tio åren har vi kunnat stödja 150 forskningsstudier som har förändrat vardagen för hjärtsjuka, lungsjuka och deras närstående.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Tack vare allmänhetens bidrag har vi kunnat dela ut cirka 2 miljoner kronor per år.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84777-D1BC-4C58-8801-0124144F45A9}" type="slidenum">
              <a:rPr lang="sv-SE" altLang="sv-SE" smtClean="0"/>
              <a:pPr>
                <a:defRPr/>
              </a:pPr>
              <a:t>8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058820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Sverige lever 1 800 000 personer med hjärt- och kärlsjukdom och drygt 1 900 000 med sjukdom i lunorna, varav 500 000 har KOL.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blir starkare tillsammans.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behöver många medlemmar för att med kraft kunna förbättra vardagen för den som lever med hjärt- och lungsjukdom.</a:t>
            </a:r>
          </a:p>
          <a:p>
            <a:endParaRPr lang="sv-SE" dirty="0" smtClean="0"/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 blir medlem genom att:</a:t>
            </a:r>
          </a:p>
          <a:p>
            <a:r>
              <a:rPr lang="sv-S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Anmäla dig på www.hjart-lung.se/bli-medlem/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Ringa på 020-21 22 00 eller 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Mejla till </a:t>
            </a:r>
            <a:r>
              <a:rPr lang="sv-SE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info@hjart-lung.se</a:t>
            </a: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84777-D1BC-4C58-8801-0124144F45A9}" type="slidenum">
              <a:rPr lang="sv-SE" altLang="sv-SE" smtClean="0"/>
              <a:pPr>
                <a:defRPr/>
              </a:pPr>
              <a:t>9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667475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4ABA7-9924-46FF-8A05-8BEC8DFA542E}" type="datetimeFigureOut">
              <a:rPr lang="sv-SE"/>
              <a:pPr>
                <a:defRPr/>
              </a:pPr>
              <a:t>2017-09-09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A112E-8763-4F4F-8F5E-9A04BD4D0A34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5667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3AF56-796A-4925-ADFB-ABBABE98C7B7}" type="datetimeFigureOut">
              <a:rPr lang="sv-SE"/>
              <a:pPr>
                <a:defRPr/>
              </a:pPr>
              <a:t>2017-09-09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D474D-0062-4594-BB7C-A9665D4002E4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203361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B34F9-D0E5-49A0-9444-7355482B9A42}" type="datetimeFigureOut">
              <a:rPr lang="sv-SE"/>
              <a:pPr>
                <a:defRPr/>
              </a:pPr>
              <a:t>2017-09-09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E22CC-EE99-4378-A819-11B2A4BD9E4D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443780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1650" y="673100"/>
            <a:ext cx="8108950" cy="1017588"/>
          </a:xfrm>
        </p:spPr>
        <p:txBody>
          <a:bodyPr/>
          <a:lstStyle>
            <a:lvl1pPr>
              <a:lnSpc>
                <a:spcPct val="100000"/>
              </a:lnSpc>
              <a:defRPr sz="2400" b="1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spcAft>
                <a:spcPts val="1000"/>
              </a:spcAft>
              <a:defRPr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2D933-7BF5-4692-92C5-9F6F3D9A75E3}" type="datetimeFigureOut">
              <a:rPr lang="sv-SE"/>
              <a:pPr>
                <a:defRPr/>
              </a:pPr>
              <a:t>2017-09-09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DF666-2EDA-42F8-97B9-8BF26EB6871A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358998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2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5D93C-90AA-4269-AC76-B78A9B8E3063}" type="datetimeFigureOut">
              <a:rPr lang="sv-SE"/>
              <a:pPr>
                <a:defRPr/>
              </a:pPr>
              <a:t>2017-09-09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13B5E-E085-484F-AF49-698FB6122B94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248987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7F2DE-962F-461D-B633-9757D3300846}" type="datetimeFigureOut">
              <a:rPr lang="sv-SE"/>
              <a:pPr>
                <a:defRPr/>
              </a:pPr>
              <a:t>2017-09-09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FD30C-70BE-42C9-AF01-48A2A6A735D4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550617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D6041-F5A0-4CB2-A962-CFDA57AC2276}" type="datetimeFigureOut">
              <a:rPr lang="sv-SE"/>
              <a:pPr>
                <a:defRPr/>
              </a:pPr>
              <a:t>2017-09-09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E8BBB-9F95-4725-B01F-61C2065227BA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90876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177FC-1F7B-42CD-871D-D82E9DC5197D}" type="datetimeFigureOut">
              <a:rPr lang="sv-SE"/>
              <a:pPr>
                <a:defRPr/>
              </a:pPr>
              <a:t>2017-09-09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F35B1-5542-41E0-9AA6-725918030EC6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17845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654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4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13FA0-EE47-4D02-A331-3FB062FEFF4B}" type="datetimeFigureOut">
              <a:rPr lang="sv-SE"/>
              <a:pPr>
                <a:defRPr/>
              </a:pPr>
              <a:t>2017-09-09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45B8F-D5CD-47B2-9888-277AA3BEB1B5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2899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8BD23-9ACE-4577-A340-C01258AAA274}" type="datetimeFigureOut">
              <a:rPr lang="sv-SE"/>
              <a:pPr>
                <a:defRPr/>
              </a:pPr>
              <a:t>2017-09-09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F5872-FF89-4AF6-BE75-6D1C7748CA88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39787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501650" y="365125"/>
            <a:ext cx="810895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 smtClean="0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501650" y="1825625"/>
            <a:ext cx="81089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 smtClean="0"/>
              <a:t>Klicka här för att ändra format på bakgrundstexten</a:t>
            </a:r>
          </a:p>
          <a:p>
            <a:pPr lvl="1"/>
            <a:r>
              <a:rPr lang="sv-SE" altLang="sv-SE" dirty="0" smtClean="0"/>
              <a:t>Nivå två</a:t>
            </a:r>
          </a:p>
          <a:p>
            <a:pPr lvl="2"/>
            <a:r>
              <a:rPr lang="sv-SE" altLang="sv-SE" dirty="0" smtClean="0"/>
              <a:t>Nivå tre</a:t>
            </a:r>
          </a:p>
          <a:p>
            <a:pPr lvl="3"/>
            <a:r>
              <a:rPr lang="sv-SE" altLang="sv-SE" dirty="0" smtClean="0"/>
              <a:t>Nivå fyra</a:t>
            </a:r>
          </a:p>
          <a:p>
            <a:pPr lvl="4"/>
            <a:r>
              <a:rPr lang="sv-SE" altLang="sv-SE" dirty="0" smtClean="0"/>
              <a:t>Nivå fem</a:t>
            </a:r>
          </a:p>
        </p:txBody>
      </p:sp>
      <p:sp>
        <p:nvSpPr>
          <p:cNvPr id="7" name="Platshållare för datum 3"/>
          <p:cNvSpPr txBox="1">
            <a:spLocks/>
          </p:cNvSpPr>
          <p:nvPr userDrawn="1"/>
        </p:nvSpPr>
        <p:spPr>
          <a:xfrm>
            <a:off x="7562428" y="6305877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85597415-52D1-49BD-87CA-199C568B6D8B}" type="datetimeFigureOut">
              <a:rPr lang="sv-SE" sz="900" smtClean="0"/>
              <a:pPr>
                <a:defRPr/>
              </a:pPr>
              <a:t>2017-09-09</a:t>
            </a:fld>
            <a:endParaRPr lang="sv-SE" sz="900" dirty="0" smtClean="0"/>
          </a:p>
          <a:p>
            <a:pPr>
              <a:defRPr/>
            </a:pPr>
            <a:r>
              <a:rPr lang="sv-SE" sz="900" b="1" dirty="0" err="1" smtClean="0">
                <a:solidFill>
                  <a:srgbClr val="CF003D"/>
                </a:solidFill>
              </a:rPr>
              <a:t>hjart-lung.se</a:t>
            </a:r>
            <a:endParaRPr lang="sv-SE" sz="900" b="1" dirty="0">
              <a:solidFill>
                <a:srgbClr val="CF003D"/>
              </a:solidFill>
            </a:endParaRP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6240683"/>
            <a:ext cx="1620000" cy="4272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rgbClr val="CF003D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4"/>
          <a:stretch/>
        </p:blipFill>
        <p:spPr>
          <a:xfrm>
            <a:off x="6333779" y="0"/>
            <a:ext cx="2822921" cy="60071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7" y="1989637"/>
            <a:ext cx="5186363" cy="1367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106498" y="359077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CF003D"/>
                </a:solidFill>
                <a:latin typeface="Verdana" charset="0"/>
                <a:ea typeface="Verdana" charset="0"/>
                <a:cs typeface="Verdana" charset="0"/>
              </a:rPr>
              <a:t>h</a:t>
            </a:r>
            <a:r>
              <a:rPr lang="sv-SE" b="1" dirty="0" smtClean="0">
                <a:solidFill>
                  <a:srgbClr val="CF003D"/>
                </a:solidFill>
                <a:latin typeface="Verdana" charset="0"/>
                <a:ea typeface="Verdana" charset="0"/>
                <a:cs typeface="Verdana" charset="0"/>
              </a:rPr>
              <a:t>jart-lung.se</a:t>
            </a:r>
            <a:endParaRPr lang="sv-SE" b="1" dirty="0">
              <a:solidFill>
                <a:srgbClr val="CF003D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4"/>
          <a:stretch/>
        </p:blipFill>
        <p:spPr>
          <a:xfrm>
            <a:off x="6333779" y="0"/>
            <a:ext cx="2822921" cy="60071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7" y="1989637"/>
            <a:ext cx="5186363" cy="136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7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6007100"/>
          </a:xfrm>
          <a:prstGeom prst="rect">
            <a:avLst/>
          </a:prstGeom>
          <a:solidFill>
            <a:srgbClr val="A5B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3238" y="3545633"/>
            <a:ext cx="7886700" cy="4210099"/>
          </a:xfrm>
        </p:spPr>
        <p:txBody>
          <a:bodyPr/>
          <a:lstStyle/>
          <a:p>
            <a:pPr marL="0" indent="0">
              <a:lnSpc>
                <a:spcPts val="4000"/>
              </a:lnSpc>
              <a:buNone/>
            </a:pPr>
            <a:r>
              <a:rPr lang="sv-SE" sz="3200" dirty="0" smtClean="0">
                <a:solidFill>
                  <a:schemeClr val="bg1"/>
                </a:solidFill>
              </a:rPr>
              <a:t>Vi är nästan 40 000 medlemmar </a:t>
            </a:r>
            <a:br>
              <a:rPr lang="sv-SE" sz="3200" dirty="0" smtClean="0">
                <a:solidFill>
                  <a:schemeClr val="bg1"/>
                </a:solidFill>
              </a:rPr>
            </a:br>
            <a:r>
              <a:rPr lang="sv-SE" sz="3200" dirty="0" smtClean="0">
                <a:solidFill>
                  <a:schemeClr val="bg1"/>
                </a:solidFill>
              </a:rPr>
              <a:t>som tillsammans jobbar för att alla med hjärt- och lungsjukdom ska </a:t>
            </a:r>
            <a:br>
              <a:rPr lang="sv-SE" sz="3200" dirty="0" smtClean="0">
                <a:solidFill>
                  <a:schemeClr val="bg1"/>
                </a:solidFill>
              </a:rPr>
            </a:br>
            <a:r>
              <a:rPr lang="sv-SE" sz="3200" dirty="0" smtClean="0">
                <a:solidFill>
                  <a:schemeClr val="bg1"/>
                </a:solidFill>
              </a:rPr>
              <a:t>må så bra som möjligt.</a:t>
            </a:r>
          </a:p>
          <a:p>
            <a:pPr marL="0" indent="0">
              <a:lnSpc>
                <a:spcPts val="4000"/>
              </a:lnSpc>
              <a:buNone/>
            </a:pPr>
            <a:endParaRPr lang="sv-SE" sz="3200" dirty="0">
              <a:solidFill>
                <a:schemeClr val="bg1"/>
              </a:solidFill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602239"/>
            <a:ext cx="7166525" cy="268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1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4"/>
          <a:stretch/>
        </p:blipFill>
        <p:spPr>
          <a:xfrm>
            <a:off x="6333779" y="0"/>
            <a:ext cx="2822921" cy="60071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Som medlem får du: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1650" y="1457325"/>
            <a:ext cx="8108950" cy="435133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sv-SE" dirty="0" smtClean="0"/>
              <a:t>En stark röst för alla som lever med hjärt- </a:t>
            </a:r>
            <a:br>
              <a:rPr lang="sv-SE" dirty="0" smtClean="0"/>
            </a:br>
            <a:r>
              <a:rPr lang="sv-SE" dirty="0" smtClean="0"/>
              <a:t>och lungsjukdom</a:t>
            </a: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sv-SE" dirty="0" smtClean="0"/>
              <a:t>Kunskap, motivation och aktiviteter för </a:t>
            </a:r>
            <a:br>
              <a:rPr lang="sv-SE" dirty="0" smtClean="0"/>
            </a:br>
            <a:r>
              <a:rPr lang="sv-SE" dirty="0" smtClean="0"/>
              <a:t>bättre egenvård och livsstil</a:t>
            </a: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sv-SE" dirty="0" smtClean="0"/>
              <a:t>Gemenskap och glädje</a:t>
            </a: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sv-SE" dirty="0" smtClean="0"/>
              <a:t>Tidningen Status med medicinska nyheter </a:t>
            </a:r>
            <a:br>
              <a:rPr lang="sv-SE" dirty="0" smtClean="0"/>
            </a:br>
            <a:r>
              <a:rPr lang="sv-SE" dirty="0" smtClean="0"/>
              <a:t>och reportage</a:t>
            </a: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sv-SE" dirty="0" smtClean="0"/>
              <a:t>Patientnära forskning för en bättre vardag</a:t>
            </a:r>
          </a:p>
        </p:txBody>
      </p:sp>
    </p:spTree>
    <p:extLst>
      <p:ext uri="{BB962C8B-B14F-4D97-AF65-F5344CB8AC3E}">
        <p14:creationId xmlns:p14="http://schemas.microsoft.com/office/powerpoint/2010/main" val="190579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4"/>
          <a:stretch/>
        </p:blipFill>
        <p:spPr>
          <a:xfrm>
            <a:off x="6333779" y="0"/>
            <a:ext cx="2822921" cy="6007100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 gör oss hörda i politiken och vården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501650" y="1449388"/>
            <a:ext cx="8108950" cy="4351338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sv-SE" sz="1800" b="1" dirty="0" smtClean="0">
                <a:solidFill>
                  <a:srgbClr val="CF003D"/>
                </a:solidFill>
              </a:rPr>
              <a:t>Vi jobbar för:</a:t>
            </a: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sv-SE" dirty="0" smtClean="0"/>
              <a:t>Tidig diagnos och behandling</a:t>
            </a: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sv-SE" dirty="0" smtClean="0"/>
              <a:t>Bästa möjliga vård och rehabilitering</a:t>
            </a: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sv-SE" dirty="0"/>
              <a:t>J</a:t>
            </a:r>
            <a:r>
              <a:rPr lang="sv-SE" dirty="0" smtClean="0"/>
              <a:t>ämlik vård över hela landet</a:t>
            </a: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sv-SE" dirty="0" smtClean="0"/>
              <a:t>Ökad kunskap och delaktighet för patienter</a:t>
            </a:r>
          </a:p>
          <a:p>
            <a:pPr>
              <a:lnSpc>
                <a:spcPct val="110000"/>
              </a:lnSpc>
              <a:spcBef>
                <a:spcPts val="700"/>
              </a:spcBef>
            </a:pPr>
            <a:endParaRPr lang="sv-SE" dirty="0" smtClean="0"/>
          </a:p>
          <a:p>
            <a:pPr marL="0" indent="0">
              <a:buNone/>
            </a:pPr>
            <a:r>
              <a:rPr lang="sv-SE" sz="1800" b="1" dirty="0" smtClean="0">
                <a:solidFill>
                  <a:srgbClr val="CF003D"/>
                </a:solidFill>
              </a:rPr>
              <a:t>Ps. </a:t>
            </a:r>
            <a:r>
              <a:rPr lang="sv-SE" sz="1500" dirty="0" smtClean="0"/>
              <a:t>Visst du att vår ordförande finns med på Dagens Medicins </a:t>
            </a:r>
            <a:br>
              <a:rPr lang="sv-SE" sz="1500" dirty="0" smtClean="0"/>
            </a:br>
            <a:r>
              <a:rPr lang="sv-SE" sz="1500" dirty="0" err="1" smtClean="0"/>
              <a:t>maktlista</a:t>
            </a:r>
            <a:r>
              <a:rPr lang="sv-SE" sz="1500" dirty="0" smtClean="0"/>
              <a:t> över de 100 mest inflytelserika inom vården</a:t>
            </a:r>
            <a:endParaRPr lang="sv-SE" sz="1500" dirty="0"/>
          </a:p>
        </p:txBody>
      </p:sp>
    </p:spTree>
    <p:extLst>
      <p:ext uri="{BB962C8B-B14F-4D97-AF65-F5344CB8AC3E}">
        <p14:creationId xmlns:p14="http://schemas.microsoft.com/office/powerpoint/2010/main" val="264468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4"/>
          <a:stretch/>
        </p:blipFill>
        <p:spPr>
          <a:xfrm>
            <a:off x="6333779" y="0"/>
            <a:ext cx="2822921" cy="60071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1650" y="673100"/>
            <a:ext cx="8515350" cy="1017588"/>
          </a:xfrm>
        </p:spPr>
        <p:txBody>
          <a:bodyPr/>
          <a:lstStyle/>
          <a:p>
            <a:r>
              <a:rPr lang="sv-SE" dirty="0" smtClean="0"/>
              <a:t>Vi ger dig kunskap, motivation och aktiviteter </a:t>
            </a:r>
            <a:br>
              <a:rPr lang="sv-SE" dirty="0" smtClean="0"/>
            </a:br>
            <a:r>
              <a:rPr lang="sv-SE" dirty="0" smtClean="0"/>
              <a:t>för en god livsstil och egenvård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1650" y="1730376"/>
            <a:ext cx="3585158" cy="4351338"/>
          </a:xfrm>
        </p:spPr>
        <p:txBody>
          <a:bodyPr numCol="1" spcCol="180000"/>
          <a:lstStyle/>
          <a:p>
            <a:pPr marL="0" indent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sv-SE" sz="1800" b="1" dirty="0" smtClean="0">
                <a:solidFill>
                  <a:srgbClr val="CF003D"/>
                </a:solidFill>
              </a:rPr>
              <a:t>För medlemmar</a:t>
            </a: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sv-SE" dirty="0" smtClean="0"/>
              <a:t>Motionsgrupper</a:t>
            </a:r>
            <a:endParaRPr lang="sv-SE" dirty="0"/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sv-SE" dirty="0" smtClean="0"/>
              <a:t>Studiecirklar/tematräffar</a:t>
            </a: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sv-SE" dirty="0" smtClean="0"/>
              <a:t>Samtalsgrupper</a:t>
            </a: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sv-SE" dirty="0" smtClean="0"/>
              <a:t>Informationsmaterial</a:t>
            </a: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sv-SE" dirty="0" smtClean="0"/>
              <a:t>Föreläsningar och filmer om diagnos och livsstil</a:t>
            </a:r>
          </a:p>
          <a:p>
            <a:pPr marL="0" indent="0">
              <a:lnSpc>
                <a:spcPct val="110000"/>
              </a:lnSpc>
              <a:spcBef>
                <a:spcPts val="700"/>
              </a:spcBef>
              <a:buNone/>
            </a:pPr>
            <a:endParaRPr lang="sv-SE" dirty="0" smtClean="0"/>
          </a:p>
        </p:txBody>
      </p:sp>
      <p:sp>
        <p:nvSpPr>
          <p:cNvPr id="5" name="Platshållare för innehåll 2"/>
          <p:cNvSpPr txBox="1">
            <a:spLocks/>
          </p:cNvSpPr>
          <p:nvPr/>
        </p:nvSpPr>
        <p:spPr bwMode="auto">
          <a:xfrm>
            <a:off x="4364521" y="1730376"/>
            <a:ext cx="358515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spcCol="180000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0" fontAlgn="base" hangingPunct="0">
              <a:lnSpc>
                <a:spcPct val="120000"/>
              </a:lnSpc>
              <a:spcBef>
                <a:spcPts val="750"/>
              </a:spcBef>
              <a:spcAft>
                <a:spcPts val="1000"/>
              </a:spcAft>
              <a:buClr>
                <a:srgbClr val="CF003D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sv-SE" sz="1800" b="1" dirty="0">
                <a:solidFill>
                  <a:srgbClr val="CF003D"/>
                </a:solidFill>
              </a:rPr>
              <a:t>För alla</a:t>
            </a: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sv-SE" dirty="0"/>
              <a:t>Hälsans </a:t>
            </a:r>
            <a:r>
              <a:rPr lang="sv-SE" dirty="0" smtClean="0"/>
              <a:t>Stig</a:t>
            </a: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sv-SE" dirty="0" smtClean="0"/>
              <a:t>Diagnosbroschyrer</a:t>
            </a:r>
            <a:endParaRPr lang="sv-SE" dirty="0"/>
          </a:p>
          <a:p>
            <a:pPr marL="0" indent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lang="sv-SE" sz="1800" b="1" dirty="0" smtClean="0">
              <a:solidFill>
                <a:srgbClr val="CF003D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sv-SE" sz="1800" b="1" dirty="0" smtClean="0">
                <a:solidFill>
                  <a:srgbClr val="CF003D"/>
                </a:solidFill>
              </a:rPr>
              <a:t>För </a:t>
            </a:r>
            <a:r>
              <a:rPr lang="sv-SE" sz="1800" b="1" dirty="0">
                <a:solidFill>
                  <a:srgbClr val="CF003D"/>
                </a:solidFill>
              </a:rPr>
              <a:t>vården</a:t>
            </a: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sv-SE" dirty="0"/>
              <a:t>Kompletta och    kostnadsfria </a:t>
            </a:r>
            <a:r>
              <a:rPr lang="sv-SE" dirty="0" smtClean="0"/>
              <a:t>patientutbildningar </a:t>
            </a:r>
          </a:p>
          <a:p>
            <a:pPr marL="0" indent="0">
              <a:lnSpc>
                <a:spcPct val="110000"/>
              </a:lnSpc>
              <a:spcBef>
                <a:spcPts val="700"/>
              </a:spcBef>
              <a:buNone/>
            </a:pPr>
            <a:endParaRPr lang="sv-SE" dirty="0"/>
          </a:p>
          <a:p>
            <a:pPr>
              <a:lnSpc>
                <a:spcPct val="110000"/>
              </a:lnSpc>
              <a:spcBef>
                <a:spcPts val="700"/>
              </a:spcBef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835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 ger dig möjlighet att umgås och må bra tillsammans med andra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1650" y="1825625"/>
            <a:ext cx="8108950" cy="3152775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sv-SE" dirty="0" smtClean="0"/>
              <a:t>Träffa andra i samma situation</a:t>
            </a: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sv-SE" dirty="0" smtClean="0"/>
              <a:t>Dela erfarenheter</a:t>
            </a: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sv-SE" dirty="0" smtClean="0"/>
              <a:t>Lära tillsammans</a:t>
            </a: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sv-SE" dirty="0" smtClean="0"/>
              <a:t>Röra på sig i grupp</a:t>
            </a: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sv-SE" dirty="0" smtClean="0"/>
              <a:t>Ha roligt!</a:t>
            </a:r>
          </a:p>
        </p:txBody>
      </p:sp>
      <p:sp>
        <p:nvSpPr>
          <p:cNvPr id="8" name="Rubrik 1"/>
          <p:cNvSpPr txBox="1">
            <a:spLocks noChangeAspect="1"/>
          </p:cNvSpPr>
          <p:nvPr/>
        </p:nvSpPr>
        <p:spPr bwMode="auto">
          <a:xfrm>
            <a:off x="2602928" y="1701800"/>
            <a:ext cx="59944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>
              <a:lnSpc>
                <a:spcPts val="4600"/>
              </a:lnSpc>
            </a:pPr>
            <a:r>
              <a:rPr lang="sv-SE" sz="4000" b="0" i="1" dirty="0" smtClean="0">
                <a:solidFill>
                  <a:srgbClr val="A5B9C3"/>
                </a:solidFill>
                <a:latin typeface="Times New Roman" charset="0"/>
                <a:ea typeface="Times New Roman" charset="0"/>
                <a:cs typeface="Times New Roman" charset="0"/>
              </a:rPr>
              <a:t>vattengympa</a:t>
            </a:r>
            <a:r>
              <a:rPr lang="sv-SE" sz="2200" dirty="0" smtClean="0">
                <a:solidFill>
                  <a:srgbClr val="A5B9C3"/>
                </a:solidFill>
              </a:rPr>
              <a:t> </a:t>
            </a:r>
            <a:br>
              <a:rPr lang="sv-SE" sz="2200" dirty="0" smtClean="0">
                <a:solidFill>
                  <a:srgbClr val="A5B9C3"/>
                </a:solidFill>
              </a:rPr>
            </a:br>
            <a:r>
              <a:rPr lang="sv-SE" sz="3200" b="0" dirty="0" smtClean="0">
                <a:solidFill>
                  <a:srgbClr val="A5B9C3"/>
                </a:solidFill>
              </a:rPr>
              <a:t>bokcirkel</a:t>
            </a:r>
            <a:r>
              <a:rPr lang="sv-SE" sz="3200" dirty="0" smtClean="0">
                <a:solidFill>
                  <a:srgbClr val="A5B9C3"/>
                </a:solidFill>
              </a:rPr>
              <a:t> </a:t>
            </a:r>
            <a:r>
              <a:rPr lang="sv-SE" sz="3000" dirty="0" smtClean="0">
                <a:solidFill>
                  <a:srgbClr val="A5B9C3"/>
                </a:solidFill>
              </a:rPr>
              <a:t>resor</a:t>
            </a:r>
            <a:r>
              <a:rPr lang="sv-SE" sz="800" b="0" i="1" dirty="0" smtClean="0">
                <a:solidFill>
                  <a:srgbClr val="A5B9C3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br>
              <a:rPr lang="sv-SE" sz="800" b="0" i="1" dirty="0" smtClean="0">
                <a:solidFill>
                  <a:srgbClr val="A5B9C3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sv-SE" sz="4000" b="0" i="1" dirty="0" smtClean="0">
                <a:solidFill>
                  <a:srgbClr val="A5B9C3"/>
                </a:solidFill>
                <a:latin typeface="Times New Roman" charset="0"/>
                <a:ea typeface="Times New Roman" charset="0"/>
                <a:cs typeface="Times New Roman" charset="0"/>
              </a:rPr>
              <a:t>promenadgrupp</a:t>
            </a:r>
            <a:endParaRPr lang="sv-SE" sz="4000" dirty="0">
              <a:solidFill>
                <a:srgbClr val="A5B9C3"/>
              </a:solidFill>
            </a:endParaRPr>
          </a:p>
          <a:p>
            <a:pPr algn="r">
              <a:lnSpc>
                <a:spcPts val="4600"/>
              </a:lnSpc>
            </a:pPr>
            <a:r>
              <a:rPr lang="sv-SE" sz="3000" dirty="0" smtClean="0">
                <a:solidFill>
                  <a:srgbClr val="A5B9C3"/>
                </a:solidFill>
              </a:rPr>
              <a:t>boule</a:t>
            </a:r>
            <a:r>
              <a:rPr lang="sv-SE" sz="2200" dirty="0" smtClean="0">
                <a:solidFill>
                  <a:srgbClr val="A5B9C3"/>
                </a:solidFill>
              </a:rPr>
              <a:t> </a:t>
            </a:r>
            <a:r>
              <a:rPr lang="sv-SE" sz="3200" b="0" dirty="0">
                <a:solidFill>
                  <a:srgbClr val="A5B9C3"/>
                </a:solidFill>
              </a:rPr>
              <a:t>studiecirklar</a:t>
            </a:r>
            <a:r>
              <a:rPr lang="sv-SE" sz="2000" dirty="0">
                <a:solidFill>
                  <a:srgbClr val="A5B9C3"/>
                </a:solidFill>
              </a:rPr>
              <a:t> </a:t>
            </a:r>
            <a:r>
              <a:rPr lang="sv-SE" sz="2000" dirty="0" smtClean="0">
                <a:solidFill>
                  <a:srgbClr val="A5B9C3"/>
                </a:solidFill>
              </a:rPr>
              <a:t/>
            </a:r>
            <a:br>
              <a:rPr lang="sv-SE" sz="2000" dirty="0" smtClean="0">
                <a:solidFill>
                  <a:srgbClr val="A5B9C3"/>
                </a:solidFill>
              </a:rPr>
            </a:br>
            <a:r>
              <a:rPr lang="sv-SE" sz="3200" b="0" dirty="0" smtClean="0">
                <a:solidFill>
                  <a:srgbClr val="A5B9C3"/>
                </a:solidFill>
              </a:rPr>
              <a:t>körsång</a:t>
            </a:r>
            <a:r>
              <a:rPr lang="sv-SE" sz="3600" b="0" i="1" dirty="0" smtClean="0">
                <a:solidFill>
                  <a:srgbClr val="A5B9C3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sz="4000" b="0" i="1" dirty="0" smtClean="0">
                <a:solidFill>
                  <a:srgbClr val="A5B9C3"/>
                </a:solidFill>
                <a:latin typeface="Times New Roman" charset="0"/>
                <a:ea typeface="Times New Roman" charset="0"/>
                <a:cs typeface="Times New Roman" charset="0"/>
              </a:rPr>
              <a:t>fikastunder</a:t>
            </a:r>
            <a:r>
              <a:rPr lang="sv-SE" sz="2000" b="0" i="1" dirty="0" smtClean="0">
                <a:solidFill>
                  <a:srgbClr val="A5B9C3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br>
              <a:rPr lang="sv-SE" sz="2000" b="0" i="1" dirty="0" smtClean="0">
                <a:solidFill>
                  <a:srgbClr val="A5B9C3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sv-SE" sz="2000" b="0" dirty="0">
                <a:solidFill>
                  <a:srgbClr val="A5B9C3"/>
                </a:solidFill>
              </a:rPr>
              <a:t> </a:t>
            </a:r>
            <a:r>
              <a:rPr lang="sv-SE" sz="4000" b="0" i="1" dirty="0" smtClean="0">
                <a:solidFill>
                  <a:srgbClr val="A5B9C3"/>
                </a:solidFill>
                <a:latin typeface="Times New Roman" charset="0"/>
                <a:ea typeface="Times New Roman" charset="0"/>
                <a:cs typeface="Times New Roman" charset="0"/>
              </a:rPr>
              <a:t>föreläsningar </a:t>
            </a:r>
            <a:r>
              <a:rPr lang="sv-SE" sz="3000" dirty="0" smtClean="0">
                <a:solidFill>
                  <a:srgbClr val="A5B9C3"/>
                </a:solidFill>
              </a:rPr>
              <a:t>utflykter</a:t>
            </a:r>
            <a:r>
              <a:rPr lang="sv-SE" sz="2000" b="0" dirty="0" smtClean="0">
                <a:solidFill>
                  <a:srgbClr val="A5B9C3"/>
                </a:solidFill>
              </a:rPr>
              <a:t> </a:t>
            </a:r>
            <a:r>
              <a:rPr lang="sv-SE" sz="4800" dirty="0" smtClean="0">
                <a:solidFill>
                  <a:srgbClr val="A5B9C3"/>
                </a:solidFill>
              </a:rPr>
              <a:t/>
            </a:r>
            <a:br>
              <a:rPr lang="sv-SE" sz="4800" dirty="0" smtClean="0">
                <a:solidFill>
                  <a:srgbClr val="A5B9C3"/>
                </a:solidFill>
              </a:rPr>
            </a:br>
            <a:r>
              <a:rPr lang="sv-SE" sz="3000" dirty="0">
                <a:solidFill>
                  <a:srgbClr val="A5B9C3"/>
                </a:solidFill>
              </a:rPr>
              <a:t> sittgympa </a:t>
            </a:r>
            <a:r>
              <a:rPr lang="sv-SE" sz="3200" b="0" dirty="0" smtClean="0">
                <a:solidFill>
                  <a:srgbClr val="A5B9C3"/>
                </a:solidFill>
              </a:rPr>
              <a:t>medicinsk yoga</a:t>
            </a:r>
            <a:endParaRPr lang="sv-SE" sz="3200" dirty="0" smtClean="0">
              <a:solidFill>
                <a:srgbClr val="A5B9C3"/>
              </a:solidFill>
            </a:endParaRPr>
          </a:p>
          <a:p>
            <a:pPr algn="r">
              <a:lnSpc>
                <a:spcPts val="4600"/>
              </a:lnSpc>
            </a:pPr>
            <a:endParaRPr lang="sv-SE" sz="2200" dirty="0">
              <a:solidFill>
                <a:srgbClr val="A5B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9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 håller dig uppdaterad om medicinsk utveckling, ny behandling &amp; livsstilsfrågor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1650" y="1825625"/>
            <a:ext cx="5039341" cy="4351338"/>
          </a:xfrm>
        </p:spPr>
        <p:txBody>
          <a:bodyPr numCol="1"/>
          <a:lstStyle/>
          <a:p>
            <a:pPr marL="0" indent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sv-SE" sz="1800" b="1" dirty="0" smtClean="0">
                <a:solidFill>
                  <a:srgbClr val="CF003D"/>
                </a:solidFill>
              </a:rPr>
              <a:t>Tidningen Status, 6 gånger per år</a:t>
            </a:r>
            <a:r>
              <a:rPr lang="sv-SE" sz="1800" b="1" dirty="0">
                <a:solidFill>
                  <a:srgbClr val="CF003D"/>
                </a:solidFill>
              </a:rPr>
              <a:t>:</a:t>
            </a: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sv-SE" dirty="0"/>
              <a:t>N</a:t>
            </a:r>
            <a:r>
              <a:rPr lang="sv-SE" dirty="0" smtClean="0"/>
              <a:t>yheter </a:t>
            </a:r>
            <a:r>
              <a:rPr lang="sv-SE" dirty="0"/>
              <a:t>om diagnos, </a:t>
            </a:r>
            <a:r>
              <a:rPr lang="sv-SE" dirty="0" smtClean="0"/>
              <a:t>läkemedel, behandling och forskning</a:t>
            </a:r>
            <a:endParaRPr lang="sv-SE" dirty="0"/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sv-SE" dirty="0"/>
              <a:t>Kunskap och motivation för en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god </a:t>
            </a:r>
            <a:r>
              <a:rPr lang="sv-SE" dirty="0"/>
              <a:t>livsstil</a:t>
            </a: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sv-SE" dirty="0"/>
              <a:t>Reportage om människor och händelser </a:t>
            </a: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sv-SE" dirty="0"/>
              <a:t>Senaste nytt inom </a:t>
            </a:r>
            <a:r>
              <a:rPr lang="sv-SE" dirty="0" smtClean="0"/>
              <a:t>Riksförbundet </a:t>
            </a:r>
            <a:r>
              <a:rPr lang="sv-SE" dirty="0" err="1" smtClean="0"/>
              <a:t>HjärtLung</a:t>
            </a:r>
            <a:endParaRPr lang="sv-SE" dirty="0"/>
          </a:p>
        </p:txBody>
      </p:sp>
      <p:sp>
        <p:nvSpPr>
          <p:cNvPr id="6" name="Rektangel med rundade hörn 5"/>
          <p:cNvSpPr/>
          <p:nvPr/>
        </p:nvSpPr>
        <p:spPr>
          <a:xfrm>
            <a:off x="5327075" y="1825625"/>
            <a:ext cx="3283526" cy="3530146"/>
          </a:xfrm>
          <a:prstGeom prst="roundRect">
            <a:avLst>
              <a:gd name="adj" fmla="val 7618"/>
            </a:avLst>
          </a:prstGeom>
          <a:solidFill>
            <a:srgbClr val="A5B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tshållare för innehåll 2"/>
          <p:cNvSpPr txBox="1">
            <a:spLocks/>
          </p:cNvSpPr>
          <p:nvPr/>
        </p:nvSpPr>
        <p:spPr bwMode="auto">
          <a:xfrm>
            <a:off x="5529568" y="1960562"/>
            <a:ext cx="287854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0" fontAlgn="base" hangingPunct="0">
              <a:lnSpc>
                <a:spcPct val="120000"/>
              </a:lnSpc>
              <a:spcBef>
                <a:spcPts val="750"/>
              </a:spcBef>
              <a:spcAft>
                <a:spcPts val="1000"/>
              </a:spcAft>
              <a:buClr>
                <a:srgbClr val="CF003D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800" b="1" dirty="0" smtClean="0">
                <a:solidFill>
                  <a:schemeClr val="bg1"/>
                </a:solidFill>
              </a:rPr>
              <a:t>Sociala medier:</a:t>
            </a:r>
            <a:endParaRPr lang="sv-SE" dirty="0" smtClean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" b="-1"/>
          <a:stretch/>
        </p:blipFill>
        <p:spPr>
          <a:xfrm>
            <a:off x="5540991" y="2371395"/>
            <a:ext cx="2877277" cy="2018184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3" b="15052"/>
          <a:stretch/>
        </p:blipFill>
        <p:spPr>
          <a:xfrm>
            <a:off x="5529568" y="4564442"/>
            <a:ext cx="2916074" cy="60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2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4"/>
          <a:stretch/>
        </p:blipFill>
        <p:spPr>
          <a:xfrm>
            <a:off x="6333779" y="0"/>
            <a:ext cx="2822921" cy="60071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 finansierar forskning för en bättre vardag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1650" y="1520825"/>
            <a:ext cx="8108950" cy="465613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sv-SE" dirty="0" smtClean="0"/>
              <a:t>Forskningsfond för patientnära forskning</a:t>
            </a: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sv-SE" dirty="0" smtClean="0"/>
              <a:t>Finansieras genom gåvor och testamenten</a:t>
            </a: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sv-SE" dirty="0" smtClean="0"/>
              <a:t>Delar ut drygt 2 miljoner per år</a:t>
            </a: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sv-SE" dirty="0" smtClean="0"/>
              <a:t>Fler än 150 studier senaste 10 åren</a:t>
            </a:r>
            <a:endParaRPr lang="sv-SE" dirty="0"/>
          </a:p>
          <a:p>
            <a:pPr marL="0" indent="0">
              <a:lnSpc>
                <a:spcPct val="110000"/>
              </a:lnSpc>
              <a:spcBef>
                <a:spcPts val="700"/>
              </a:spcBef>
              <a:buNone/>
            </a:pPr>
            <a:endParaRPr lang="sv-SE" b="1" dirty="0" smtClean="0">
              <a:solidFill>
                <a:srgbClr val="CF003D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700"/>
              </a:spcBef>
              <a:buNone/>
            </a:pPr>
            <a:r>
              <a:rPr lang="sv-SE" b="1" dirty="0" smtClean="0">
                <a:solidFill>
                  <a:srgbClr val="CF003D"/>
                </a:solidFill>
              </a:rPr>
              <a:t>Vi stödjer forskning som underlättar </a:t>
            </a:r>
            <a:br>
              <a:rPr lang="sv-SE" b="1" dirty="0" smtClean="0">
                <a:solidFill>
                  <a:srgbClr val="CF003D"/>
                </a:solidFill>
              </a:rPr>
            </a:br>
            <a:r>
              <a:rPr lang="sv-SE" b="1" dirty="0" smtClean="0">
                <a:solidFill>
                  <a:srgbClr val="CF003D"/>
                </a:solidFill>
              </a:rPr>
              <a:t>ett bra liv efter diagnosen.</a:t>
            </a:r>
            <a:endParaRPr lang="sv-SE" b="1" dirty="0">
              <a:solidFill>
                <a:srgbClr val="CF00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Välkommen till oss!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1649" y="1520825"/>
            <a:ext cx="6737915" cy="4656138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700"/>
              </a:spcBef>
              <a:spcAft>
                <a:spcPts val="500"/>
              </a:spcAft>
              <a:buNone/>
            </a:pPr>
            <a:r>
              <a:rPr lang="sv-SE" sz="1800" b="1" dirty="0" smtClean="0">
                <a:solidFill>
                  <a:srgbClr val="CF003D"/>
                </a:solidFill>
              </a:rPr>
              <a:t>Riksförbundet </a:t>
            </a:r>
            <a:r>
              <a:rPr lang="sv-SE" sz="1800" b="1" dirty="0" err="1" smtClean="0">
                <a:solidFill>
                  <a:srgbClr val="CF003D"/>
                </a:solidFill>
              </a:rPr>
              <a:t>HjärtLung</a:t>
            </a:r>
            <a:r>
              <a:rPr lang="sv-SE" sz="1800" b="1" dirty="0">
                <a:solidFill>
                  <a:srgbClr val="CF003D"/>
                </a:solidFill>
              </a:rPr>
              <a:t>:</a:t>
            </a:r>
            <a:endParaRPr lang="sv-SE" sz="1800" b="1" dirty="0" smtClean="0">
              <a:solidFill>
                <a:srgbClr val="CF003D"/>
              </a:solidFill>
            </a:endParaRP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sv-SE" dirty="0" smtClean="0"/>
              <a:t>Har rötter sedan 1939</a:t>
            </a: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sv-SE" dirty="0" smtClean="0"/>
              <a:t>Består av fler än 150 föreningar                     runt om i landet</a:t>
            </a: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sv-SE" dirty="0" smtClean="0"/>
              <a:t>Har nästan 40 000 medlemmar</a:t>
            </a: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sv-SE" dirty="0" smtClean="0"/>
              <a:t>Är en av Sveriges största </a:t>
            </a:r>
            <a:br>
              <a:rPr lang="sv-SE" dirty="0" smtClean="0"/>
            </a:br>
            <a:r>
              <a:rPr lang="sv-SE" dirty="0" smtClean="0"/>
              <a:t>patientorganisationer</a:t>
            </a:r>
          </a:p>
          <a:p>
            <a:pPr marL="0" indent="0">
              <a:lnSpc>
                <a:spcPct val="110000"/>
              </a:lnSpc>
              <a:spcBef>
                <a:spcPts val="1500"/>
              </a:spcBef>
              <a:buNone/>
            </a:pPr>
            <a:r>
              <a:rPr lang="sv-SE" b="1" dirty="0" smtClean="0"/>
              <a:t>Bli medlem på </a:t>
            </a:r>
            <a:r>
              <a:rPr lang="sv-SE" b="1" dirty="0" smtClean="0">
                <a:solidFill>
                  <a:srgbClr val="CF003D"/>
                </a:solidFill>
              </a:rPr>
              <a:t>hjart-lung.se</a:t>
            </a:r>
            <a:endParaRPr lang="sv-SE" dirty="0" smtClean="0"/>
          </a:p>
        </p:txBody>
      </p:sp>
      <p:sp>
        <p:nvSpPr>
          <p:cNvPr id="9" name="Rektangel med rundade hörn 8"/>
          <p:cNvSpPr/>
          <p:nvPr/>
        </p:nvSpPr>
        <p:spPr>
          <a:xfrm>
            <a:off x="5486400" y="1520825"/>
            <a:ext cx="3095480" cy="3283187"/>
          </a:xfrm>
          <a:prstGeom prst="roundRect">
            <a:avLst>
              <a:gd name="adj" fmla="val 7618"/>
            </a:avLst>
          </a:prstGeom>
          <a:solidFill>
            <a:srgbClr val="A5B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 bwMode="auto">
          <a:xfrm>
            <a:off x="5719157" y="1728588"/>
            <a:ext cx="2643448" cy="315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0" fontAlgn="base" hangingPunct="0">
              <a:lnSpc>
                <a:spcPct val="120000"/>
              </a:lnSpc>
              <a:spcBef>
                <a:spcPts val="750"/>
              </a:spcBef>
              <a:spcAft>
                <a:spcPts val="1000"/>
              </a:spcAft>
              <a:buClr>
                <a:srgbClr val="CF003D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500"/>
              </a:spcBef>
              <a:spcAft>
                <a:spcPts val="0"/>
              </a:spcAft>
              <a:buNone/>
            </a:pPr>
            <a:r>
              <a:rPr lang="sv-SE" sz="1800" dirty="0" smtClean="0">
                <a:solidFill>
                  <a:schemeClr val="bg1"/>
                </a:solidFill>
              </a:rPr>
              <a:t>I Sverige lever </a:t>
            </a:r>
            <a:br>
              <a:rPr lang="sv-SE" sz="1800" dirty="0" smtClean="0">
                <a:solidFill>
                  <a:schemeClr val="bg1"/>
                </a:solidFill>
              </a:rPr>
            </a:br>
            <a:r>
              <a:rPr lang="sv-SE" sz="1800" dirty="0" smtClean="0">
                <a:solidFill>
                  <a:schemeClr val="bg1"/>
                </a:solidFill>
              </a:rPr>
              <a:t>1 800 000 människor med hjärt- och kärl-sjukdom och drygt </a:t>
            </a:r>
            <a:br>
              <a:rPr lang="sv-SE" sz="1800" dirty="0" smtClean="0">
                <a:solidFill>
                  <a:schemeClr val="bg1"/>
                </a:solidFill>
              </a:rPr>
            </a:br>
            <a:r>
              <a:rPr lang="sv-SE" sz="1800" dirty="0" smtClean="0">
                <a:solidFill>
                  <a:schemeClr val="bg1"/>
                </a:solidFill>
              </a:rPr>
              <a:t>1 900 000 med sjukdom i lungorna.</a:t>
            </a:r>
            <a:endParaRPr lang="sv-SE" sz="1800" dirty="0">
              <a:solidFill>
                <a:schemeClr val="bg1"/>
              </a:solidFill>
            </a:endParaRPr>
          </a:p>
          <a:p>
            <a:pPr mar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1800" dirty="0" smtClean="0">
                <a:solidFill>
                  <a:schemeClr val="bg1"/>
                </a:solidFill>
              </a:rPr>
              <a:t>Vi </a:t>
            </a:r>
            <a:r>
              <a:rPr lang="sv-SE" sz="1800" dirty="0">
                <a:solidFill>
                  <a:schemeClr val="bg1"/>
                </a:solidFill>
              </a:rPr>
              <a:t>blir starkare tillsammans.</a:t>
            </a:r>
          </a:p>
        </p:txBody>
      </p:sp>
      <p:sp>
        <p:nvSpPr>
          <p:cNvPr id="10" name="Triangel 9"/>
          <p:cNvSpPr/>
          <p:nvPr/>
        </p:nvSpPr>
        <p:spPr>
          <a:xfrm rot="2675579">
            <a:off x="7588728" y="4636323"/>
            <a:ext cx="981863" cy="335377"/>
          </a:xfrm>
          <a:prstGeom prst="triangle">
            <a:avLst/>
          </a:prstGeom>
          <a:solidFill>
            <a:srgbClr val="A5B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79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C84AB563E8D294D9657D29953D49B20" ma:contentTypeVersion="0" ma:contentTypeDescription="Skapa ett nytt dokument." ma:contentTypeScope="" ma:versionID="5adbf2287b04f9e78f33e48d19e06e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73015881dbdfc28186a43cf46a6541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712832-D311-4C40-B2AB-59DA08975A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0392626-D0B6-4D05-8053-086D5BC56EE3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E8B4CBA-9F76-463C-BAD1-B454AA1792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9010</TotalTime>
  <Words>809</Words>
  <Application>Microsoft Office PowerPoint</Application>
  <PresentationFormat>Bildspel på skärmen (4:3)</PresentationFormat>
  <Paragraphs>154</Paragraphs>
  <Slides>10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Futura LT Light</vt:lpstr>
      <vt:lpstr>Times New Roman</vt:lpstr>
      <vt:lpstr>Verdana</vt:lpstr>
      <vt:lpstr>Office-tema</vt:lpstr>
      <vt:lpstr>PowerPoint-presentation</vt:lpstr>
      <vt:lpstr>PowerPoint-presentation</vt:lpstr>
      <vt:lpstr>Som medlem får du:</vt:lpstr>
      <vt:lpstr>Vi gör oss hörda i politiken och vården</vt:lpstr>
      <vt:lpstr>Vi ger dig kunskap, motivation och aktiviteter  för en god livsstil och egenvård</vt:lpstr>
      <vt:lpstr>Vi ger dig möjlighet att umgås och må bra tillsammans med andra</vt:lpstr>
      <vt:lpstr>Vi håller dig uppdaterad om medicinsk utveckling, ny behandling &amp; livsstilsfrågor</vt:lpstr>
      <vt:lpstr>Vi finansierar forskning för en bättre vardag</vt:lpstr>
      <vt:lpstr>Välkommen till oss!</vt:lpstr>
      <vt:lpstr>PowerPoint-presentation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UF</dc:creator>
  <cp:lastModifiedBy>Magnus</cp:lastModifiedBy>
  <cp:revision>275</cp:revision>
  <cp:lastPrinted>2017-03-21T08:22:57Z</cp:lastPrinted>
  <dcterms:created xsi:type="dcterms:W3CDTF">2007-11-23T10:11:16Z</dcterms:created>
  <dcterms:modified xsi:type="dcterms:W3CDTF">2017-09-09T15:51:59Z</dcterms:modified>
  <cp:contentStatus>Slutgiltig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0x0101007C84AB563E8D294D9657D29953D49B20</vt:lpwstr>
  </property>
  <property fmtid="{D5CDD505-2E9C-101B-9397-08002B2CF9AE}" pid="3" name="_MarkAsFinal">
    <vt:bool>true</vt:bool>
  </property>
</Properties>
</file>