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8"/>
  </p:notesMasterIdLst>
  <p:sldIdLst>
    <p:sldId id="404" r:id="rId3"/>
    <p:sldId id="405" r:id="rId4"/>
    <p:sldId id="409" r:id="rId5"/>
    <p:sldId id="407" r:id="rId6"/>
    <p:sldId id="408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9EE"/>
    <a:srgbClr val="A2A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6" autoAdjust="0"/>
    <p:restoredTop sz="89587" autoAdjust="0"/>
  </p:normalViewPr>
  <p:slideViewPr>
    <p:cSldViewPr snapToGrid="0">
      <p:cViewPr varScale="1">
        <p:scale>
          <a:sx n="79" d="100"/>
          <a:sy n="79" d="100"/>
        </p:scale>
        <p:origin x="240" y="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Regular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Regular"/>
              </a:defRPr>
            </a:lvl1pPr>
          </a:lstStyle>
          <a:p>
            <a:fld id="{99498416-5137-4801-AAEE-8AD35848A5E7}" type="datetimeFigureOut">
              <a:rPr lang="sv-SE" smtClean="0"/>
              <a:pPr/>
              <a:t>2018-10-25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Regular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Regular"/>
              </a:defRPr>
            </a:lvl1pPr>
          </a:lstStyle>
          <a:p>
            <a:fld id="{C33AC0D3-491B-4276-9C15-1092070DD65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När du möter vården är du ofta i ett utsatt läge. Du är sjuk eller har symptom som du tycker är besvärliga, du kanske är orolig.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82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För Riksförbundet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HjärtLung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 består personcentrerad vård av tre delar:</a:t>
            </a:r>
          </a:p>
          <a:p>
            <a:pPr lvl="0"/>
            <a:r>
              <a:rPr lang="sv-SE" sz="1200" b="1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Partnerskap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 där du som patient är en värdefull medlem i vårdteamet.</a:t>
            </a:r>
          </a:p>
          <a:p>
            <a:pPr lvl="0"/>
            <a:r>
              <a:rPr lang="sv-SE" sz="1200" b="1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Patientberättelse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 som ger insikter om dina resurser, möjligheter och behov.</a:t>
            </a:r>
          </a:p>
          <a:p>
            <a:pPr lvl="0"/>
            <a:r>
              <a:rPr lang="sv-SE" sz="1200" b="1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Personlig hälsoplan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 med dina mål och din berättelse som finns i ett levande dokument som delas mellan dig och din vårdgivare.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Det händer något i oss människor när vi blir lyssnade på och sedda.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16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Personcentrerad vård är ett sätt att jobba så att alla känner sig sedda varje gång de har kontakt med vården.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För det lönar sig att lyssna.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82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När du möter vården tas du ofta om hand av varma engagerade människor. De är kompetenta och de frågar om din sjukdom eller dina symptom.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622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Trots det kan du ibland känna att: de såg mig inte på riktigt, de hann inte lyssna på vad som är viktigt för mig.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Tänk om de som jobbar i vården skulle känna till vad du berättade förra gången, om dina kunskaper och erfarenheter, om dina nära och kära, om vad som är viktigt för dig i livet…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</a:br>
            <a:endParaRPr lang="sv-SE" sz="1200" b="0" i="0" kern="1200" dirty="0">
              <a:solidFill>
                <a:schemeClr val="tx1"/>
              </a:solidFill>
              <a:effectLst/>
              <a:latin typeface="Verdana Regular"/>
              <a:ea typeface="+mn-ea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Därför vill vi tala om personcentrerad vård,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131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Personcentrerad vård är ett sätt att jobba så att alla känner sig sedda varje gång de har kontakt med vården.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För det lönar sig att lyssna.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607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Studier av personcentrerad vård visar 2,7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gånger större chans att patientens tillstånd förbättras, enligt en studie av akut kranskärlssjukdom som gjordes vid Centrum för personcentrerad vård.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Källa: Fors et al. 2015, GPCC – Centrum för personcentrerad vård.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Vid akut kranskärlssjukdom.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956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En annan studie vid centrum för personcentrerad vård visar att patienterna stannade 30% kortare tid på sjukhus vid personcentrerad vård.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Om någon frågar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Källa: Ekman et al. 2012; Hansson et al. 2015, GPCC – Centrum för personcentrerad vård.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957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Det har även visat sig att personcentrerad vård ger ökad tilltro till patientens egna förmåga att ta hand om sin sjukdom. Det leder till bättre hälsa.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Källa: Fors et al. 2015; Dudas et al. 2013, GPCC – Centrum för personcentrerad vård.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5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Sverige har mycket att lära av av andra länder när det gäller att se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personen i patienten. Bara 40 procent av de som har en kronisk sjukdom i Sverige har en hälsoplan, jämfört med 80 procent i flera andra länder, enligt den internationella hälsostudien IHP 2017 som genomfördes i 11 länder bland personer 65 år och äldre.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Källa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: IHP 2017 – The Commonwealth Fund’s 2017 International Health Policy Survey of Adults in 11 Countries.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År 2017 riktad mot personer 65 år och äldre.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890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Många hjärt- och- lungsjukdomar är kroniska. Det innebär mycket kontakt med sjukvården under många år. Att vara sedd är därför speciellt viktigt för den som har en kronisk sjukdom.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Verdana Regular"/>
                <a:ea typeface="+mn-ea"/>
                <a:cs typeface="+mn-cs"/>
              </a:rPr>
              <a:t>Och det är många. Människor med kronisk sjukdom står för 80 - 85 procent av ett landstings totala vårdkostnad. Det finns alltså stora ekonomiska och mänskliga vinster av personcentrerad vård.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C0D3-491B-4276-9C15-1092070DD658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31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80A9D8EE-5BAE-764B-B7F5-A8906FF812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030559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A509489-553E-C34B-A28D-A642A9DD1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781601"/>
            <a:ext cx="9236075" cy="1233678"/>
          </a:xfrm>
        </p:spPr>
        <p:txBody>
          <a:bodyPr anchor="b">
            <a:noAutofit/>
          </a:bodyPr>
          <a:lstStyle>
            <a:lvl1pPr marL="0" indent="0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682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F86B4A-70F3-E846-8BA9-736B82209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475" y="1551671"/>
            <a:ext cx="10683875" cy="3598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55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F86B4A-70F3-E846-8BA9-736B82209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475" y="1551671"/>
            <a:ext cx="10683875" cy="3598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197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18868" y="740545"/>
            <a:ext cx="9853882" cy="1024247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Klicka för 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491C6A-29E5-4249-AD9C-E949B16B2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981743"/>
            <a:ext cx="7647622" cy="3906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400"/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520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18868" y="740545"/>
            <a:ext cx="9853882" cy="1024247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Klicka för 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491C6A-29E5-4249-AD9C-E949B16B2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981743"/>
            <a:ext cx="9853612" cy="3906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400"/>
            </a:lvl1pPr>
          </a:lstStyle>
          <a:p>
            <a:r>
              <a:rPr lang="sv-SE" dirty="0"/>
              <a:t>Redigera format för bakgrundstext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81BD776-E776-944A-A3AB-DAAE99C82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847" y="6252983"/>
            <a:ext cx="1451968" cy="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2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72" y="4195418"/>
            <a:ext cx="2022190" cy="53385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4B8F7E8-2BB1-9946-98D2-F6DCAD1DF75A}"/>
              </a:ext>
            </a:extLst>
          </p:cNvPr>
          <p:cNvSpPr txBox="1"/>
          <p:nvPr userDrawn="1"/>
        </p:nvSpPr>
        <p:spPr>
          <a:xfrm>
            <a:off x="3186112" y="2428875"/>
            <a:ext cx="6076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Tack!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9AD5BDD-46DA-0B4D-BD45-D73BA187834D}"/>
              </a:ext>
            </a:extLst>
          </p:cNvPr>
          <p:cNvSpPr/>
          <p:nvPr userDrawn="1"/>
        </p:nvSpPr>
        <p:spPr>
          <a:xfrm>
            <a:off x="0" y="5829300"/>
            <a:ext cx="2043113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9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8868" y="740545"/>
            <a:ext cx="7647892" cy="10242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hjart-lung.se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CB994F-AA75-274C-9EAD-E52AC6B80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30" y="1094386"/>
            <a:ext cx="2288876" cy="487816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491C6A-29E5-4249-AD9C-E949B16B2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981743"/>
            <a:ext cx="7647622" cy="3906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400"/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148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47604" y="1656009"/>
            <a:ext cx="7647892" cy="102424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hjart-lung.se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CB994F-AA75-274C-9EAD-E52AC6B80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30" y="1094386"/>
            <a:ext cx="2288876" cy="487816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491C6A-29E5-4249-AD9C-E949B16B2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604" y="2871788"/>
            <a:ext cx="7647893" cy="301694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798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65BC31F-5F3F-1B4A-810D-B7E851CF2935}"/>
              </a:ext>
            </a:extLst>
          </p:cNvPr>
          <p:cNvSpPr/>
          <p:nvPr userDrawn="1"/>
        </p:nvSpPr>
        <p:spPr>
          <a:xfrm>
            <a:off x="0" y="6053328"/>
            <a:ext cx="12192000" cy="804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hjart-lung.se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CB994F-AA75-274C-9EAD-E52AC6B80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98" y="1167538"/>
            <a:ext cx="2288876" cy="48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0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65BC31F-5F3F-1B4A-810D-B7E851CF2935}"/>
              </a:ext>
            </a:extLst>
          </p:cNvPr>
          <p:cNvSpPr/>
          <p:nvPr userDrawn="1"/>
        </p:nvSpPr>
        <p:spPr>
          <a:xfrm>
            <a:off x="0" y="6053328"/>
            <a:ext cx="12192000" cy="80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hjart-lung.se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CB994F-AA75-274C-9EAD-E52AC6B80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98" y="1167538"/>
            <a:ext cx="2288876" cy="48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EFB5602-890A-1B47-B5F7-4741EB123E91}" type="datetime1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2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80A9D8EE-5BAE-764B-B7F5-A8906FF812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030559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2F1AAF2-CBC7-E04E-A116-835BD9E0D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98" y="1167538"/>
            <a:ext cx="2288876" cy="48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0498CE-1FD4-CA4B-920A-59B539D5F589}" type="datetime1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2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F25EB184-23BA-7E49-8A4C-4D68B2D36061}" type="datetime1">
              <a:rPr lang="sv-SE" smtClean="0"/>
              <a:t>2018-10-25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2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3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0787288-35FE-3645-87C5-5FD5FD892215}" type="datetime1">
              <a:rPr lang="sv-SE" smtClean="0"/>
              <a:t>2018-10-25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7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C531779-DF8B-F344-A14B-3FDFD9535AD5}" type="datetime1">
              <a:rPr lang="sv-SE" smtClean="0"/>
              <a:t>2018-10-25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4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E2B265A-E1E3-F04A-A606-9362303E5EB2}" type="datetime1">
              <a:rPr lang="sv-SE" smtClean="0"/>
              <a:t>2018-10-25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4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0BF158A-5B50-0F4B-9D2B-92F729B1CF87}" type="datetime1">
              <a:rPr lang="sv-SE" smtClean="0"/>
              <a:t>2018-10-25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3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F60743EC-730B-6649-B280-249327EE63B9}" type="datetime1">
              <a:rPr lang="sv-SE" smtClean="0"/>
              <a:t>2018-10-25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2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29EB30D-82F1-A746-9C6F-AC6EED373B5E}" type="datetime1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55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0FB0BEF-3AFB-7A48-8990-F1DE5BE3A1BA}" type="datetime1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C171142-B386-475E-B71C-BF392D2694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9147D3-5CB7-DB4D-9377-DF5256F7F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39C8724-BE1B-BC4D-941C-0B05B548B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5EE986-BCA9-4249-AA9A-8FA49B01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4C69C7-2883-8842-AF9E-99CF9E51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30ACBD-A98F-B042-9AC7-D08FA966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4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65BC31F-5F3F-1B4A-810D-B7E851CF2935}"/>
              </a:ext>
            </a:extLst>
          </p:cNvPr>
          <p:cNvSpPr/>
          <p:nvPr userDrawn="1"/>
        </p:nvSpPr>
        <p:spPr>
          <a:xfrm>
            <a:off x="0" y="6053328"/>
            <a:ext cx="12192000" cy="80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C624DFE-12DA-4744-928C-009243BF7930}"/>
              </a:ext>
            </a:extLst>
          </p:cNvPr>
          <p:cNvSpPr/>
          <p:nvPr userDrawn="1"/>
        </p:nvSpPr>
        <p:spPr>
          <a:xfrm>
            <a:off x="0" y="0"/>
            <a:ext cx="12192000" cy="6053328"/>
          </a:xfrm>
          <a:prstGeom prst="rect">
            <a:avLst/>
          </a:prstGeom>
          <a:solidFill>
            <a:srgbClr val="E4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5CDFED9F-28EC-C844-A9DC-6B65B3279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475" y="1559318"/>
            <a:ext cx="10683875" cy="3598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8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9503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4BD49F-8FEB-5349-ABA1-BC0A3DEB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809DA5-F79C-914D-A487-EDB84962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274753-4BB9-7A45-9E06-CF29E8FB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115783-3FE4-1E4D-AE36-5F87E4CE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434CEB-D9C6-7841-AC18-75ADF590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7359B-4C2F-7243-8FD4-396B280B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863E-EC6E-A34A-92B5-A709E6C9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E8701A-E83A-9841-A0E3-8012F1E3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A0F47E-68BA-E64F-88DA-5B01A045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C0AE2F-1AF9-134B-8511-07C8EA34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0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A99C2-5F00-6349-A805-C33FB5B0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15CDCC-1F41-DC4B-9B4E-12DBDE664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386F09-FABE-FC48-99DF-AD53763A0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09153FB-B23B-4C49-97D4-17DC3B4F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484592-92A8-F943-AC64-E344E817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F49F8C6-D82B-394B-BF88-24A2092A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3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B5F563-A930-3146-AB6F-5E0741F8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8B7D9D-BDCF-A14D-AB55-FFB2DC3F3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3FA30F-6C38-0746-B0AC-6E0A2DC4D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D191F8-A483-FB4D-ABEC-05883906F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E9B92E-DBE5-1B45-A0A2-41338C3EF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E09646-AAA9-4042-847F-80A822EB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4D77213-F130-AA40-92C2-473EC063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F5EA749-C819-CC4E-9A70-AF052D5B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1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48C2D2-22CA-5B4D-B07F-264F25C2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32337B-4873-A942-B42A-4A10726C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2542B5-EF79-2C42-8454-411837AD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221B10-E32C-3C4F-AE18-83882664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2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EEB7FD4-3118-E346-8690-077443B9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43AB118-5864-0944-8E62-77594D7B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595D24-0437-2640-BBD3-B91100FA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0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9A29F-35DF-5548-9C10-E61CE623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FAE462-6E9C-BF4F-8439-690EABE7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68A8A3-3457-4843-9AA6-04FA2CD53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9CAF5B-8002-7B46-8B4F-0D2DB97B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0CCCF9-787E-FF41-AE31-DE84BA42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E5D3-2845-3B44-936B-6BBF157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0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6110C-89CC-9047-AFEF-79B34A39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CC69ED-809A-9648-8CE0-28137A24F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A57279-5600-5E41-AFCA-A72A9CE7B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DF2EBA-E92D-5C47-827F-132DC21B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508303-6E40-284B-BFC6-07136002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C66D28-1A2E-D64E-957D-5B3D225B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38739-1757-A346-B533-A4A53878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283BA02-25C8-9845-8963-4C5E17BAF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A0B492-D670-B449-A800-88206C61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3A18FA-BAE6-3649-A7A6-4390B40D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05EEFA-E136-F14A-BC6D-CB781187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5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9C9A775-358A-7E48-A5C2-8170972EF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AFD016F-6696-F84C-9186-3E8C9CA05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EDF404-ABFE-0A4C-BE20-634BECCF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A5737D-0DE9-E945-9749-61A3D677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BF3051-D554-EB4A-ABEE-14A4578C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7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48313C1-2204-7B4A-A6DB-5AEF97DB0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-68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65BC31F-5F3F-1B4A-810D-B7E851CF2935}"/>
              </a:ext>
            </a:extLst>
          </p:cNvPr>
          <p:cNvSpPr/>
          <p:nvPr userDrawn="1"/>
        </p:nvSpPr>
        <p:spPr>
          <a:xfrm>
            <a:off x="0" y="6053328"/>
            <a:ext cx="12192000" cy="80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5CDFED9F-28EC-C844-A9DC-6B65B3279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475" y="1348254"/>
            <a:ext cx="10683875" cy="3598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8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8096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8CE35D-8A58-B944-932B-7221A9C2E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" b="-6053"/>
          <a:stretch/>
        </p:blipFill>
        <p:spPr>
          <a:xfrm>
            <a:off x="0" y="-1"/>
            <a:ext cx="12207102" cy="644055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65BC31F-5F3F-1B4A-810D-B7E851CF2935}"/>
              </a:ext>
            </a:extLst>
          </p:cNvPr>
          <p:cNvSpPr/>
          <p:nvPr userDrawn="1"/>
        </p:nvSpPr>
        <p:spPr>
          <a:xfrm>
            <a:off x="0" y="6053328"/>
            <a:ext cx="12192000" cy="80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5CDFED9F-28EC-C844-A9DC-6B65B3279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3080" y="1348254"/>
            <a:ext cx="8583433" cy="3598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25838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65BC31F-5F3F-1B4A-810D-B7E851CF2935}"/>
              </a:ext>
            </a:extLst>
          </p:cNvPr>
          <p:cNvSpPr/>
          <p:nvPr userDrawn="1"/>
        </p:nvSpPr>
        <p:spPr>
          <a:xfrm>
            <a:off x="0" y="6053328"/>
            <a:ext cx="12192000" cy="80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CB994F-AA75-274C-9EAD-E52AC6B80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98" y="1167538"/>
            <a:ext cx="2288876" cy="487816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6698C9A-E239-1D49-AA17-4E04105BDDD7}"/>
              </a:ext>
            </a:extLst>
          </p:cNvPr>
          <p:cNvSpPr/>
          <p:nvPr userDrawn="1"/>
        </p:nvSpPr>
        <p:spPr>
          <a:xfrm>
            <a:off x="0" y="0"/>
            <a:ext cx="12192000" cy="6045704"/>
          </a:xfrm>
          <a:prstGeom prst="rect">
            <a:avLst/>
          </a:prstGeom>
          <a:solidFill>
            <a:srgbClr val="A2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E8C04CC2-B62E-204C-8ED7-9C84B3F1CF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2429" y="1901465"/>
            <a:ext cx="7287769" cy="131831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E5936AC-13DD-994E-BEE1-2FDE8FE5A3E9}"/>
              </a:ext>
            </a:extLst>
          </p:cNvPr>
          <p:cNvSpPr txBox="1"/>
          <p:nvPr userDrawn="1"/>
        </p:nvSpPr>
        <p:spPr>
          <a:xfrm>
            <a:off x="3851518" y="3329017"/>
            <a:ext cx="482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Personcentrerad vård</a:t>
            </a:r>
          </a:p>
        </p:txBody>
      </p:sp>
    </p:spTree>
    <p:extLst>
      <p:ext uri="{BB962C8B-B14F-4D97-AF65-F5344CB8AC3E}">
        <p14:creationId xmlns:p14="http://schemas.microsoft.com/office/powerpoint/2010/main" val="388857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2CCC664-1B8E-2D4A-86BB-46E026915F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-68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65BC31F-5F3F-1B4A-810D-B7E851CF2935}"/>
              </a:ext>
            </a:extLst>
          </p:cNvPr>
          <p:cNvSpPr/>
          <p:nvPr userDrawn="1"/>
        </p:nvSpPr>
        <p:spPr>
          <a:xfrm>
            <a:off x="0" y="6053328"/>
            <a:ext cx="12192000" cy="80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E8C04CC2-B62E-204C-8ED7-9C84B3F1CF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2429" y="2308970"/>
            <a:ext cx="7287769" cy="131831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E5936AC-13DD-994E-BEE1-2FDE8FE5A3E9}"/>
              </a:ext>
            </a:extLst>
          </p:cNvPr>
          <p:cNvSpPr txBox="1"/>
          <p:nvPr userDrawn="1"/>
        </p:nvSpPr>
        <p:spPr>
          <a:xfrm>
            <a:off x="3851518" y="3736522"/>
            <a:ext cx="482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Personcentrerad vård</a:t>
            </a:r>
          </a:p>
        </p:txBody>
      </p:sp>
    </p:spTree>
    <p:extLst>
      <p:ext uri="{BB962C8B-B14F-4D97-AF65-F5344CB8AC3E}">
        <p14:creationId xmlns:p14="http://schemas.microsoft.com/office/powerpoint/2010/main" val="403242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8868" y="740545"/>
            <a:ext cx="7647892" cy="10242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CB994F-AA75-274C-9EAD-E52AC6B80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30" y="1094386"/>
            <a:ext cx="2288876" cy="487816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491C6A-29E5-4249-AD9C-E949B16B2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8" y="1981743"/>
            <a:ext cx="7647622" cy="3906993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spcBef>
                <a:spcPts val="800"/>
              </a:spcBef>
              <a:defRPr sz="1700"/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730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8868" y="740545"/>
            <a:ext cx="7647892" cy="10242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>
              <a:defRPr sz="900"/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9B7C9E7-B749-2545-AA28-4BB675A1E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3" y="6252550"/>
            <a:ext cx="1452497" cy="38345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CB994F-AA75-274C-9EAD-E52AC6B80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30" y="1094386"/>
            <a:ext cx="2288876" cy="4878167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5F098C1-6683-5842-8EFB-63F7943AA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9138" y="1981200"/>
            <a:ext cx="7647622" cy="390683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4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27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1E0AE77-5325-D14B-BB9C-AF3CD0469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052" y="6271800"/>
            <a:ext cx="2844800" cy="365125"/>
          </a:xfrm>
          <a:prstGeom prst="rect">
            <a:avLst/>
          </a:prstGeom>
        </p:spPr>
        <p:txBody>
          <a:bodyPr anchor="t"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 dirty="0"/>
              <a:t>Information/</a:t>
            </a:r>
            <a:fld id="{618BAC72-D235-415B-9A2E-8330E4FD15F4}" type="datetimeFigureOut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‹#›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3344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85" r:id="rId4"/>
    <p:sldLayoutId id="2147483701" r:id="rId5"/>
    <p:sldLayoutId id="2147483683" r:id="rId6"/>
    <p:sldLayoutId id="2147483700" r:id="rId7"/>
    <p:sldLayoutId id="2147483674" r:id="rId8"/>
    <p:sldLayoutId id="2147483681" r:id="rId9"/>
    <p:sldLayoutId id="2147483678" r:id="rId10"/>
    <p:sldLayoutId id="2147483684" r:id="rId11"/>
    <p:sldLayoutId id="2147483698" r:id="rId12"/>
    <p:sldLayoutId id="2147483699" r:id="rId13"/>
    <p:sldLayoutId id="2147483680" r:id="rId14"/>
    <p:sldLayoutId id="2147483675" r:id="rId15"/>
    <p:sldLayoutId id="2147483682" r:id="rId16"/>
    <p:sldLayoutId id="2147483672" r:id="rId17"/>
    <p:sldLayoutId id="2147483673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377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E7F7F2C-DB56-A24D-B9E8-4F4B0A6B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E284F4-B3D8-B549-AA56-C88A860C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310FE6-5923-484A-B563-56C243551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98AB-2C5F-A943-A940-19B390C6498E}" type="datetimeFigureOut">
              <a:rPr lang="sv-SE" smtClean="0"/>
              <a:t>2018-10-25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3E13B9-8C01-914C-BECF-A01932904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421591-A84E-DC46-9B70-B55B3916A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0995-CF7A-5645-82EF-0B0EA87F9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44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7756FBE-4E7A-D544-879D-BAA03AE5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ACEC779E-3316-1347-BFFA-2E9704CD7705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1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294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9E70468-6DA8-4D4F-91AA-D59656A70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Kronisk sjukdom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90DB12C-17A5-5941-8F0D-65B8CDDB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7E2448FD-B0D3-7E42-8E96-FF99D8C56D0B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10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B5011E-7AC9-4048-A37F-3399374C4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Hjärt- eller lungsjukdom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Mycket kontakt med vården under lång tid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80–85 procent av ett landstings totala vårdkostnad</a:t>
            </a:r>
          </a:p>
          <a:p>
            <a:pPr algn="l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3A22E0C-11BE-1544-8A03-D92E60C96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200" y="3935239"/>
            <a:ext cx="5067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9E70468-6DA8-4D4F-91AA-D59656A70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Personcentrerad vård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90DB12C-17A5-5941-8F0D-65B8CDDB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7E2448FD-B0D3-7E42-8E96-FF99D8C56D0B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11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908A99-6BCD-EE47-8214-A06BF9E42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30" y="2862469"/>
            <a:ext cx="1479282" cy="212089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7CE6DB-D9B9-7647-89AF-179B0FB61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84" y="2488849"/>
            <a:ext cx="2347269" cy="247464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6829A065-31C2-E644-9F5A-A2043CC45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6288" y="2623928"/>
            <a:ext cx="1538729" cy="220289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7668222-191D-E544-829E-63C8E9A63DA1}"/>
              </a:ext>
            </a:extLst>
          </p:cNvPr>
          <p:cNvSpPr txBox="1"/>
          <p:nvPr/>
        </p:nvSpPr>
        <p:spPr>
          <a:xfrm>
            <a:off x="1320800" y="5100839"/>
            <a:ext cx="287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99E6458-63CF-C04D-8E8F-0D91B4D755BA}"/>
              </a:ext>
            </a:extLst>
          </p:cNvPr>
          <p:cNvSpPr txBox="1"/>
          <p:nvPr/>
        </p:nvSpPr>
        <p:spPr>
          <a:xfrm>
            <a:off x="4462083" y="5100839"/>
            <a:ext cx="287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Patientberättelse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FE7725F-C7A5-6D47-B639-6DD8238596AA}"/>
              </a:ext>
            </a:extLst>
          </p:cNvPr>
          <p:cNvSpPr txBox="1"/>
          <p:nvPr/>
        </p:nvSpPr>
        <p:spPr>
          <a:xfrm>
            <a:off x="7830930" y="5100839"/>
            <a:ext cx="287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Personlig hälsoplan</a:t>
            </a:r>
          </a:p>
        </p:txBody>
      </p:sp>
    </p:spTree>
    <p:extLst>
      <p:ext uri="{BB962C8B-B14F-4D97-AF65-F5344CB8AC3E}">
        <p14:creationId xmlns:p14="http://schemas.microsoft.com/office/powerpoint/2010/main" val="3634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12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0E036ED-CF21-FE4C-9706-BA0EA11ACC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00" y="-35169"/>
            <a:ext cx="11548533" cy="6082062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60995A7-A74E-C74E-AC6F-2B70536A0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04" y="1348254"/>
            <a:ext cx="9094305" cy="3598862"/>
          </a:xfrm>
        </p:spPr>
        <p:txBody>
          <a:bodyPr>
            <a:normAutofit/>
          </a:bodyPr>
          <a:lstStyle/>
          <a:p>
            <a:r>
              <a:rPr lang="sv-SE" dirty="0"/>
              <a:t>Det händer något i oss människor när vi blir lyssnade </a:t>
            </a:r>
            <a:br>
              <a:rPr lang="sv-SE" dirty="0"/>
            </a:br>
            <a:r>
              <a:rPr lang="sv-SE" dirty="0"/>
              <a:t>på och sedda.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DF65A1-72E2-5A4B-93B9-3399EBA034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00" y="-35169"/>
            <a:ext cx="11548533" cy="60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13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793311-AFF3-0245-8730-73430A953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Därför jobbar vi för en </a:t>
            </a:r>
            <a:r>
              <a:rPr lang="sv-SE" dirty="0"/>
              <a:t>personcentrerad vård.</a:t>
            </a:r>
          </a:p>
        </p:txBody>
      </p:sp>
    </p:spTree>
    <p:extLst>
      <p:ext uri="{BB962C8B-B14F-4D97-AF65-F5344CB8AC3E}">
        <p14:creationId xmlns:p14="http://schemas.microsoft.com/office/powerpoint/2010/main" val="34717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14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343D8D4-4FD0-4845-9832-F9556B9F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746" y="1361661"/>
            <a:ext cx="6797819" cy="122968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C3C89BF-FEB4-1B4C-AF5C-1387B272EAD4}"/>
              </a:ext>
            </a:extLst>
          </p:cNvPr>
          <p:cNvSpPr txBox="1"/>
          <p:nvPr/>
        </p:nvSpPr>
        <p:spPr>
          <a:xfrm>
            <a:off x="3851518" y="2591347"/>
            <a:ext cx="482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Personcentrerad vård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7A69721-E018-5B4C-94B2-6200958B04DC}"/>
              </a:ext>
            </a:extLst>
          </p:cNvPr>
          <p:cNvSpPr txBox="1"/>
          <p:nvPr/>
        </p:nvSpPr>
        <p:spPr>
          <a:xfrm>
            <a:off x="4412974" y="3444500"/>
            <a:ext cx="366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Läs mer på</a:t>
            </a:r>
          </a:p>
          <a:p>
            <a:pPr algn="ctr"/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www.seddivarden.se</a:t>
            </a:r>
            <a:endParaRPr lang="sv-S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7934A92-AF26-6444-8B9C-37BD624100C4}"/>
              </a:ext>
            </a:extLst>
          </p:cNvPr>
          <p:cNvSpPr txBox="1"/>
          <p:nvPr/>
        </p:nvSpPr>
        <p:spPr>
          <a:xfrm>
            <a:off x="4412974" y="4282698"/>
            <a:ext cx="366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</a:p>
          <a:p>
            <a:pPr algn="ctr"/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sv-S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seddivarden</a:t>
            </a:r>
            <a:endParaRPr lang="sv-S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15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1DA6F6E-C111-DC4D-9F83-C6D99C9C4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1586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2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793311-AFF3-0245-8730-73430A953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När du möter vården är du</a:t>
            </a:r>
            <a:br>
              <a:rPr lang="sv-SE" sz="6000" dirty="0"/>
            </a:br>
            <a:r>
              <a:rPr lang="sv-SE" sz="6000" dirty="0"/>
              <a:t>ofta i ett </a:t>
            </a:r>
            <a:r>
              <a:rPr lang="sv-SE" sz="6000" dirty="0">
                <a:solidFill>
                  <a:schemeClr val="tx1"/>
                </a:solidFill>
              </a:rPr>
              <a:t>utsatt läge.</a:t>
            </a:r>
          </a:p>
        </p:txBody>
      </p:sp>
    </p:spTree>
    <p:extLst>
      <p:ext uri="{BB962C8B-B14F-4D97-AF65-F5344CB8AC3E}">
        <p14:creationId xmlns:p14="http://schemas.microsoft.com/office/powerpoint/2010/main" val="16275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3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793311-AFF3-0245-8730-73430A953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Du tas om hand av varma engagerade människor.</a:t>
            </a:r>
          </a:p>
        </p:txBody>
      </p:sp>
    </p:spTree>
    <p:extLst>
      <p:ext uri="{BB962C8B-B14F-4D97-AF65-F5344CB8AC3E}">
        <p14:creationId xmlns:p14="http://schemas.microsoft.com/office/powerpoint/2010/main" val="34126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4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0E036ED-CF21-FE4C-9706-BA0EA11ACC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00" y="-35169"/>
            <a:ext cx="11548533" cy="608206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D99D433-44CF-EC42-AFCC-A1F04553D1BA}"/>
              </a:ext>
            </a:extLst>
          </p:cNvPr>
          <p:cNvSpPr/>
          <p:nvPr/>
        </p:nvSpPr>
        <p:spPr>
          <a:xfrm>
            <a:off x="2091400" y="1577930"/>
            <a:ext cx="8726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Myriad Pro" panose="020B0503030403020204" pitchFamily="34" charset="0"/>
              </a:rPr>
              <a:t>Trots det kan du känna…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706CAB-F88F-B944-BB13-54C32AB4A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73"/>
            <a:ext cx="12407404" cy="29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BB3E02F-A8E5-9646-9EA0-FC2EC1B8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03AA9907-85B4-DE40-851E-2D7F98283B02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5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0E036ED-CF21-FE4C-9706-BA0EA11ACC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00" y="-35169"/>
            <a:ext cx="11548533" cy="608206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D99D433-44CF-EC42-AFCC-A1F04553D1BA}"/>
              </a:ext>
            </a:extLst>
          </p:cNvPr>
          <p:cNvSpPr/>
          <p:nvPr/>
        </p:nvSpPr>
        <p:spPr>
          <a:xfrm>
            <a:off x="2091400" y="1577930"/>
            <a:ext cx="8726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Myriad Pro" panose="020B0503030403020204" pitchFamily="34" charset="0"/>
              </a:rPr>
              <a:t>Personcentrerad vård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044D6261-6142-A74A-BE5E-9BA35E64F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173298"/>
            <a:ext cx="10508106" cy="1993056"/>
          </a:xfrm>
        </p:spPr>
        <p:txBody>
          <a:bodyPr>
            <a:normAutofit/>
          </a:bodyPr>
          <a:lstStyle/>
          <a:p>
            <a:r>
              <a:rPr lang="sv-SE" sz="4000" b="0" dirty="0"/>
              <a:t>Ett sätt att jobba så att alla känner sig sedda varje gång de har kontakt med vården.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DF65A1-72E2-5A4B-93B9-3399EBA034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00" y="-35169"/>
            <a:ext cx="11548533" cy="60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4C7059D-81BC-5947-90DA-936E5B87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AE6FC0AB-3259-4D44-AD20-A0FBDD7C9F01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6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E037FF-6A58-A548-A39F-D38C9A296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92" y="1123127"/>
            <a:ext cx="4227227" cy="33117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3402522-2017-204A-BE0D-334ACD0F4DC7}"/>
              </a:ext>
            </a:extLst>
          </p:cNvPr>
          <p:cNvSpPr/>
          <p:nvPr/>
        </p:nvSpPr>
        <p:spPr>
          <a:xfrm>
            <a:off x="2930577" y="4434903"/>
            <a:ext cx="6011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latin typeface="Myriad Pro" panose="020B0503030403020204" pitchFamily="34" charset="0"/>
              </a:rPr>
              <a:t>gånger större chans att patientens tillstånd förbättras</a:t>
            </a:r>
            <a:endParaRPr lang="sv-SE" sz="3200" dirty="0">
              <a:latin typeface="Myriad Pro" panose="020B0503030403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33E6107-D1AB-4D44-9767-51225BA26889}"/>
              </a:ext>
            </a:extLst>
          </p:cNvPr>
          <p:cNvSpPr/>
          <p:nvPr/>
        </p:nvSpPr>
        <p:spPr>
          <a:xfrm>
            <a:off x="310902" y="333746"/>
            <a:ext cx="8726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Myriad Pro" panose="020B0503030403020204" pitchFamily="34" charset="0"/>
              </a:rPr>
              <a:t>Studier visar</a:t>
            </a:r>
          </a:p>
        </p:txBody>
      </p:sp>
    </p:spTree>
    <p:extLst>
      <p:ext uri="{BB962C8B-B14F-4D97-AF65-F5344CB8AC3E}">
        <p14:creationId xmlns:p14="http://schemas.microsoft.com/office/powerpoint/2010/main" val="18021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4C7059D-81BC-5947-90DA-936E5B87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AE6FC0AB-3259-4D44-AD20-A0FBDD7C9F01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7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E037FF-6A58-A548-A39F-D38C9A296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41" y="553333"/>
            <a:ext cx="7112834" cy="445840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3402522-2017-204A-BE0D-334ACD0F4DC7}"/>
              </a:ext>
            </a:extLst>
          </p:cNvPr>
          <p:cNvSpPr/>
          <p:nvPr/>
        </p:nvSpPr>
        <p:spPr>
          <a:xfrm>
            <a:off x="2930577" y="4597203"/>
            <a:ext cx="6011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latin typeface="Myriad Pro" panose="020B0503030403020204" pitchFamily="34" charset="0"/>
              </a:rPr>
              <a:t>kortare tid på sjukhus</a:t>
            </a:r>
            <a:endParaRPr lang="sv-SE" sz="3200" dirty="0">
              <a:latin typeface="Myriad Pro" panose="020B0503030403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619E09-4026-DD45-8934-539F7F181F5D}"/>
              </a:ext>
            </a:extLst>
          </p:cNvPr>
          <p:cNvSpPr/>
          <p:nvPr/>
        </p:nvSpPr>
        <p:spPr>
          <a:xfrm>
            <a:off x="310902" y="333746"/>
            <a:ext cx="8726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Myriad Pro" panose="020B0503030403020204" pitchFamily="34" charset="0"/>
              </a:rPr>
              <a:t>Studier visar</a:t>
            </a:r>
          </a:p>
        </p:txBody>
      </p:sp>
    </p:spTree>
    <p:extLst>
      <p:ext uri="{BB962C8B-B14F-4D97-AF65-F5344CB8AC3E}">
        <p14:creationId xmlns:p14="http://schemas.microsoft.com/office/powerpoint/2010/main" val="18806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4C7059D-81BC-5947-90DA-936E5B87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AE6FC0AB-3259-4D44-AD20-A0FBDD7C9F01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8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619E09-4026-DD45-8934-539F7F181F5D}"/>
              </a:ext>
            </a:extLst>
          </p:cNvPr>
          <p:cNvSpPr/>
          <p:nvPr/>
        </p:nvSpPr>
        <p:spPr>
          <a:xfrm>
            <a:off x="310902" y="333746"/>
            <a:ext cx="8726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Myriad Pro" panose="020B0503030403020204" pitchFamily="34" charset="0"/>
              </a:rPr>
              <a:t>Studier visar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AA7BB9-F9C1-474D-B803-A8C48025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93" y="727576"/>
            <a:ext cx="5516380" cy="445440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3402522-2017-204A-BE0D-334ACD0F4DC7}"/>
              </a:ext>
            </a:extLst>
          </p:cNvPr>
          <p:cNvSpPr/>
          <p:nvPr/>
        </p:nvSpPr>
        <p:spPr>
          <a:xfrm>
            <a:off x="3065489" y="4597203"/>
            <a:ext cx="6273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latin typeface="Myriad Pro" panose="020B0503030403020204" pitchFamily="34" charset="0"/>
              </a:rPr>
              <a:t>Ökad tilltro till sin egen förmåga</a:t>
            </a:r>
          </a:p>
        </p:txBody>
      </p:sp>
    </p:spTree>
    <p:extLst>
      <p:ext uri="{BB962C8B-B14F-4D97-AF65-F5344CB8AC3E}">
        <p14:creationId xmlns:p14="http://schemas.microsoft.com/office/powerpoint/2010/main" val="28975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4C7059D-81BC-5947-90DA-936E5B87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Information/</a:t>
            </a:r>
            <a:fld id="{AE6FC0AB-3259-4D44-AD20-A0FBDD7C9F01}" type="datetime1">
              <a:rPr lang="sv-SE" smtClean="0"/>
              <a:pPr/>
              <a:t>2018-10-25</a:t>
            </a:fld>
            <a:r>
              <a:rPr lang="sv-SE" dirty="0"/>
              <a:t>/</a:t>
            </a:r>
            <a:fld id="{2C171142-B386-475E-B71C-BF392D2694AE}" type="slidenum">
              <a:rPr lang="sv-SE" smtClean="0"/>
              <a:pPr/>
              <a:t>9</a:t>
            </a:fld>
            <a:endParaRPr lang="sv-SE" dirty="0"/>
          </a:p>
          <a:p>
            <a:r>
              <a:rPr lang="sv-SE" b="1" dirty="0" err="1"/>
              <a:t>seddivarden.se</a:t>
            </a:r>
            <a:endParaRPr lang="sv-SE" b="1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303FDD-ED73-E04C-ADC6-9FC239EE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1" y="1036477"/>
            <a:ext cx="6253843" cy="88253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90E8A83-9270-054B-B4D1-F38EDBC44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621400"/>
            <a:ext cx="2462084" cy="488004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115D596-9ED6-0A4E-8815-69C309AD7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58" y="2104866"/>
            <a:ext cx="6820184" cy="35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HJ">
      <a:dk1>
        <a:srgbClr val="000000"/>
      </a:dk1>
      <a:lt1>
        <a:srgbClr val="FFFFFF"/>
      </a:lt1>
      <a:dk2>
        <a:srgbClr val="005681"/>
      </a:dk2>
      <a:lt2>
        <a:srgbClr val="E3E9EE"/>
      </a:lt2>
      <a:accent1>
        <a:srgbClr val="006EAA"/>
      </a:accent1>
      <a:accent2>
        <a:srgbClr val="C23045"/>
      </a:accent2>
      <a:accent3>
        <a:srgbClr val="469959"/>
      </a:accent3>
      <a:accent4>
        <a:srgbClr val="F18322"/>
      </a:accent4>
      <a:accent5>
        <a:srgbClr val="A5B9C3"/>
      </a:accent5>
      <a:accent6>
        <a:srgbClr val="F18346"/>
      </a:accent6>
      <a:hlink>
        <a:srgbClr val="006EAA"/>
      </a:hlink>
      <a:folHlink>
        <a:srgbClr val="A5B9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0BE241-ADA2-4406-9084-D29C410FE1F0}" vid="{A646F56A-7F20-4FBC-8BE7-AF55DEBC7EF8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551</TotalTime>
  <Words>589</Words>
  <Application>Microsoft Macintosh PowerPoint</Application>
  <PresentationFormat>Bredbild</PresentationFormat>
  <Paragraphs>103</Paragraphs>
  <Slides>15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Verdana</vt:lpstr>
      <vt:lpstr>Verdana Regular</vt:lpstr>
      <vt:lpstr>Office-tema</vt:lpstr>
      <vt:lpstr>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Kronisk sjukdom</vt:lpstr>
      <vt:lpstr>Personcentrerad vård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Camilla Berg</dc:creator>
  <cp:keywords/>
  <dc:description/>
  <cp:lastModifiedBy>Camilla Berg</cp:lastModifiedBy>
  <cp:revision>64</cp:revision>
  <cp:lastPrinted>2016-11-24T15:50:57Z</cp:lastPrinted>
  <dcterms:created xsi:type="dcterms:W3CDTF">2018-10-23T07:09:28Z</dcterms:created>
  <dcterms:modified xsi:type="dcterms:W3CDTF">2018-10-25T14:34:52Z</dcterms:modified>
  <cp:category/>
</cp:coreProperties>
</file>