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</p:sldMasterIdLst>
  <p:notesMasterIdLst>
    <p:notesMasterId r:id="rId19"/>
  </p:notesMasterIdLst>
  <p:handoutMasterIdLst>
    <p:handoutMasterId r:id="rId20"/>
  </p:handoutMasterIdLst>
  <p:sldIdLst>
    <p:sldId id="283" r:id="rId5"/>
    <p:sldId id="345" r:id="rId6"/>
    <p:sldId id="346" r:id="rId7"/>
    <p:sldId id="344" r:id="rId8"/>
    <p:sldId id="340" r:id="rId9"/>
    <p:sldId id="341" r:id="rId10"/>
    <p:sldId id="347" r:id="rId11"/>
    <p:sldId id="351" r:id="rId12"/>
    <p:sldId id="342" r:id="rId13"/>
    <p:sldId id="352" r:id="rId14"/>
    <p:sldId id="349" r:id="rId15"/>
    <p:sldId id="355" r:id="rId16"/>
    <p:sldId id="353" r:id="rId17"/>
    <p:sldId id="354" r:id="rId18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63405" autoAdjust="0"/>
  </p:normalViewPr>
  <p:slideViewPr>
    <p:cSldViewPr>
      <p:cViewPr varScale="1">
        <p:scale>
          <a:sx n="55" d="100"/>
          <a:sy n="55" d="100"/>
        </p:scale>
        <p:origin x="215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419A7-C7A4-4F4C-8380-A6614F615E11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7A43-0C93-4267-81BA-5A4861379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90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86BFE1E-5443-4144-8282-A4FF9A5B5E4F}" type="datetimeFigureOut">
              <a:rPr lang="sv-SE"/>
              <a:pPr>
                <a:defRPr/>
              </a:pPr>
              <a:t>2016-11-07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184777-D1BC-4C58-8801-0124144F45A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8051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8EA0B-566B-4B39-81C6-5790E5496B27}" type="slidenum">
              <a:rPr lang="sv-SE" altLang="sv-SE" sz="1300" smtClean="0"/>
              <a:pPr>
                <a:spcBef>
                  <a:spcPct val="0"/>
                </a:spcBef>
              </a:pPr>
              <a:t>1</a:t>
            </a:fld>
            <a:endParaRPr lang="sv-SE" altLang="sv-SE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sv-SE" altLang="sv-SE" sz="1200" dirty="0">
              <a:latin typeface="Futura L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4038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4093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37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510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109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017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647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887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6295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950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Svenska hjärt-lungräddningsregistret</a:t>
            </a:r>
            <a:r>
              <a:rPr lang="sv-SE" baseline="0" dirty="0" smtClean="0"/>
              <a:t> – visa boken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53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Visa böcker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842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9572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A716-5C99-4277-8A13-4733224C1908}" type="datetime1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112E-8763-4F4F-8F5E-9A04BD4D0A3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566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400F-A3A5-434C-A8D2-F9FD0D9F7800}" type="datetime1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474D-0062-4594-BB7C-A9665D4002E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33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644C-F0AF-44C9-BCC3-0B79EC81D38C}" type="datetime1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22CC-EE99-4378-A819-11B2A4BD9E4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4378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A3D8-7F0E-4D10-91C3-5C9CDFF991C7}" type="datetime1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F666-2EDA-42F8-97B9-8BF26EB6871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89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B51E-1F4F-4772-983E-00D3893C19F0}" type="datetime1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3B5E-E085-484F-AF49-698FB6122B9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489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EA1D-4B83-4EE8-8162-B9B79E6832E3}" type="datetime1">
              <a:rPr lang="sv-SE" smtClean="0"/>
              <a:t>2016-11-07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30C-70BE-42C9-AF01-48A2A6A735D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061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5805-9018-4F46-924D-9DC1FB4AC52F}" type="datetime1">
              <a:rPr lang="sv-SE" smtClean="0"/>
              <a:t>2016-11-07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8BBB-9F95-4725-B01F-61C2065227B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087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F1AB-D176-49DE-99B0-CDF11D49579F}" type="datetime1">
              <a:rPr lang="sv-SE" smtClean="0"/>
              <a:t>2016-11-07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35B1-5542-41E0-9AA6-725918030EC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845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C5EE-84A2-4892-8DAB-81631588EF96}" type="datetime1">
              <a:rPr lang="sv-SE" smtClean="0"/>
              <a:t>2016-11-07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D085-E2C4-404C-A3A5-BCBC53ADC62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565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218E-B89C-49A5-AD1B-58BAF0EB4BF8}" type="datetime1">
              <a:rPr lang="sv-SE" smtClean="0"/>
              <a:t>2016-11-07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5B8F-D5CD-47B2-9888-277AA3BEB1B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899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21B7-6E4F-41D6-9DE0-689EE3B0AFD1}" type="datetime1">
              <a:rPr lang="sv-SE" smtClean="0"/>
              <a:t>2016-11-07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5872-FF89-4AF6-BE75-6D1C7748CA8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397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93ED09-6ED9-47B5-91DE-3CFEC1100F98}" type="datetime1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/>
              <a:t>EVO-SO konferensn 2016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0CA2FB-0197-4C6E-9910-476F9821DF0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ene.silfver@hjart-lung.se" TargetMode="External"/><Relationship Id="rId5" Type="http://schemas.openxmlformats.org/officeDocument/2006/relationships/hyperlink" Target="mailto:eldhmarianne@gmail.com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jart-lung.se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hyperlink" Target="mailto:helene.silfver@hjart-lung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.n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hlr.n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64703"/>
            <a:ext cx="1830765" cy="5095629"/>
          </a:xfrm>
          <a:prstGeom prst="rect">
            <a:avLst/>
          </a:prstGeom>
        </p:spPr>
      </p:pic>
      <p:pic>
        <p:nvPicPr>
          <p:cNvPr id="410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8" y="392606"/>
            <a:ext cx="2717972" cy="71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27025"/>
            <a:ext cx="6858000" cy="2088232"/>
          </a:xfrm>
        </p:spPr>
        <p:txBody>
          <a:bodyPr/>
          <a:lstStyle/>
          <a:p>
            <a:pPr algn="l"/>
            <a:r>
              <a:rPr lang="sv-S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Marianne Eldh, riksförbundets HLR Team</a:t>
            </a:r>
          </a:p>
          <a:p>
            <a:pPr algn="l"/>
            <a:r>
              <a:rPr lang="sv-S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eldhmarianne@gmail.com</a:t>
            </a:r>
            <a:endParaRPr lang="sv-S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Helene Silfver, riksförbundet</a:t>
            </a:r>
          </a:p>
          <a:p>
            <a:pPr algn="l"/>
            <a:r>
              <a:rPr lang="sv-S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helene.silfver@hjart-lung.se</a:t>
            </a:r>
            <a:endParaRPr lang="sv-S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2600" dirty="0" smtClean="0"/>
          </a:p>
          <a:p>
            <a:endParaRPr lang="sv-SE" sz="2600" dirty="0" smtClean="0"/>
          </a:p>
          <a:p>
            <a:endParaRPr lang="sv-SE" sz="2600" dirty="0"/>
          </a:p>
        </p:txBody>
      </p:sp>
      <p:sp>
        <p:nvSpPr>
          <p:cNvPr id="10" name="textruta 6"/>
          <p:cNvSpPr txBox="1">
            <a:spLocks noGrp="1" noChangeAspect="1" noChangeArrowheads="1"/>
          </p:cNvSpPr>
          <p:nvPr>
            <p:ph type="ctrTitle"/>
          </p:nvPr>
        </p:nvSpPr>
        <p:spPr bwMode="auto">
          <a:xfrm>
            <a:off x="1143000" y="647641"/>
            <a:ext cx="76054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v-SE" altLang="sv-SE" sz="3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altLang="sv-SE" sz="3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altLang="sv-SE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altLang="sv-SE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alt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Vuxen-HLR med hjärtstartare </a:t>
            </a:r>
            <a:br>
              <a:rPr lang="sv-SE" alt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alt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HjärtLung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v-SE" altLang="sv-S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1152128"/>
          </a:xfrm>
        </p:spPr>
        <p:txBody>
          <a:bodyPr/>
          <a:lstStyle/>
          <a:p>
            <a:pPr algn="l"/>
            <a:r>
              <a:rPr 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HLR i den egna föreningen</a:t>
            </a:r>
            <a:endParaRPr lang="sv-S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700809"/>
            <a:ext cx="6858000" cy="4320479"/>
          </a:xfrm>
        </p:spPr>
        <p:txBody>
          <a:bodyPr/>
          <a:lstStyle/>
          <a:p>
            <a:pPr algn="l"/>
            <a:endParaRPr lang="sv-SE" sz="1600" i="1" dirty="0" smtClean="0"/>
          </a:p>
          <a:p>
            <a:pPr algn="l"/>
            <a:r>
              <a:rPr lang="sv-SE" sz="2000" dirty="0" smtClean="0"/>
              <a:t>Läns- och lokalföreningarna stadgar:</a:t>
            </a:r>
            <a:endParaRPr lang="sv-SE" sz="2000" dirty="0"/>
          </a:p>
          <a:p>
            <a:pPr algn="l" defTabSz="357188"/>
            <a:r>
              <a:rPr lang="sv-SE" sz="2000" i="1" dirty="0" smtClean="0"/>
              <a:t>§2 Läns- och lokalföreningarna ska, utifrån sina förutsättningar 	verka för att …</a:t>
            </a:r>
          </a:p>
          <a:p>
            <a:pPr algn="l"/>
            <a:endParaRPr lang="sv-SE" sz="1600" i="1" dirty="0"/>
          </a:p>
          <a:p>
            <a:pPr algn="l"/>
            <a:r>
              <a:rPr lang="sv-SE" sz="2000" dirty="0" smtClean="0"/>
              <a:t>Vilka möjligheter har den egna föreningen att utbilda i Vuxen-HLR med hjärtstartare?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 smtClean="0"/>
              <a:t>Komma igång		- stöd av riksförbundet/HLR-teamet?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 smtClean="0"/>
              <a:t>Utveckla HLR-verksamheten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 smtClean="0"/>
              <a:t>Kan HLR locka nya medlemmar och på vilket sätt?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algn="l"/>
            <a:endParaRPr lang="sv-SE" sz="1600" i="1" dirty="0"/>
          </a:p>
          <a:p>
            <a:pPr algn="l"/>
            <a:endParaRPr lang="sv-SE" i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664040"/>
          </a:xfrm>
        </p:spPr>
        <p:txBody>
          <a:bodyPr/>
          <a:lstStyle/>
          <a:p>
            <a:pPr algn="l"/>
            <a:r>
              <a:rPr 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HLR-teamet </a:t>
            </a:r>
            <a:endParaRPr lang="sv-S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415052"/>
            <a:ext cx="6858000" cy="4406324"/>
          </a:xfrm>
        </p:spPr>
        <p:txBody>
          <a:bodyPr/>
          <a:lstStyle/>
          <a:p>
            <a:pPr algn="l"/>
            <a:r>
              <a:rPr lang="sv-SE" sz="2000" dirty="0"/>
              <a:t>R</a:t>
            </a:r>
            <a:r>
              <a:rPr lang="sv-SE" sz="2000" dirty="0" smtClean="0"/>
              <a:t>esursteam </a:t>
            </a:r>
            <a:r>
              <a:rPr lang="sv-SE" sz="2000" dirty="0"/>
              <a:t>kopplat till riksförbundet. </a:t>
            </a:r>
            <a:r>
              <a:rPr lang="sv-SE" sz="2000" dirty="0" smtClean="0"/>
              <a:t>HLR-teamet bistår bl.a. med HLR-utbildningsinsatser och HLR-expertkunskaper </a:t>
            </a:r>
            <a:r>
              <a:rPr lang="sv-SE" sz="2000" dirty="0"/>
              <a:t>i </a:t>
            </a:r>
            <a:r>
              <a:rPr lang="sv-SE" sz="2000" dirty="0" smtClean="0"/>
              <a:t>organisationen</a:t>
            </a:r>
          </a:p>
          <a:p>
            <a:pPr algn="l"/>
            <a:r>
              <a:rPr lang="sv-SE" sz="2000" dirty="0" smtClean="0"/>
              <a:t>Består av erfarna HLR-huvudinstruktörer </a:t>
            </a:r>
            <a:r>
              <a:rPr lang="sv-SE" sz="2000" dirty="0"/>
              <a:t>från vår egen </a:t>
            </a:r>
            <a:r>
              <a:rPr lang="sv-SE" sz="2000" dirty="0" smtClean="0"/>
              <a:t>organisation</a:t>
            </a:r>
            <a:endParaRPr lang="sv-S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Lennart Thelin, Norrbotten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Peter </a:t>
            </a:r>
            <a:r>
              <a:rPr lang="sv-SE" sz="2000" dirty="0" err="1"/>
              <a:t>Helsinger</a:t>
            </a:r>
            <a:r>
              <a:rPr lang="sv-SE" sz="2000" dirty="0"/>
              <a:t>, Västernorrland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Johnny Jakobsson, Västra Götaland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Marianne Eldh, Västra Götaland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Peter </a:t>
            </a:r>
            <a:r>
              <a:rPr lang="sv-SE" sz="2000" dirty="0" err="1"/>
              <a:t>Gladewitz</a:t>
            </a:r>
            <a:r>
              <a:rPr lang="sv-SE" sz="2000" dirty="0"/>
              <a:t>, Jönköping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 smtClean="0"/>
              <a:t>Yvonne Haglund, Stockholm</a:t>
            </a:r>
          </a:p>
          <a:p>
            <a:pPr algn="l"/>
            <a:r>
              <a:rPr lang="sv-SE" sz="2000" dirty="0" smtClean="0"/>
              <a:t>Kontaktförfrågan om HLR-utbildning görs genom riksförbundets Helene Silfver</a:t>
            </a:r>
          </a:p>
          <a:p>
            <a:pPr algn="l"/>
            <a:endParaRPr lang="sv-SE" sz="2000" dirty="0" smtClean="0"/>
          </a:p>
          <a:p>
            <a:pPr algn="l"/>
            <a:endParaRPr lang="sv-SE" sz="2000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6021287"/>
            <a:ext cx="1850281" cy="4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143000" y="3573016"/>
            <a:ext cx="1772816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187241"/>
            <a:ext cx="4797554" cy="4467056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979712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Foldern finns att beställa i </a:t>
            </a:r>
            <a:r>
              <a:rPr lang="sv-SE" i="1" dirty="0" err="1" smtClean="0"/>
              <a:t>webb-butiken</a:t>
            </a:r>
            <a:r>
              <a:rPr lang="sv-SE" i="1" dirty="0" smtClean="0"/>
              <a:t>  </a:t>
            </a:r>
            <a:r>
              <a:rPr lang="sv-SE" i="1" dirty="0" smtClean="0">
                <a:hlinkClick r:id="rId5"/>
              </a:rPr>
              <a:t>www.hjart-lung.se</a:t>
            </a:r>
            <a:endParaRPr lang="sv-SE" i="1" dirty="0" smtClean="0"/>
          </a:p>
          <a:p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3911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902017"/>
            <a:ext cx="3616374" cy="361637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53344" y="1689345"/>
            <a:ext cx="6237312" cy="720079"/>
          </a:xfrm>
        </p:spPr>
        <p:txBody>
          <a:bodyPr/>
          <a:lstStyle/>
          <a:p>
            <a:r>
              <a:rPr lang="sv-SE" sz="4000" dirty="0" smtClean="0">
                <a:latin typeface="Lucida Calligraphy" panose="03010101010101010101" pitchFamily="66" charset="0"/>
              </a:rPr>
              <a:t>Hör gärna av er!</a:t>
            </a:r>
          </a:p>
          <a:p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6021287"/>
            <a:ext cx="1850281" cy="48808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123728" y="271646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Lucida Calligraphy" panose="03010101010101010101" pitchFamily="66" charset="0"/>
              </a:rPr>
              <a:t>För ett hjärtsäkert Sverige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143000" y="476673"/>
            <a:ext cx="6858000" cy="720079"/>
          </a:xfrm>
        </p:spPr>
        <p:txBody>
          <a:bodyPr/>
          <a:lstStyle/>
          <a:p>
            <a:r>
              <a:rPr lang="sv-SE" sz="3600" dirty="0" smtClean="0"/>
              <a:t>Tack för visat intresse för HLR</a:t>
            </a:r>
            <a:endParaRPr lang="sv-SE" sz="3600" dirty="0"/>
          </a:p>
        </p:txBody>
      </p:sp>
      <p:sp>
        <p:nvSpPr>
          <p:cNvPr id="2" name="textruta 1"/>
          <p:cNvSpPr txBox="1"/>
          <p:nvPr/>
        </p:nvSpPr>
        <p:spPr>
          <a:xfrm>
            <a:off x="1143000" y="3573016"/>
            <a:ext cx="1772816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62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592033"/>
          </a:xfrm>
        </p:spPr>
        <p:txBody>
          <a:bodyPr/>
          <a:lstStyle/>
          <a:p>
            <a:r>
              <a:rPr lang="sv-SE" sz="3400" dirty="0" smtClean="0"/>
              <a:t>Bilaga, HLR-info maj 2016 </a:t>
            </a:r>
            <a:endParaRPr lang="sv-SE" sz="3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628801"/>
            <a:ext cx="6858000" cy="4392488"/>
          </a:xfrm>
        </p:spPr>
        <p:txBody>
          <a:bodyPr/>
          <a:lstStyle/>
          <a:p>
            <a:pPr algn="l"/>
            <a:r>
              <a:rPr lang="sv-SE" dirty="0" smtClean="0"/>
              <a:t>Skickas ut per e-post tillsammans med denna presentation</a:t>
            </a:r>
          </a:p>
          <a:p>
            <a:pPr algn="l"/>
            <a:r>
              <a:rPr lang="sv-SE" dirty="0" smtClean="0"/>
              <a:t>Ger ytterligare information till HLR-presentationspunkterna</a:t>
            </a:r>
          </a:p>
          <a:p>
            <a:pPr algn="l"/>
            <a:r>
              <a:rPr lang="sv-SE" dirty="0" smtClean="0"/>
              <a:t>Frågor om </a:t>
            </a:r>
            <a:r>
              <a:rPr lang="sv-SE" i="1" dirty="0" smtClean="0"/>
              <a:t>HLR-info</a:t>
            </a:r>
            <a:r>
              <a:rPr lang="sv-SE" dirty="0" smtClean="0"/>
              <a:t> besvaras av Helene Silfver, riksförbundet HjärtLung </a:t>
            </a:r>
            <a:r>
              <a:rPr lang="sv-SE" dirty="0" smtClean="0">
                <a:hlinkClick r:id="rId4"/>
              </a:rPr>
              <a:t>helene.silfver@hjart-lung.se</a:t>
            </a:r>
            <a:r>
              <a:rPr lang="sv-SE" dirty="0" smtClean="0"/>
              <a:t> 08-55 606 204</a:t>
            </a:r>
          </a:p>
          <a:p>
            <a:pPr algn="l"/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6021287"/>
            <a:ext cx="1850281" cy="48808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95936" y="3645024"/>
            <a:ext cx="2160240" cy="237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206" y="3202621"/>
            <a:ext cx="3564931" cy="28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75798" cy="180069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Hjärt-lungräddning (HLR) </a:t>
            </a:r>
            <a:br>
              <a:rPr 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Tidig behandling – viktigaste faktorn för överlevnad</a:t>
            </a:r>
            <a:endParaRPr lang="sv-S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165821"/>
            <a:ext cx="7255718" cy="46921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10 000 plötsliga oväntade hjärtstopp utanför sjukhus/år i Sverige</a:t>
            </a:r>
          </a:p>
          <a:p>
            <a:pPr>
              <a:lnSpc>
                <a:spcPct val="100000"/>
              </a:lnSpc>
            </a:pPr>
            <a: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varje minut utan HLR – minskar chansen att överleva med 10%</a:t>
            </a:r>
          </a:p>
          <a:p>
            <a:pPr>
              <a:lnSpc>
                <a:spcPct val="100000"/>
              </a:lnSpc>
            </a:pPr>
            <a: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Överlevnad knappt 5% om elstöt inte ges förrän ambulansen kommer</a:t>
            </a:r>
          </a:p>
          <a:p>
            <a:pPr>
              <a:lnSpc>
                <a:spcPct val="100000"/>
              </a:lnSpc>
            </a:pPr>
            <a: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→mer än 50% skulle kunna överleva om behandling med HLR och elstöt från hjärtstartare sätts igång omedelbart efter hjärtstopp i väntan på ambulans								</a:t>
            </a:r>
          </a:p>
          <a:p>
            <a:pPr>
              <a:lnSpc>
                <a:spcPct val="200000"/>
              </a:lnSpc>
            </a:pPr>
            <a:endParaRPr lang="sv-SE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Hjärt-lungräddning (HLR) </a:t>
            </a:r>
            <a:endParaRPr lang="sv-S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528776"/>
            <a:ext cx="7471742" cy="469217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65% av hjärtstoppen sker i hemmet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kan HLR och är först på plats kan din hjälp vara </a:t>
            </a:r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livsavgörande!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HjärtLung utbildar idag ca 3 500 livräddare per år </a:t>
            </a:r>
          </a:p>
          <a:p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Vuxen-HLR med hjärtstartare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HLR ingår i </a:t>
            </a:r>
            <a:r>
              <a:rPr lang="sv-S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HjärtLungs</a:t>
            </a:r>
            <a:r>
              <a:rPr lang="sv-S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verksamhet - styrdokument</a:t>
            </a: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sv-SE" dirty="0" smtClean="0"/>
              <a:t>							</a:t>
            </a:r>
          </a:p>
          <a:p>
            <a:pPr>
              <a:lnSpc>
                <a:spcPct val="200000"/>
              </a:lnSpc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64703"/>
            <a:ext cx="1830765" cy="509562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Varumärkesplattform</a:t>
            </a:r>
            <a:r>
              <a:rPr lang="sv-SE" sz="4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4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antagen Kongressen 2013, </a:t>
            </a:r>
            <a:r>
              <a:rPr lang="sv-SE" sz="1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Utdrag om hjärt-lungräddning</a:t>
            </a:r>
            <a:endParaRPr lang="sv-S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908517"/>
            <a:ext cx="7886700" cy="3690479"/>
          </a:xfrm>
        </p:spPr>
        <p:txBody>
          <a:bodyPr/>
          <a:lstStyle/>
          <a:p>
            <a:pPr marL="0" lvl="0" indent="0">
              <a:buNone/>
            </a:pPr>
            <a:r>
              <a:rPr lang="sv-SE" sz="2200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 </a:t>
            </a:r>
            <a:r>
              <a:rPr lang="sv-SE" sz="22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sv-SE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sv-SE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</a:t>
            </a:r>
            <a:r>
              <a:rPr lang="sv-SE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Räddar Liv</a:t>
            </a:r>
          </a:p>
          <a:p>
            <a:pPr marL="0" lvl="0" indent="0">
              <a:buNone/>
            </a:pPr>
            <a:r>
              <a:rPr lang="sv-SE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Räddar –  genom hjälp till hjärt-lungräddning</a:t>
            </a:r>
          </a:p>
          <a:p>
            <a:pPr marL="0" lvl="0" indent="0">
              <a:buNone/>
            </a:pPr>
            <a:endParaRPr lang="sv-SE" sz="22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sv-SE" sz="22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Värderingar</a:t>
            </a:r>
            <a:r>
              <a:rPr lang="sv-SE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Kunskap, Gemenskap, Handlingskraft</a:t>
            </a:r>
            <a:endParaRPr lang="sv-SE" sz="22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sv-SE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Handlingskraft – att fler får utbilda sig i </a:t>
            </a:r>
            <a:r>
              <a:rPr lang="sv-SE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HLR</a:t>
            </a:r>
            <a:endParaRPr lang="sv-SE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sv-SE" sz="22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sv-SE" sz="22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 verksamhet</a:t>
            </a:r>
          </a:p>
          <a:p>
            <a:pPr marL="0" lvl="0" indent="0">
              <a:buNone/>
            </a:pPr>
            <a:r>
              <a:rPr lang="sv-SE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utbildar medlemmar och andra intresserade i </a:t>
            </a:r>
            <a:r>
              <a:rPr lang="sv-SE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HLR</a:t>
            </a:r>
            <a:endParaRPr lang="sv-SE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v-S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8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1152128"/>
          </a:xfrm>
        </p:spPr>
        <p:txBody>
          <a:bodyPr/>
          <a:lstStyle/>
          <a:p>
            <a:r>
              <a:rPr lang="sv-SE" sz="3400" dirty="0" smtClean="0"/>
              <a:t>Samhällspolitiskt program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antaget Kongressen 2013, Utdrag</a:t>
            </a:r>
            <a:endParaRPr lang="sv-SE" sz="1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700809"/>
            <a:ext cx="6858000" cy="4320479"/>
          </a:xfrm>
        </p:spPr>
        <p:txBody>
          <a:bodyPr/>
          <a:lstStyle/>
          <a:p>
            <a:pPr algn="l"/>
            <a:endParaRPr lang="sv-SE" sz="1600" i="1" dirty="0" smtClean="0"/>
          </a:p>
          <a:p>
            <a:pPr algn="l"/>
            <a:r>
              <a:rPr lang="sv-SE" sz="2000" u="sng" dirty="0" smtClean="0"/>
              <a:t>Om hjärt-lungräddning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 smtClean="0"/>
              <a:t>Vi </a:t>
            </a:r>
            <a:r>
              <a:rPr lang="sv-SE" sz="2000" dirty="0"/>
              <a:t>utbildar i </a:t>
            </a:r>
            <a:r>
              <a:rPr lang="sv-SE" sz="2000" dirty="0" smtClean="0"/>
              <a:t>HLR med </a:t>
            </a:r>
            <a:r>
              <a:rPr lang="sv-SE" sz="2000" dirty="0"/>
              <a:t>hjärtstartare och även ledare enligt senaste </a:t>
            </a:r>
            <a:r>
              <a:rPr lang="sv-SE" sz="2000" dirty="0" smtClean="0"/>
              <a:t>riktlinjer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 smtClean="0"/>
              <a:t>HLR är en del av föreningarnas verksamhet</a:t>
            </a:r>
          </a:p>
          <a:p>
            <a:pPr algn="l"/>
            <a:endParaRPr lang="sv-SE" sz="1600" dirty="0" smtClean="0"/>
          </a:p>
          <a:p>
            <a:pPr algn="l"/>
            <a:r>
              <a:rPr lang="sv-SE" sz="2000" u="sng" dirty="0" smtClean="0"/>
              <a:t>Våra ställningstaganden:</a:t>
            </a:r>
            <a:endParaRPr lang="sv-SE" sz="2000" u="sng" dirty="0"/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Alla svenskar över 15 år ska utbildas i hjärt-lungräddning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Vi stödjer utvecklingen av fler hjärtstartare i samhället. Vi understryker vikten av att ansvar, service och kontroll av utrustningen följer den </a:t>
            </a:r>
            <a:r>
              <a:rPr lang="sv-SE" sz="2000" dirty="0" smtClean="0"/>
              <a:t>utvecklingen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sv-SE" i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94658" y="564792"/>
            <a:ext cx="8097822" cy="1152128"/>
          </a:xfrm>
        </p:spPr>
        <p:txBody>
          <a:bodyPr/>
          <a:lstStyle/>
          <a:p>
            <a:pPr algn="l"/>
            <a:r>
              <a:rPr lang="sv-SE" sz="3500" dirty="0"/>
              <a:t/>
            </a:r>
            <a:br>
              <a:rPr lang="sv-SE" sz="3500" dirty="0"/>
            </a:br>
            <a:r>
              <a:rPr lang="sv-SE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Verksamhetsinriktning 2017 -2019</a:t>
            </a:r>
            <a:br>
              <a:rPr lang="sv-SE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antagen Kongressen 2016, </a:t>
            </a:r>
            <a:b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Utdrag om hjärt-lungräddning</a:t>
            </a:r>
            <a:endParaRPr lang="sv-S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4658" y="2132856"/>
            <a:ext cx="7305734" cy="3888432"/>
          </a:xfrm>
        </p:spPr>
        <p:txBody>
          <a:bodyPr/>
          <a:lstStyle/>
          <a:p>
            <a:pPr algn="l"/>
            <a:r>
              <a:rPr lang="sv-S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gemensam färdplan..</a:t>
            </a:r>
          </a:p>
          <a:p>
            <a:pPr algn="l"/>
            <a:endParaRPr lang="sv-S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”Förbundet är den starkaste aktören när det gäller utbildning i hjärt-lungräddning med hjärtstartare” </a:t>
            </a:r>
          </a:p>
          <a:p>
            <a:pPr algn="l"/>
            <a:endParaRPr lang="sv-SE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Läs styrdokumenten i sin helhet på förbundets hemsida:</a:t>
            </a:r>
          </a:p>
          <a:p>
            <a:pPr algn="l"/>
            <a:r>
              <a:rPr lang="sv-S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sv-S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jart-lung.se under rubriken ”Föreningsstöd”</a:t>
            </a:r>
          </a:p>
          <a:p>
            <a:pPr algn="l"/>
            <a:endParaRPr lang="sv-SE" sz="2200" i="1" dirty="0" smtClean="0"/>
          </a:p>
          <a:p>
            <a:pPr algn="l"/>
            <a:endParaRPr lang="sv-SE" sz="2200" i="1" dirty="0"/>
          </a:p>
          <a:p>
            <a:pPr algn="l"/>
            <a:endParaRPr lang="sv-SE" sz="2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1152128"/>
          </a:xfrm>
        </p:spPr>
        <p:txBody>
          <a:bodyPr/>
          <a:lstStyle/>
          <a:p>
            <a:pPr algn="l"/>
            <a:r>
              <a:rPr lang="sv-SE" sz="3500" dirty="0"/>
              <a:t/>
            </a:r>
            <a:br>
              <a:rPr lang="sv-SE" sz="3500" dirty="0"/>
            </a:br>
            <a:r>
              <a:rPr lang="sv-SE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HLR-rådet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412776"/>
            <a:ext cx="6858000" cy="46085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Hjärt-lungräddning </a:t>
            </a:r>
            <a:r>
              <a:rPr lang="sv-SE" sz="2200" dirty="0"/>
              <a:t>e</a:t>
            </a:r>
            <a:r>
              <a:rPr lang="sv-SE" sz="2200" dirty="0" smtClean="0"/>
              <a:t>nligt HLR-rådets riktlinjer </a:t>
            </a:r>
            <a:r>
              <a:rPr lang="sv-SE" sz="2200" dirty="0" smtClean="0">
                <a:hlinkClick r:id="rId3"/>
              </a:rPr>
              <a:t>www.hlr.nu</a:t>
            </a:r>
            <a:endParaRPr lang="sv-SE" sz="2200" dirty="0" smtClean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Viktigt för överlevnaden – följa riktlinjerna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HLR-rådets utbildningsregister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Utbildningar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HLR-instruktörer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Svenska hjärt-lungräddningsregistret</a:t>
            </a:r>
            <a:r>
              <a:rPr lang="sv-SE" sz="22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Samarbete HjärtLung – HLR-rådet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Delta i uppbyggnaden av HLR i samhället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Årets hjärt-</a:t>
            </a:r>
            <a:r>
              <a:rPr lang="sv-SE" sz="1900" dirty="0" err="1" smtClean="0"/>
              <a:t>lungräddare</a:t>
            </a:r>
            <a:endParaRPr lang="sv-SE" sz="1900" dirty="0" smtClean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900" dirty="0" smtClean="0"/>
              <a:t>Hjärtstartarjakten (hösten 2016)</a:t>
            </a:r>
          </a:p>
          <a:p>
            <a:pPr marL="1028700" lvl="2" indent="-342900" algn="l">
              <a:buFont typeface="Arial" panose="020B0604020202020204" pitchFamily="34" charset="0"/>
              <a:buChar char="•"/>
            </a:pPr>
            <a:r>
              <a:rPr lang="sv-SE" sz="1750" dirty="0" smtClean="0"/>
              <a:t>Hjärtstartarregistret.se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sz="1900" dirty="0" smtClean="0"/>
          </a:p>
          <a:p>
            <a:pPr algn="l"/>
            <a:endParaRPr lang="sv-SE" dirty="0" smtClean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sz="19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1152128"/>
          </a:xfrm>
        </p:spPr>
        <p:txBody>
          <a:bodyPr/>
          <a:lstStyle/>
          <a:p>
            <a:pPr algn="l"/>
            <a:r>
              <a:rPr lang="sv-SE" sz="3400" dirty="0"/>
              <a:t/>
            </a:r>
            <a:br>
              <a:rPr lang="sv-SE" sz="3400" dirty="0"/>
            </a:br>
            <a:r>
              <a:rPr lang="sv-SE" sz="3600" dirty="0" smtClean="0"/>
              <a:t>Aktiv HLR-instruktör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412776"/>
            <a:ext cx="6858000" cy="46085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Utbildning enligt HLR-rådets riktlinjer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Bör hålla utbildning minst en gång/år</a:t>
            </a:r>
            <a:endParaRPr lang="sv-SE" sz="1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Registrera utbildning → HLR-rådets utbildningsregister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Uppdatera sig kontinuerligt genom att </a:t>
            </a:r>
            <a:r>
              <a:rPr lang="sv-SE" sz="2200" u="sng" dirty="0" smtClean="0"/>
              <a:t>läsa</a:t>
            </a:r>
            <a:r>
              <a:rPr lang="sv-SE" sz="2200" dirty="0" smtClean="0"/>
              <a:t>: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800" dirty="0" smtClean="0"/>
              <a:t>Aktuellt utbildningsmaterial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1800" dirty="0" smtClean="0"/>
              <a:t>Aktuell info </a:t>
            </a:r>
            <a:r>
              <a:rPr lang="sv-SE" sz="1800" dirty="0" smtClean="0">
                <a:hlinkClick r:id="rId4"/>
              </a:rPr>
              <a:t>www.hlr.nu</a:t>
            </a:r>
            <a:endParaRPr lang="sv-SE" sz="1800" dirty="0" smtClean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Efter 2-3 år – ej längre aktiv, ny utbildning krävs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900" dirty="0" smtClean="0"/>
          </a:p>
          <a:p>
            <a:pPr algn="l"/>
            <a:r>
              <a:rPr lang="sv-SE" sz="1900" i="1" dirty="0" smtClean="0"/>
              <a:t>Kvalitetssäkring, utbildningsprogrammet Vuxen-HLR med hjärtstartare, 2011 års- riktlinjer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algn="l"/>
            <a:endParaRPr lang="sv-SE" dirty="0" smtClean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sz="19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5844548"/>
            <a:ext cx="2520280" cy="6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64704"/>
            <a:ext cx="1547664" cy="5056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548681"/>
            <a:ext cx="6858000" cy="1152128"/>
          </a:xfrm>
        </p:spPr>
        <p:txBody>
          <a:bodyPr/>
          <a:lstStyle/>
          <a:p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 smtClean="0"/>
              <a:t>Vuxen-</a:t>
            </a:r>
            <a:r>
              <a:rPr lang="sv-SE" sz="3000" dirty="0" smtClean="0"/>
              <a:t>HLR med hjärtstartare i HjärtLung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1412776"/>
            <a:ext cx="6858000" cy="46085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300" dirty="0" smtClean="0"/>
              <a:t>KASKADUTBILDNINGSPRINCIPEN  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Vi utbildar själva våra utbildare: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HLR-Huvudinstruktörerna utbildar HLR-instruktörer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HLR-Instruktörerna utbildar livräddare 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Medlemsregistret HjärtLung</a:t>
            </a:r>
          </a:p>
          <a:p>
            <a:pPr marL="1028700" lvl="2" indent="-342900" algn="l">
              <a:buFont typeface="Arial" panose="020B0604020202020204" pitchFamily="34" charset="0"/>
              <a:buChar char="•"/>
            </a:pPr>
            <a:r>
              <a:rPr lang="sv-SE" sz="2050" dirty="0" smtClean="0"/>
              <a:t>Registeransvarig registrerar in instruktörer och huvudinstruktörer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Statistik för HjärtLung</a:t>
            </a:r>
          </a:p>
          <a:p>
            <a:pPr marL="1028700" lvl="2" indent="-342900" algn="l">
              <a:buFont typeface="Arial" panose="020B0604020202020204" pitchFamily="34" charset="0"/>
              <a:buChar char="•"/>
            </a:pPr>
            <a:r>
              <a:rPr lang="sv-SE" sz="2050" dirty="0" smtClean="0"/>
              <a:t>Riksförbundet frågar varje år föreningarna om antalet instruktörer </a:t>
            </a:r>
            <a:r>
              <a:rPr lang="sv-SE" sz="2050" smtClean="0"/>
              <a:t>och HLR-utbildningar</a:t>
            </a:r>
            <a:endParaRPr lang="sv-SE" sz="1900" dirty="0" smtClean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D-HLR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sv-SE" sz="2200" dirty="0" smtClean="0"/>
              <a:t>Barn-HLR        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sv-SE" sz="19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" y="6010161"/>
            <a:ext cx="1892461" cy="4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84AB563E8D294D9657D29953D49B20" ma:contentTypeVersion="0" ma:contentTypeDescription="Skapa ett nytt dokument." ma:contentTypeScope="" ma:versionID="5adbf2287b04f9e78f33e48d19e06e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73015881dbdfc28186a43cf46a654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92626-D0B6-4D05-8053-086D5BC56EE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8B4CBA-9F76-463C-BAD1-B454AA179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12832-D311-4C40-B2AB-59DA0897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11650</TotalTime>
  <Words>491</Words>
  <Application>Microsoft Office PowerPoint</Application>
  <PresentationFormat>Bildspel på skärmen (4:3)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Futura LT Light</vt:lpstr>
      <vt:lpstr>Lucida Calligraphy</vt:lpstr>
      <vt:lpstr>Myriad Pro</vt:lpstr>
      <vt:lpstr>Times New Roman</vt:lpstr>
      <vt:lpstr>Verdana</vt:lpstr>
      <vt:lpstr>Office-tema</vt:lpstr>
      <vt:lpstr>  Vuxen-HLR med hjärtstartare  i HjärtLung </vt:lpstr>
      <vt:lpstr>Hjärt-lungräddning (HLR)  Tidig behandling – viktigaste faktorn för överlevnad</vt:lpstr>
      <vt:lpstr>Hjärt-lungräddning (HLR) </vt:lpstr>
      <vt:lpstr>Varumärkesplattform antagen Kongressen 2013, Utdrag om hjärt-lungräddning</vt:lpstr>
      <vt:lpstr>Samhällspolitiskt program antaget Kongressen 2013, Utdrag</vt:lpstr>
      <vt:lpstr> Verksamhetsinriktning 2017 -2019 antagen Kongressen 2016,  Utdrag om hjärt-lungräddning</vt:lpstr>
      <vt:lpstr> HLR-rådet </vt:lpstr>
      <vt:lpstr> Aktiv HLR-instruktör  </vt:lpstr>
      <vt:lpstr> Vuxen-HLR med hjärtstartare i HjärtLung </vt:lpstr>
      <vt:lpstr>HLR i den egna föreningen</vt:lpstr>
      <vt:lpstr>HLR-teamet </vt:lpstr>
      <vt:lpstr>PowerPoint-presentation</vt:lpstr>
      <vt:lpstr>Tack för visat intresse för HLR</vt:lpstr>
      <vt:lpstr>Bilaga, HLR-info maj 2016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Anki HJ</dc:creator>
  <cp:lastModifiedBy>Mikael Nissen</cp:lastModifiedBy>
  <cp:revision>322</cp:revision>
  <cp:lastPrinted>2016-09-07T09:43:32Z</cp:lastPrinted>
  <dcterms:created xsi:type="dcterms:W3CDTF">2007-11-23T10:11:16Z</dcterms:created>
  <dcterms:modified xsi:type="dcterms:W3CDTF">2016-11-07T00:22:50Z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0x0101007C84AB563E8D294D9657D29953D49B20</vt:lpwstr>
  </property>
</Properties>
</file>