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Lst>
  <p:notesMasterIdLst>
    <p:notesMasterId r:id="rId26"/>
  </p:notesMasterIdLst>
  <p:sldIdLst>
    <p:sldId id="368" r:id="rId5"/>
    <p:sldId id="267" r:id="rId6"/>
    <p:sldId id="302" r:id="rId7"/>
    <p:sldId id="303" r:id="rId8"/>
    <p:sldId id="357" r:id="rId9"/>
    <p:sldId id="360" r:id="rId10"/>
    <p:sldId id="364" r:id="rId11"/>
    <p:sldId id="353" r:id="rId12"/>
    <p:sldId id="365" r:id="rId13"/>
    <p:sldId id="367" r:id="rId14"/>
    <p:sldId id="351" r:id="rId15"/>
    <p:sldId id="361" r:id="rId16"/>
    <p:sldId id="355" r:id="rId17"/>
    <p:sldId id="359" r:id="rId18"/>
    <p:sldId id="362" r:id="rId19"/>
    <p:sldId id="348" r:id="rId20"/>
    <p:sldId id="366" r:id="rId21"/>
    <p:sldId id="363" r:id="rId22"/>
    <p:sldId id="354" r:id="rId23"/>
    <p:sldId id="358" r:id="rId24"/>
    <p:sldId id="284" r:id="rId25"/>
  </p:sldIdLst>
  <p:sldSz cx="12192000" cy="6858000"/>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3498" userDrawn="1">
          <p15:clr>
            <a:srgbClr val="A4A3A4"/>
          </p15:clr>
        </p15:guide>
        <p15:guide id="2" pos="3840" userDrawn="1">
          <p15:clr>
            <a:srgbClr val="A4A3A4"/>
          </p15:clr>
        </p15:guide>
        <p15:guide id="3" pos="3296"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B51837"/>
    <a:srgbClr val="B4C8D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2AD6F64-3A9C-8922-B621-05E1A7E75110}" v="5" dt="2023-01-02T09:01:43.213"/>
    <p1510:client id="{0C898862-23E3-DB9F-4492-79AC3BDB2D5C}" v="14" dt="2023-02-03T14:38:16.930"/>
    <p1510:client id="{17648202-027C-20A7-7701-1424BF8975B6}" v="35" dt="2022-08-29T05:33:12.846"/>
    <p1510:client id="{1939E7F3-2B25-2399-E90E-B2C7444A1716}" v="15" dt="2022-09-13T08:13:41.335"/>
    <p1510:client id="{2467E4B8-33F5-BF29-5A34-46D2CA87DC83}" v="148" dt="2022-09-12T09:24:25.298"/>
    <p1510:client id="{46D3D088-75E8-F6FE-3C49-42B2CF9CDF8F}" v="151" dt="2022-08-29T07:08:06.432"/>
    <p1510:client id="{51D27E87-6B3C-95EA-A825-EB14B1C31855}" v="9" dt="2022-09-13T07:33:41.178"/>
    <p1510:client id="{6E6A5544-05A4-95F1-D950-B904ADD336F9}" v="449" dt="2022-09-07T12:23:06.639"/>
    <p1510:client id="{8A924B7B-6D8F-74B7-F0EC-C2BF0AB0EF68}" v="1" dt="2021-10-26T08:50:30.011"/>
    <p1510:client id="{A5EAE178-9119-383E-24C7-CE7BD320A459}" v="3" dt="2022-08-29T06:23:37.084"/>
    <p1510:client id="{B3ED218F-CDF3-F07B-77E8-C65C2484677D}" v="22" dt="2022-09-07T09:57:34.942"/>
    <p1510:client id="{C40A9893-FAF4-6C7A-50B9-5C7AB2714DAD}" v="1" dt="2022-08-29T06:27:05.631"/>
    <p1510:client id="{EB48C4E9-A643-BB4A-38F5-1613049F1784}" v="4" dt="2022-09-07T09:42:39.583"/>
    <p1510:client id="{EBBE4FD9-D7BB-408F-89DB-A76891BDE311}" v="56" dt="2022-08-29T05:27:41.424"/>
    <p1510:client id="{EECF86AE-826D-0BE2-DC5D-1B16F02F462B}" v="3" dt="2022-08-29T06:22:23.184"/>
    <p1510:client id="{F69F2EF4-8B08-A514-4FA3-B5742849A2DC}" v="176" dt="2022-09-08T11:19:33.016"/>
    <p1510:client id="{F83ABA20-A216-E474-3F17-125F4C37B18D}" v="4" dt="2022-09-07T09:47:01.87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3929" autoAdjust="0"/>
    <p:restoredTop sz="56757" autoAdjust="0"/>
  </p:normalViewPr>
  <p:slideViewPr>
    <p:cSldViewPr snapToGrid="0" snapToObjects="1">
      <p:cViewPr>
        <p:scale>
          <a:sx n="65" d="100"/>
          <a:sy n="65" d="100"/>
        </p:scale>
        <p:origin x="365" y="38"/>
      </p:cViewPr>
      <p:guideLst>
        <p:guide orient="horz" pos="3498"/>
        <p:guide pos="3840"/>
        <p:guide pos="3296"/>
      </p:guideLst>
    </p:cSldViewPr>
  </p:slideViewPr>
  <p:outlineViewPr>
    <p:cViewPr>
      <p:scale>
        <a:sx n="33" d="100"/>
        <a:sy n="33" d="100"/>
      </p:scale>
      <p:origin x="0" y="-1472"/>
    </p:cViewPr>
  </p:outlineViewPr>
  <p:notesTextViewPr>
    <p:cViewPr>
      <p:scale>
        <a:sx n="125" d="100"/>
        <a:sy n="125" d="100"/>
      </p:scale>
      <p:origin x="0" y="-2304"/>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notesMaster" Target="notesMasters/notesMaster1.xml"/><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microsoft.com/office/2015/10/relationships/revisionInfo" Target="revisionInfo.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viewProps" Target="viewProps.xml"/><Relationship Id="rId10" Type="http://schemas.openxmlformats.org/officeDocument/2006/relationships/slide" Target="slides/slide6.xml"/><Relationship Id="rId19" Type="http://schemas.openxmlformats.org/officeDocument/2006/relationships/slide" Target="slides/slide15.xml"/><Relationship Id="rId31" Type="http://schemas.microsoft.com/office/2016/11/relationships/changesInfo" Target="changesInfos/changesInfo1.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presProps" Target="presProps.xml"/><Relationship Id="rId30" Type="http://schemas.openxmlformats.org/officeDocument/2006/relationships/tableStyles" Target="tableStyle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Lotta Sondell" userId="S::lotta.sondell@hjart-lung.se::d640e9c1-2831-433a-83e4-8ee08bf9b98e" providerId="AD" clId="Web-{2467E4B8-33F5-BF29-5A34-46D2CA87DC83}"/>
    <pc:docChg chg="modSld">
      <pc:chgData name="Lotta Sondell" userId="S::lotta.sondell@hjart-lung.se::d640e9c1-2831-433a-83e4-8ee08bf9b98e" providerId="AD" clId="Web-{2467E4B8-33F5-BF29-5A34-46D2CA87DC83}" dt="2022-09-12T09:24:20.330" v="136" actId="20577"/>
      <pc:docMkLst>
        <pc:docMk/>
      </pc:docMkLst>
      <pc:sldChg chg="modSp">
        <pc:chgData name="Lotta Sondell" userId="S::lotta.sondell@hjart-lung.se::d640e9c1-2831-433a-83e4-8ee08bf9b98e" providerId="AD" clId="Web-{2467E4B8-33F5-BF29-5A34-46D2CA87DC83}" dt="2022-09-12T09:12:22.202" v="110" actId="1076"/>
        <pc:sldMkLst>
          <pc:docMk/>
          <pc:sldMk cId="428523170" sldId="282"/>
        </pc:sldMkLst>
        <pc:spChg chg="mod">
          <ac:chgData name="Lotta Sondell" userId="S::lotta.sondell@hjart-lung.se::d640e9c1-2831-433a-83e4-8ee08bf9b98e" providerId="AD" clId="Web-{2467E4B8-33F5-BF29-5A34-46D2CA87DC83}" dt="2022-09-12T09:12:22.202" v="110" actId="1076"/>
          <ac:spMkLst>
            <pc:docMk/>
            <pc:sldMk cId="428523170" sldId="282"/>
            <ac:spMk id="2" creationId="{00000000-0000-0000-0000-000000000000}"/>
          </ac:spMkLst>
        </pc:spChg>
      </pc:sldChg>
      <pc:sldChg chg="modSp">
        <pc:chgData name="Lotta Sondell" userId="S::lotta.sondell@hjart-lung.se::d640e9c1-2831-433a-83e4-8ee08bf9b98e" providerId="AD" clId="Web-{2467E4B8-33F5-BF29-5A34-46D2CA87DC83}" dt="2022-09-12T09:09:10.077" v="92" actId="14100"/>
        <pc:sldMkLst>
          <pc:docMk/>
          <pc:sldMk cId="678204555" sldId="284"/>
        </pc:sldMkLst>
        <pc:spChg chg="mod">
          <ac:chgData name="Lotta Sondell" userId="S::lotta.sondell@hjart-lung.se::d640e9c1-2831-433a-83e4-8ee08bf9b98e" providerId="AD" clId="Web-{2467E4B8-33F5-BF29-5A34-46D2CA87DC83}" dt="2022-09-12T09:07:34.858" v="66" actId="20577"/>
          <ac:spMkLst>
            <pc:docMk/>
            <pc:sldMk cId="678204555" sldId="284"/>
            <ac:spMk id="4" creationId="{00000000-0000-0000-0000-000000000000}"/>
          </ac:spMkLst>
        </pc:spChg>
        <pc:spChg chg="mod">
          <ac:chgData name="Lotta Sondell" userId="S::lotta.sondell@hjart-lung.se::d640e9c1-2831-433a-83e4-8ee08bf9b98e" providerId="AD" clId="Web-{2467E4B8-33F5-BF29-5A34-46D2CA87DC83}" dt="2022-09-12T09:08:48.014" v="89" actId="20577"/>
          <ac:spMkLst>
            <pc:docMk/>
            <pc:sldMk cId="678204555" sldId="284"/>
            <ac:spMk id="5" creationId="{00000000-0000-0000-0000-000000000000}"/>
          </ac:spMkLst>
        </pc:spChg>
        <pc:spChg chg="mod">
          <ac:chgData name="Lotta Sondell" userId="S::lotta.sondell@hjart-lung.se::d640e9c1-2831-433a-83e4-8ee08bf9b98e" providerId="AD" clId="Web-{2467E4B8-33F5-BF29-5A34-46D2CA87DC83}" dt="2022-09-12T09:08:09.264" v="76" actId="20577"/>
          <ac:spMkLst>
            <pc:docMk/>
            <pc:sldMk cId="678204555" sldId="284"/>
            <ac:spMk id="6" creationId="{00000000-0000-0000-0000-000000000000}"/>
          </ac:spMkLst>
        </pc:spChg>
        <pc:spChg chg="mod">
          <ac:chgData name="Lotta Sondell" userId="S::lotta.sondell@hjart-lung.se::d640e9c1-2831-433a-83e4-8ee08bf9b98e" providerId="AD" clId="Web-{2467E4B8-33F5-BF29-5A34-46D2CA87DC83}" dt="2022-09-12T09:08:05.624" v="74" actId="20577"/>
          <ac:spMkLst>
            <pc:docMk/>
            <pc:sldMk cId="678204555" sldId="284"/>
            <ac:spMk id="7" creationId="{00000000-0000-0000-0000-000000000000}"/>
          </ac:spMkLst>
        </pc:spChg>
        <pc:spChg chg="mod">
          <ac:chgData name="Lotta Sondell" userId="S::lotta.sondell@hjart-lung.se::d640e9c1-2831-433a-83e4-8ee08bf9b98e" providerId="AD" clId="Web-{2467E4B8-33F5-BF29-5A34-46D2CA87DC83}" dt="2022-09-12T09:08:41.983" v="87" actId="20577"/>
          <ac:spMkLst>
            <pc:docMk/>
            <pc:sldMk cId="678204555" sldId="284"/>
            <ac:spMk id="8" creationId="{00000000-0000-0000-0000-000000000000}"/>
          </ac:spMkLst>
        </pc:spChg>
        <pc:spChg chg="mod">
          <ac:chgData name="Lotta Sondell" userId="S::lotta.sondell@hjart-lung.se::d640e9c1-2831-433a-83e4-8ee08bf9b98e" providerId="AD" clId="Web-{2467E4B8-33F5-BF29-5A34-46D2CA87DC83}" dt="2022-09-12T09:08:02.342" v="73" actId="20577"/>
          <ac:spMkLst>
            <pc:docMk/>
            <pc:sldMk cId="678204555" sldId="284"/>
            <ac:spMk id="11" creationId="{00000000-0000-0000-0000-000000000000}"/>
          </ac:spMkLst>
        </pc:spChg>
        <pc:spChg chg="mod">
          <ac:chgData name="Lotta Sondell" userId="S::lotta.sondell@hjart-lung.se::d640e9c1-2831-433a-83e4-8ee08bf9b98e" providerId="AD" clId="Web-{2467E4B8-33F5-BF29-5A34-46D2CA87DC83}" dt="2022-09-12T09:08:12.717" v="77" actId="20577"/>
          <ac:spMkLst>
            <pc:docMk/>
            <pc:sldMk cId="678204555" sldId="284"/>
            <ac:spMk id="14" creationId="{00000000-0000-0000-0000-000000000000}"/>
          </ac:spMkLst>
        </pc:spChg>
        <pc:spChg chg="mod">
          <ac:chgData name="Lotta Sondell" userId="S::lotta.sondell@hjart-lung.se::d640e9c1-2831-433a-83e4-8ee08bf9b98e" providerId="AD" clId="Web-{2467E4B8-33F5-BF29-5A34-46D2CA87DC83}" dt="2022-09-12T09:08:38.295" v="84" actId="20577"/>
          <ac:spMkLst>
            <pc:docMk/>
            <pc:sldMk cId="678204555" sldId="284"/>
            <ac:spMk id="16" creationId="{00000000-0000-0000-0000-000000000000}"/>
          </ac:spMkLst>
        </pc:spChg>
        <pc:spChg chg="mod">
          <ac:chgData name="Lotta Sondell" userId="S::lotta.sondell@hjart-lung.se::d640e9c1-2831-433a-83e4-8ee08bf9b98e" providerId="AD" clId="Web-{2467E4B8-33F5-BF29-5A34-46D2CA87DC83}" dt="2022-09-12T09:08:39.780" v="85" actId="20577"/>
          <ac:spMkLst>
            <pc:docMk/>
            <pc:sldMk cId="678204555" sldId="284"/>
            <ac:spMk id="17" creationId="{00000000-0000-0000-0000-000000000000}"/>
          </ac:spMkLst>
        </pc:spChg>
        <pc:spChg chg="mod">
          <ac:chgData name="Lotta Sondell" userId="S::lotta.sondell@hjart-lung.se::d640e9c1-2831-433a-83e4-8ee08bf9b98e" providerId="AD" clId="Web-{2467E4B8-33F5-BF29-5A34-46D2CA87DC83}" dt="2022-09-12T09:09:10.077" v="92" actId="14100"/>
          <ac:spMkLst>
            <pc:docMk/>
            <pc:sldMk cId="678204555" sldId="284"/>
            <ac:spMk id="19" creationId="{00000000-0000-0000-0000-000000000000}"/>
          </ac:spMkLst>
        </pc:spChg>
      </pc:sldChg>
      <pc:sldChg chg="modSp">
        <pc:chgData name="Lotta Sondell" userId="S::lotta.sondell@hjart-lung.se::d640e9c1-2831-433a-83e4-8ee08bf9b98e" providerId="AD" clId="Web-{2467E4B8-33F5-BF29-5A34-46D2CA87DC83}" dt="2022-09-12T09:02:32.029" v="2" actId="20577"/>
        <pc:sldMkLst>
          <pc:docMk/>
          <pc:sldMk cId="2050522293" sldId="303"/>
        </pc:sldMkLst>
        <pc:spChg chg="mod">
          <ac:chgData name="Lotta Sondell" userId="S::lotta.sondell@hjart-lung.se::d640e9c1-2831-433a-83e4-8ee08bf9b98e" providerId="AD" clId="Web-{2467E4B8-33F5-BF29-5A34-46D2CA87DC83}" dt="2022-09-12T09:02:32.029" v="2" actId="20577"/>
          <ac:spMkLst>
            <pc:docMk/>
            <pc:sldMk cId="2050522293" sldId="303"/>
            <ac:spMk id="5" creationId="{00000000-0000-0000-0000-000000000000}"/>
          </ac:spMkLst>
        </pc:spChg>
      </pc:sldChg>
      <pc:sldChg chg="modSp">
        <pc:chgData name="Lotta Sondell" userId="S::lotta.sondell@hjart-lung.se::d640e9c1-2831-433a-83e4-8ee08bf9b98e" providerId="AD" clId="Web-{2467E4B8-33F5-BF29-5A34-46D2CA87DC83}" dt="2022-09-12T09:11:10.187" v="104" actId="1076"/>
        <pc:sldMkLst>
          <pc:docMk/>
          <pc:sldMk cId="1687724098" sldId="319"/>
        </pc:sldMkLst>
        <pc:spChg chg="mod">
          <ac:chgData name="Lotta Sondell" userId="S::lotta.sondell@hjart-lung.se::d640e9c1-2831-433a-83e4-8ee08bf9b98e" providerId="AD" clId="Web-{2467E4B8-33F5-BF29-5A34-46D2CA87DC83}" dt="2022-09-12T09:11:10.187" v="104" actId="1076"/>
          <ac:spMkLst>
            <pc:docMk/>
            <pc:sldMk cId="1687724098" sldId="319"/>
            <ac:spMk id="2" creationId="{00000000-0000-0000-0000-000000000000}"/>
          </ac:spMkLst>
        </pc:spChg>
      </pc:sldChg>
      <pc:sldChg chg="modSp">
        <pc:chgData name="Lotta Sondell" userId="S::lotta.sondell@hjart-lung.se::d640e9c1-2831-433a-83e4-8ee08bf9b98e" providerId="AD" clId="Web-{2467E4B8-33F5-BF29-5A34-46D2CA87DC83}" dt="2022-09-12T09:24:20.330" v="136" actId="20577"/>
        <pc:sldMkLst>
          <pc:docMk/>
          <pc:sldMk cId="852849815" sldId="340"/>
        </pc:sldMkLst>
        <pc:spChg chg="mod">
          <ac:chgData name="Lotta Sondell" userId="S::lotta.sondell@hjart-lung.se::d640e9c1-2831-433a-83e4-8ee08bf9b98e" providerId="AD" clId="Web-{2467E4B8-33F5-BF29-5A34-46D2CA87DC83}" dt="2022-09-12T09:24:20.330" v="136" actId="20577"/>
          <ac:spMkLst>
            <pc:docMk/>
            <pc:sldMk cId="852849815" sldId="340"/>
            <ac:spMk id="2" creationId="{00000000-0000-0000-0000-000000000000}"/>
          </ac:spMkLst>
        </pc:spChg>
      </pc:sldChg>
      <pc:sldChg chg="modSp">
        <pc:chgData name="Lotta Sondell" userId="S::lotta.sondell@hjart-lung.se::d640e9c1-2831-433a-83e4-8ee08bf9b98e" providerId="AD" clId="Web-{2467E4B8-33F5-BF29-5A34-46D2CA87DC83}" dt="2022-09-12T09:11:58.437" v="109" actId="20577"/>
        <pc:sldMkLst>
          <pc:docMk/>
          <pc:sldMk cId="1406307832" sldId="342"/>
        </pc:sldMkLst>
        <pc:spChg chg="mod">
          <ac:chgData name="Lotta Sondell" userId="S::lotta.sondell@hjart-lung.se::d640e9c1-2831-433a-83e4-8ee08bf9b98e" providerId="AD" clId="Web-{2467E4B8-33F5-BF29-5A34-46D2CA87DC83}" dt="2022-09-12T09:11:58.437" v="109" actId="20577"/>
          <ac:spMkLst>
            <pc:docMk/>
            <pc:sldMk cId="1406307832" sldId="342"/>
            <ac:spMk id="2" creationId="{00000000-0000-0000-0000-000000000000}"/>
          </ac:spMkLst>
        </pc:spChg>
      </pc:sldChg>
      <pc:sldChg chg="modSp">
        <pc:chgData name="Lotta Sondell" userId="S::lotta.sondell@hjart-lung.se::d640e9c1-2831-433a-83e4-8ee08bf9b98e" providerId="AD" clId="Web-{2467E4B8-33F5-BF29-5A34-46D2CA87DC83}" dt="2022-09-12T09:11:49.952" v="108" actId="20577"/>
        <pc:sldMkLst>
          <pc:docMk/>
          <pc:sldMk cId="277317985" sldId="343"/>
        </pc:sldMkLst>
        <pc:spChg chg="mod">
          <ac:chgData name="Lotta Sondell" userId="S::lotta.sondell@hjart-lung.se::d640e9c1-2831-433a-83e4-8ee08bf9b98e" providerId="AD" clId="Web-{2467E4B8-33F5-BF29-5A34-46D2CA87DC83}" dt="2022-09-12T09:11:49.952" v="108" actId="20577"/>
          <ac:spMkLst>
            <pc:docMk/>
            <pc:sldMk cId="277317985" sldId="343"/>
            <ac:spMk id="2" creationId="{00000000-0000-0000-0000-000000000000}"/>
          </ac:spMkLst>
        </pc:spChg>
      </pc:sldChg>
      <pc:sldChg chg="modSp">
        <pc:chgData name="Lotta Sondell" userId="S::lotta.sondell@hjart-lung.se::d640e9c1-2831-433a-83e4-8ee08bf9b98e" providerId="AD" clId="Web-{2467E4B8-33F5-BF29-5A34-46D2CA87DC83}" dt="2022-09-12T09:24:05.080" v="129" actId="20577"/>
        <pc:sldMkLst>
          <pc:docMk/>
          <pc:sldMk cId="745609137" sldId="347"/>
        </pc:sldMkLst>
        <pc:spChg chg="mod">
          <ac:chgData name="Lotta Sondell" userId="S::lotta.sondell@hjart-lung.se::d640e9c1-2831-433a-83e4-8ee08bf9b98e" providerId="AD" clId="Web-{2467E4B8-33F5-BF29-5A34-46D2CA87DC83}" dt="2022-09-12T09:24:05.080" v="129" actId="20577"/>
          <ac:spMkLst>
            <pc:docMk/>
            <pc:sldMk cId="745609137" sldId="347"/>
            <ac:spMk id="2" creationId="{00000000-0000-0000-0000-000000000000}"/>
          </ac:spMkLst>
        </pc:spChg>
        <pc:spChg chg="mod">
          <ac:chgData name="Lotta Sondell" userId="S::lotta.sondell@hjart-lung.se::d640e9c1-2831-433a-83e4-8ee08bf9b98e" providerId="AD" clId="Web-{2467E4B8-33F5-BF29-5A34-46D2CA87DC83}" dt="2022-09-12T09:12:40.062" v="111" actId="20577"/>
          <ac:spMkLst>
            <pc:docMk/>
            <pc:sldMk cId="745609137" sldId="347"/>
            <ac:spMk id="3" creationId="{00000000-0000-0000-0000-000000000000}"/>
          </ac:spMkLst>
        </pc:spChg>
      </pc:sldChg>
    </pc:docChg>
  </pc:docChgLst>
  <pc:docChgLst>
    <pc:chgData name="Stig Rann" userId="S::si-rann_telia.com#ext#@hjart-lung.se::97add9a1-2842-4092-ae27-a0a87f5943a2" providerId="AD" clId="Web-{02AD6F64-3A9C-8922-B621-05E1A7E75110}"/>
    <pc:docChg chg="modSld">
      <pc:chgData name="Stig Rann" userId="S::si-rann_telia.com#ext#@hjart-lung.se::97add9a1-2842-4092-ae27-a0a87f5943a2" providerId="AD" clId="Web-{02AD6F64-3A9C-8922-B621-05E1A7E75110}" dt="2023-01-02T09:01:43.213" v="4" actId="1076"/>
      <pc:docMkLst>
        <pc:docMk/>
      </pc:docMkLst>
      <pc:sldChg chg="modSp">
        <pc:chgData name="Stig Rann" userId="S::si-rann_telia.com#ext#@hjart-lung.se::97add9a1-2842-4092-ae27-a0a87f5943a2" providerId="AD" clId="Web-{02AD6F64-3A9C-8922-B621-05E1A7E75110}" dt="2023-01-02T08:59:23.773" v="0" actId="1076"/>
        <pc:sldMkLst>
          <pc:docMk/>
          <pc:sldMk cId="2454925647" sldId="353"/>
        </pc:sldMkLst>
        <pc:spChg chg="mod">
          <ac:chgData name="Stig Rann" userId="S::si-rann_telia.com#ext#@hjart-lung.se::97add9a1-2842-4092-ae27-a0a87f5943a2" providerId="AD" clId="Web-{02AD6F64-3A9C-8922-B621-05E1A7E75110}" dt="2023-01-02T08:59:23.773" v="0" actId="1076"/>
          <ac:spMkLst>
            <pc:docMk/>
            <pc:sldMk cId="2454925647" sldId="353"/>
            <ac:spMk id="3" creationId="{9864A495-589C-6E4E-98B2-1FBBBD744454}"/>
          </ac:spMkLst>
        </pc:spChg>
      </pc:sldChg>
      <pc:sldChg chg="modSp">
        <pc:chgData name="Stig Rann" userId="S::si-rann_telia.com#ext#@hjart-lung.se::97add9a1-2842-4092-ae27-a0a87f5943a2" providerId="AD" clId="Web-{02AD6F64-3A9C-8922-B621-05E1A7E75110}" dt="2023-01-02T09:01:33.494" v="3" actId="1076"/>
        <pc:sldMkLst>
          <pc:docMk/>
          <pc:sldMk cId="1561550825" sldId="354"/>
        </pc:sldMkLst>
        <pc:spChg chg="mod">
          <ac:chgData name="Stig Rann" userId="S::si-rann_telia.com#ext#@hjart-lung.se::97add9a1-2842-4092-ae27-a0a87f5943a2" providerId="AD" clId="Web-{02AD6F64-3A9C-8922-B621-05E1A7E75110}" dt="2023-01-02T09:01:33.494" v="3" actId="1076"/>
          <ac:spMkLst>
            <pc:docMk/>
            <pc:sldMk cId="1561550825" sldId="354"/>
            <ac:spMk id="4" creationId="{BE1A210C-EC2F-2B48-A1AD-ADAF2DA8DC4D}"/>
          </ac:spMkLst>
        </pc:spChg>
      </pc:sldChg>
      <pc:sldChg chg="modSp">
        <pc:chgData name="Stig Rann" userId="S::si-rann_telia.com#ext#@hjart-lung.se::97add9a1-2842-4092-ae27-a0a87f5943a2" providerId="AD" clId="Web-{02AD6F64-3A9C-8922-B621-05E1A7E75110}" dt="2023-01-02T09:00:47.431" v="2" actId="1076"/>
        <pc:sldMkLst>
          <pc:docMk/>
          <pc:sldMk cId="1640987115" sldId="355"/>
        </pc:sldMkLst>
        <pc:spChg chg="mod">
          <ac:chgData name="Stig Rann" userId="S::si-rann_telia.com#ext#@hjart-lung.se::97add9a1-2842-4092-ae27-a0a87f5943a2" providerId="AD" clId="Web-{02AD6F64-3A9C-8922-B621-05E1A7E75110}" dt="2023-01-02T09:00:47.431" v="2" actId="1076"/>
          <ac:spMkLst>
            <pc:docMk/>
            <pc:sldMk cId="1640987115" sldId="355"/>
            <ac:spMk id="4" creationId="{CC208CB5-D980-2743-A8E9-42AFC7A9E863}"/>
          </ac:spMkLst>
        </pc:spChg>
      </pc:sldChg>
      <pc:sldChg chg="modSp">
        <pc:chgData name="Stig Rann" userId="S::si-rann_telia.com#ext#@hjart-lung.se::97add9a1-2842-4092-ae27-a0a87f5943a2" providerId="AD" clId="Web-{02AD6F64-3A9C-8922-B621-05E1A7E75110}" dt="2023-01-02T09:01:43.213" v="4" actId="1076"/>
        <pc:sldMkLst>
          <pc:docMk/>
          <pc:sldMk cId="1292480804" sldId="358"/>
        </pc:sldMkLst>
        <pc:spChg chg="mod">
          <ac:chgData name="Stig Rann" userId="S::si-rann_telia.com#ext#@hjart-lung.se::97add9a1-2842-4092-ae27-a0a87f5943a2" providerId="AD" clId="Web-{02AD6F64-3A9C-8922-B621-05E1A7E75110}" dt="2023-01-02T09:01:43.213" v="4" actId="1076"/>
          <ac:spMkLst>
            <pc:docMk/>
            <pc:sldMk cId="1292480804" sldId="358"/>
            <ac:spMk id="4" creationId="{BE1A210C-EC2F-2B48-A1AD-ADAF2DA8DC4D}"/>
          </ac:spMkLst>
        </pc:spChg>
      </pc:sldChg>
      <pc:sldChg chg="modSp">
        <pc:chgData name="Stig Rann" userId="S::si-rann_telia.com#ext#@hjart-lung.se::97add9a1-2842-4092-ae27-a0a87f5943a2" providerId="AD" clId="Web-{02AD6F64-3A9C-8922-B621-05E1A7E75110}" dt="2023-01-02T08:59:45.664" v="1" actId="1076"/>
        <pc:sldMkLst>
          <pc:docMk/>
          <pc:sldMk cId="3892409890" sldId="364"/>
        </pc:sldMkLst>
        <pc:spChg chg="mod">
          <ac:chgData name="Stig Rann" userId="S::si-rann_telia.com#ext#@hjart-lung.se::97add9a1-2842-4092-ae27-a0a87f5943a2" providerId="AD" clId="Web-{02AD6F64-3A9C-8922-B621-05E1A7E75110}" dt="2023-01-02T08:59:45.664" v="1" actId="1076"/>
          <ac:spMkLst>
            <pc:docMk/>
            <pc:sldMk cId="3892409890" sldId="364"/>
            <ac:spMk id="4" creationId="{CC208CB5-D980-2743-A8E9-42AFC7A9E863}"/>
          </ac:spMkLst>
        </pc:spChg>
      </pc:sldChg>
    </pc:docChg>
  </pc:docChgLst>
  <pc:docChgLst>
    <pc:chgData name="Lotta Sondell" userId="S::lotta.sondell@hjart-lung.se::d640e9c1-2831-433a-83e4-8ee08bf9b98e" providerId="AD" clId="Web-{1939E7F3-2B25-2399-E90E-B2C7444A1716}"/>
    <pc:docChg chg="modSld">
      <pc:chgData name="Lotta Sondell" userId="S::lotta.sondell@hjart-lung.se::d640e9c1-2831-433a-83e4-8ee08bf9b98e" providerId="AD" clId="Web-{1939E7F3-2B25-2399-E90E-B2C7444A1716}" dt="2022-09-13T08:13:41.335" v="14" actId="20577"/>
      <pc:docMkLst>
        <pc:docMk/>
      </pc:docMkLst>
      <pc:sldChg chg="modSp">
        <pc:chgData name="Lotta Sondell" userId="S::lotta.sondell@hjart-lung.se::d640e9c1-2831-433a-83e4-8ee08bf9b98e" providerId="AD" clId="Web-{1939E7F3-2B25-2399-E90E-B2C7444A1716}" dt="2022-09-13T08:13:41.335" v="14" actId="20577"/>
        <pc:sldMkLst>
          <pc:docMk/>
          <pc:sldMk cId="2760225469" sldId="339"/>
        </pc:sldMkLst>
        <pc:spChg chg="mod">
          <ac:chgData name="Lotta Sondell" userId="S::lotta.sondell@hjart-lung.se::d640e9c1-2831-433a-83e4-8ee08bf9b98e" providerId="AD" clId="Web-{1939E7F3-2B25-2399-E90E-B2C7444A1716}" dt="2022-09-13T08:13:41.335" v="14" actId="20577"/>
          <ac:spMkLst>
            <pc:docMk/>
            <pc:sldMk cId="2760225469" sldId="339"/>
            <ac:spMk id="5" creationId="{00000000-0000-0000-0000-000000000000}"/>
          </ac:spMkLst>
        </pc:spChg>
      </pc:sldChg>
    </pc:docChg>
  </pc:docChgLst>
  <pc:docChgLst>
    <pc:chgData name="Sabil Khan" userId="S::sabil.khan@hjart-lung.se::7fecbb56-2313-49a2-8a9f-a0cf0499b654" providerId="AD" clId="Web-{B2F53BE7-3457-CABF-7A87-306A7AB0099A}"/>
    <pc:docChg chg="modSld">
      <pc:chgData name="Sabil Khan" userId="S::sabil.khan@hjart-lung.se::7fecbb56-2313-49a2-8a9f-a0cf0499b654" providerId="AD" clId="Web-{B2F53BE7-3457-CABF-7A87-306A7AB0099A}" dt="2022-09-14T09:39:50.305" v="0"/>
      <pc:docMkLst>
        <pc:docMk/>
      </pc:docMkLst>
      <pc:sldChg chg="modNotes">
        <pc:chgData name="Sabil Khan" userId="S::sabil.khan@hjart-lung.se::7fecbb56-2313-49a2-8a9f-a0cf0499b654" providerId="AD" clId="Web-{B2F53BE7-3457-CABF-7A87-306A7AB0099A}" dt="2022-09-14T09:39:50.305" v="0"/>
        <pc:sldMkLst>
          <pc:docMk/>
          <pc:sldMk cId="2962330772" sldId="348"/>
        </pc:sldMkLst>
      </pc:sldChg>
    </pc:docChg>
  </pc:docChgLst>
  <pc:docChgLst>
    <pc:chgData name="Lotta Sondell" userId="S::lotta.sondell@hjart-lung.se::d640e9c1-2831-433a-83e4-8ee08bf9b98e" providerId="AD" clId="Web-{51D27E87-6B3C-95EA-A825-EB14B1C31855}"/>
    <pc:docChg chg="addSld modSld">
      <pc:chgData name="Lotta Sondell" userId="S::lotta.sondell@hjart-lung.se::d640e9c1-2831-433a-83e4-8ee08bf9b98e" providerId="AD" clId="Web-{51D27E87-6B3C-95EA-A825-EB14B1C31855}" dt="2022-09-13T07:33:41.178" v="8" actId="20577"/>
      <pc:docMkLst>
        <pc:docMk/>
      </pc:docMkLst>
      <pc:sldChg chg="modSp add replId">
        <pc:chgData name="Lotta Sondell" userId="S::lotta.sondell@hjart-lung.se::d640e9c1-2831-433a-83e4-8ee08bf9b98e" providerId="AD" clId="Web-{51D27E87-6B3C-95EA-A825-EB14B1C31855}" dt="2022-09-13T07:33:41.178" v="8" actId="20577"/>
        <pc:sldMkLst>
          <pc:docMk/>
          <pc:sldMk cId="2962330772" sldId="348"/>
        </pc:sldMkLst>
        <pc:spChg chg="mod">
          <ac:chgData name="Lotta Sondell" userId="S::lotta.sondell@hjart-lung.se::d640e9c1-2831-433a-83e4-8ee08bf9b98e" providerId="AD" clId="Web-{51D27E87-6B3C-95EA-A825-EB14B1C31855}" dt="2022-09-13T07:33:41.178" v="8" actId="20577"/>
          <ac:spMkLst>
            <pc:docMk/>
            <pc:sldMk cId="2962330772" sldId="348"/>
            <ac:spMk id="5" creationId="{00000000-0000-0000-0000-000000000000}"/>
          </ac:spMkLst>
        </pc:spChg>
      </pc:sldChg>
    </pc:docChg>
  </pc:docChgLst>
  <pc:docChgLst>
    <pc:chgData name="Lotta Sondell" userId="S::lotta.sondell@hjart-lung.se::d640e9c1-2831-433a-83e4-8ee08bf9b98e" providerId="AD" clId="Web-{0C898862-23E3-DB9F-4492-79AC3BDB2D5C}"/>
    <pc:docChg chg="modSld">
      <pc:chgData name="Lotta Sondell" userId="S::lotta.sondell@hjart-lung.se::d640e9c1-2831-433a-83e4-8ee08bf9b98e" providerId="AD" clId="Web-{0C898862-23E3-DB9F-4492-79AC3BDB2D5C}" dt="2023-02-03T14:38:15.258" v="13" actId="20577"/>
      <pc:docMkLst>
        <pc:docMk/>
      </pc:docMkLst>
      <pc:sldChg chg="modSp">
        <pc:chgData name="Lotta Sondell" userId="S::lotta.sondell@hjart-lung.se::d640e9c1-2831-433a-83e4-8ee08bf9b98e" providerId="AD" clId="Web-{0C898862-23E3-DB9F-4492-79AC3BDB2D5C}" dt="2023-02-03T14:38:15.258" v="13" actId="20577"/>
        <pc:sldMkLst>
          <pc:docMk/>
          <pc:sldMk cId="1788971240" sldId="368"/>
        </pc:sldMkLst>
        <pc:spChg chg="mod">
          <ac:chgData name="Lotta Sondell" userId="S::lotta.sondell@hjart-lung.se::d640e9c1-2831-433a-83e4-8ee08bf9b98e" providerId="AD" clId="Web-{0C898862-23E3-DB9F-4492-79AC3BDB2D5C}" dt="2023-02-03T14:38:03.445" v="9" actId="20577"/>
          <ac:spMkLst>
            <pc:docMk/>
            <pc:sldMk cId="1788971240" sldId="368"/>
            <ac:spMk id="3" creationId="{DC66E929-1ECB-4E42-99DB-6009519C7336}"/>
          </ac:spMkLst>
        </pc:spChg>
        <pc:spChg chg="mod">
          <ac:chgData name="Lotta Sondell" userId="S::lotta.sondell@hjart-lung.se::d640e9c1-2831-433a-83e4-8ee08bf9b98e" providerId="AD" clId="Web-{0C898862-23E3-DB9F-4492-79AC3BDB2D5C}" dt="2023-02-03T14:38:15.258" v="13" actId="20577"/>
          <ac:spMkLst>
            <pc:docMk/>
            <pc:sldMk cId="1788971240" sldId="368"/>
            <ac:spMk id="4" creationId="{BE1A210C-EC2F-2B48-A1AD-ADAF2DA8DC4D}"/>
          </ac:spMkLst>
        </pc:sp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65413AE-5C66-8441-9367-11EAAE4B7035}" type="datetimeFigureOut">
              <a:rPr lang="sv-SE" smtClean="0"/>
              <a:t>2023-02-03</a:t>
            </a:fld>
            <a:endParaRPr lang="sv-SE"/>
          </a:p>
        </p:txBody>
      </p:sp>
      <p:sp>
        <p:nvSpPr>
          <p:cNvPr id="4" name="Platshållare för bildobjekt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sv-SE"/>
          </a:p>
        </p:txBody>
      </p:sp>
      <p:sp>
        <p:nvSpPr>
          <p:cNvPr id="5" name="Platshållare för anteckninga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6" name="Platshållare för sidfot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sv-SE"/>
          </a:p>
        </p:txBody>
      </p:sp>
      <p:sp>
        <p:nvSpPr>
          <p:cNvPr id="7" name="Platshållare för bildnumm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9244A1D-EEF0-5042-AFAE-91F24057E41B}" type="slidenum">
              <a:rPr lang="sv-SE" smtClean="0"/>
              <a:t>‹#›</a:t>
            </a:fld>
            <a:endParaRPr lang="sv-SE"/>
          </a:p>
        </p:txBody>
      </p:sp>
    </p:spTree>
    <p:extLst>
      <p:ext uri="{BB962C8B-B14F-4D97-AF65-F5344CB8AC3E}">
        <p14:creationId xmlns:p14="http://schemas.microsoft.com/office/powerpoint/2010/main" val="132144266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s://www.hjart-lung.se/globalassets/for-foreningar/lank-knapp-block/ramverket/20200610-varumarkesplattform-riksforbundet-hjartlung.pdf" TargetMode="External"/><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3" Type="http://schemas.openxmlformats.org/officeDocument/2006/relationships/hyperlink" Target="file:///C:\Users\LottaSondell\Riksf%25C3%25B6rbundet%20Hj%25C3%25A4rtLung\Styrelsen%20-%20Dokument%20(1)\F%25C3%25B6rbundskongresserna\Kongress%202022\Status\Status%20Kongressbilagan%202022.pdf" TargetMode="External"/><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8" Type="http://schemas.openxmlformats.org/officeDocument/2006/relationships/hyperlink" Target="https://www.hjart-lung.se/globalassets/for-foreningar/lank-knapp-block/ramverket/2022-02-08-02-09_uppforandekod.pdf" TargetMode="External"/><Relationship Id="rId3" Type="http://schemas.openxmlformats.org/officeDocument/2006/relationships/hyperlink" Target="https://www.hjart-lung.se/globalassets/for-foreningar/lank-knapp-block/ramverket/20200610-varumarkesplattform-riksforbundet-hjartlung.pdf" TargetMode="External"/><Relationship Id="rId7" Type="http://schemas.openxmlformats.org/officeDocument/2006/relationships/hyperlink" Target="https://www.hjart-lung.se/globalassets/for-foreningar/lank-knapp-block/ramverket/20190508_policy-om-behandling-av-personuppgifter-integritetspolicy.pdf" TargetMode="External"/><Relationship Id="rId2" Type="http://schemas.openxmlformats.org/officeDocument/2006/relationships/slide" Target="../slides/slide13.xml"/><Relationship Id="rId1" Type="http://schemas.openxmlformats.org/officeDocument/2006/relationships/notesMaster" Target="../notesMasters/notesMaster1.xml"/><Relationship Id="rId6" Type="http://schemas.openxmlformats.org/officeDocument/2006/relationships/hyperlink" Target="https://www.hjart-lung.se/globalassets/for-foreningar/lank-knapp-block/ramverket/20190508_riktlinjer-for-hantering-av-oegentligheter.pdf" TargetMode="External"/><Relationship Id="rId5" Type="http://schemas.openxmlformats.org/officeDocument/2006/relationships/hyperlink" Target="https://www.hjart-lung.se/globalassets/for-foreningar/lank-knapp-block/ramverket/20190508_policy-for-javsituationer.pdf" TargetMode="External"/><Relationship Id="rId10" Type="http://schemas.openxmlformats.org/officeDocument/2006/relationships/hyperlink" Target="https://www.hjart-lung.se/for-foreningar/forbundet/stadgar-och-ramverk/" TargetMode="External"/><Relationship Id="rId4" Type="http://schemas.openxmlformats.org/officeDocument/2006/relationships/hyperlink" Target="https://www.hjart-lung.se/for-foreningar/forbundet/stadgar-och-ramverk/stadgar-2022/" TargetMode="External"/><Relationship Id="rId9" Type="http://schemas.openxmlformats.org/officeDocument/2006/relationships/hyperlink" Target="https://www.hjart-lung.se/globalassets/for-foreningar/lank-knapp-block/ramverket/samhallspolitiskt-program-2021.pdf" TargetMode="Externa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r>
              <a:rPr lang="sv-SE" dirty="0"/>
              <a:t>Välkommen till en basinformation och grundutbildning</a:t>
            </a:r>
            <a:r>
              <a:rPr lang="sv-SE" baseline="0" dirty="0"/>
              <a:t> om Riksförbundet HjärtLung som patientorganisation. </a:t>
            </a: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dirty="0"/>
              <a:t>Detta är en del av din introduktion i vår förening.</a:t>
            </a:r>
          </a:p>
          <a:p>
            <a:endParaRPr lang="sv-SE" baseline="0"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a:t>
            </a:fld>
            <a:endParaRPr lang="sv-SE"/>
          </a:p>
        </p:txBody>
      </p:sp>
    </p:spTree>
    <p:extLst>
      <p:ext uri="{BB962C8B-B14F-4D97-AF65-F5344CB8AC3E}">
        <p14:creationId xmlns:p14="http://schemas.microsoft.com/office/powerpoint/2010/main" val="362486376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pPr marL="0" marR="0" lvl="0" indent="0" algn="l" defTabSz="914400" rtl="0" eaLnBrk="1" fontAlgn="auto" latinLnBrk="0" hangingPunct="1">
              <a:lnSpc>
                <a:spcPct val="100000"/>
              </a:lnSpc>
              <a:spcBef>
                <a:spcPts val="0"/>
              </a:spcBef>
              <a:spcAft>
                <a:spcPts val="0"/>
              </a:spcAft>
              <a:buClrTx/>
              <a:buSzTx/>
              <a:buFontTx/>
              <a:buNone/>
              <a:tabLst/>
              <a:defRPr/>
            </a:pPr>
            <a:r>
              <a:rPr lang="sv-SE" baseline="0" dirty="0"/>
              <a:t>Vi kommer att gå genom kort om vår historia, vår organisation, vår värdegrund och vårt ramverk. Samt vårt arbete i vår egen lokalförening.</a:t>
            </a:r>
          </a:p>
          <a:p>
            <a:pPr marL="0" marR="0" lvl="0" indent="0" algn="l" defTabSz="914400" rtl="0" eaLnBrk="1" fontAlgn="auto" latinLnBrk="0" hangingPunct="1">
              <a:lnSpc>
                <a:spcPct val="100000"/>
              </a:lnSpc>
              <a:spcBef>
                <a:spcPts val="0"/>
              </a:spcBef>
              <a:spcAft>
                <a:spcPts val="0"/>
              </a:spcAft>
              <a:buClrTx/>
              <a:buSzTx/>
              <a:buFontTx/>
              <a:buNone/>
              <a:tabLst/>
              <a:defRPr/>
            </a:pPr>
            <a:r>
              <a:rPr lang="sv-SE" baseline="0" dirty="0"/>
              <a:t>Målet är att ge er alla en basinformation så att ni bättre känner till vår organisation. Vilka vi är, varför vi finns, hur vi jobbar, vad vi vill. </a:t>
            </a:r>
          </a:p>
          <a:p>
            <a:pPr marL="0" marR="0" lvl="0" indent="0" algn="l" defTabSz="914400" rtl="0" eaLnBrk="1" fontAlgn="auto" latinLnBrk="0" hangingPunct="1">
              <a:lnSpc>
                <a:spcPct val="100000"/>
              </a:lnSpc>
              <a:spcBef>
                <a:spcPts val="0"/>
              </a:spcBef>
              <a:spcAft>
                <a:spcPts val="0"/>
              </a:spcAft>
              <a:buClrTx/>
              <a:buSzTx/>
              <a:buFontTx/>
              <a:buNone/>
              <a:tabLst/>
              <a:defRPr/>
            </a:pPr>
            <a:r>
              <a:rPr lang="sv-SE" baseline="0" dirty="0"/>
              <a:t>Det tar cirka 1 timme och det finns möjlighet att ställa frågor under tiden och efteråt. </a:t>
            </a:r>
          </a:p>
          <a:p>
            <a:pPr marL="0" marR="0" lvl="0" indent="0" algn="l" defTabSz="914400" rtl="0" eaLnBrk="1" fontAlgn="auto" latinLnBrk="0" hangingPunct="1">
              <a:lnSpc>
                <a:spcPct val="100000"/>
              </a:lnSpc>
              <a:spcBef>
                <a:spcPts val="0"/>
              </a:spcBef>
              <a:spcAft>
                <a:spcPts val="0"/>
              </a:spcAft>
              <a:buClrTx/>
              <a:buSzTx/>
              <a:buFontTx/>
              <a:buNone/>
              <a:tabLst/>
              <a:defRPr/>
            </a:pPr>
            <a:r>
              <a:rPr lang="sv-SE" baseline="0" dirty="0"/>
              <a:t>Mitt namn är xx och jag har varit aktiv i föreningen som studieorganisatör/cirkelledare/utbildare sedan xx. </a:t>
            </a:r>
            <a:endParaRPr lang="sv-SE" dirty="0"/>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2</a:t>
            </a:fld>
            <a:endParaRPr lang="sv-SE"/>
          </a:p>
        </p:txBody>
      </p:sp>
    </p:spTree>
    <p:extLst>
      <p:ext uri="{BB962C8B-B14F-4D97-AF65-F5344CB8AC3E}">
        <p14:creationId xmlns:p14="http://schemas.microsoft.com/office/powerpoint/2010/main" val="302234632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r>
              <a:rPr lang="sv-SE" sz="1200" b="1" kern="1200" dirty="0">
                <a:solidFill>
                  <a:schemeClr val="tx1"/>
                </a:solidFill>
                <a:effectLst/>
                <a:latin typeface="+mn-lt"/>
                <a:ea typeface="+mn-ea"/>
                <a:cs typeface="+mn-cs"/>
              </a:rPr>
              <a:t>Bakgrund</a:t>
            </a:r>
          </a:p>
          <a:p>
            <a:r>
              <a:rPr lang="sv-SE" sz="1200" kern="1200" dirty="0">
                <a:solidFill>
                  <a:schemeClr val="tx1"/>
                </a:solidFill>
                <a:effectLst/>
                <a:latin typeface="+mn-lt"/>
                <a:ea typeface="+mn-ea"/>
                <a:cs typeface="+mn-cs"/>
              </a:rPr>
              <a:t>Riksförbundet HjärtLung har verkat i Sverige i över 80 år. Solidaritet och omtanke om patienter har präglat förbundet från begynnelsen. När vi bildades som De lungsjukas riksförbund 1939, låg vårt fokus på att bekämpa tbc och att stötta de drabbade. Vi engagerade oss sedan i hjärtsjukdom - den icke smittsamma sjukdom som ännu skördar flest offer. Därefter breddade vi vårt uppdrag till att omfatta KOL och andra lungsjukdomar som är obotliga och utgör ett stort problem för den enskilde. Sedan 2019 finns vi också till för personer med kärlsjukdom.</a:t>
            </a:r>
            <a:endParaRPr lang="sv-SE" dirty="0"/>
          </a:p>
          <a:p>
            <a:endParaRPr lang="sv-SE" dirty="0"/>
          </a:p>
          <a:p>
            <a:r>
              <a:rPr lang="sv-SE" dirty="0"/>
              <a:t>Tillbakablick:</a:t>
            </a:r>
          </a:p>
          <a:p>
            <a:pPr marL="0" indent="0">
              <a:buNone/>
            </a:pPr>
            <a:r>
              <a:rPr lang="sv-SE" b="1" dirty="0"/>
              <a:t>1901</a:t>
            </a:r>
            <a:r>
              <a:rPr lang="sv-SE" dirty="0"/>
              <a:t> - Sanatoriet Österåsen utanför Sollefteå invigs. </a:t>
            </a:r>
            <a:r>
              <a:rPr lang="sv-SE" i="1" dirty="0"/>
              <a:t>För att få en dräglig situation bildade patienterna kamratgrupper, efterhand utvecklades lokala föreningar.</a:t>
            </a:r>
          </a:p>
          <a:p>
            <a:pPr marL="0" indent="0">
              <a:buNone/>
            </a:pPr>
            <a:r>
              <a:rPr lang="sv-SE" b="1" dirty="0"/>
              <a:t>1938</a:t>
            </a:r>
            <a:r>
              <a:rPr lang="sv-SE" dirty="0"/>
              <a:t> - Det första numret ges ut av medlemstidningen Status – </a:t>
            </a:r>
            <a:r>
              <a:rPr lang="sv-SE" i="1" dirty="0"/>
              <a:t>Som</a:t>
            </a:r>
            <a:r>
              <a:rPr lang="sv-SE" i="1" baseline="0" dirty="0"/>
              <a:t> blir e</a:t>
            </a:r>
            <a:r>
              <a:rPr lang="sv-SE" i="1" dirty="0"/>
              <a:t>tt organ för De lungsjukas eftervårdskommitté.</a:t>
            </a:r>
          </a:p>
          <a:p>
            <a:pPr marL="0" marR="0" lvl="0" indent="0" algn="l" defTabSz="914400" rtl="0" eaLnBrk="1" fontAlgn="auto" latinLnBrk="0" hangingPunct="1">
              <a:lnSpc>
                <a:spcPct val="100000"/>
              </a:lnSpc>
              <a:spcBef>
                <a:spcPts val="0"/>
              </a:spcBef>
              <a:spcAft>
                <a:spcPts val="0"/>
              </a:spcAft>
              <a:buClrTx/>
              <a:buSzTx/>
              <a:buFontTx/>
              <a:buNone/>
              <a:tabLst/>
              <a:defRPr/>
            </a:pPr>
            <a:r>
              <a:rPr lang="sv-SE" b="1" dirty="0"/>
              <a:t>1939</a:t>
            </a:r>
            <a:r>
              <a:rPr lang="sv-SE" dirty="0"/>
              <a:t> - </a:t>
            </a:r>
            <a:r>
              <a:rPr lang="sv-SE" sz="1200" b="0" i="0" kern="1200" dirty="0">
                <a:solidFill>
                  <a:schemeClr val="tx1"/>
                </a:solidFill>
                <a:effectLst/>
                <a:latin typeface="+mn-lt"/>
                <a:ea typeface="+mn-ea"/>
                <a:cs typeface="+mn-cs"/>
              </a:rPr>
              <a:t>När De lungsjukas riksförbund bildades den 15 juli 1939 så låg vårt fokus på att bekämpa tbc och att stötta de drabbade.</a:t>
            </a:r>
          </a:p>
          <a:p>
            <a:pPr marL="0" indent="0">
              <a:buNone/>
            </a:pPr>
            <a:endParaRPr lang="sv-SE" dirty="0"/>
          </a:p>
          <a:p>
            <a:pPr marL="0" indent="0">
              <a:buNone/>
            </a:pPr>
            <a:r>
              <a:rPr lang="sv-SE" b="1" dirty="0"/>
              <a:t>1943</a:t>
            </a:r>
            <a:r>
              <a:rPr lang="sv-SE" dirty="0"/>
              <a:t> - Då presenterar förbundet sin första stora undersökning om levnadsförhållandena för personer med lungsjukdom. </a:t>
            </a:r>
            <a:r>
              <a:rPr lang="sv-SE" b="0" i="1" dirty="0"/>
              <a:t>Rapporten visade på stora problem för de med lungsjukdom, som utanförskap och dålig ekonomi.</a:t>
            </a:r>
          </a:p>
          <a:p>
            <a:pPr marL="0" marR="0" lvl="0" indent="0" algn="l" defTabSz="914400" rtl="0" eaLnBrk="1" fontAlgn="auto" latinLnBrk="0" hangingPunct="1">
              <a:lnSpc>
                <a:spcPct val="100000"/>
              </a:lnSpc>
              <a:spcBef>
                <a:spcPts val="0"/>
              </a:spcBef>
              <a:spcAft>
                <a:spcPts val="0"/>
              </a:spcAft>
              <a:buClrTx/>
              <a:buSzTx/>
              <a:buFontTx/>
              <a:buNone/>
              <a:tabLst/>
              <a:defRPr/>
            </a:pPr>
            <a:r>
              <a:rPr lang="sv-SE" b="1" dirty="0">
                <a:latin typeface="Verdana"/>
                <a:ea typeface="Verdana"/>
              </a:rPr>
              <a:t>1961</a:t>
            </a:r>
            <a:r>
              <a:rPr lang="sv-SE" dirty="0">
                <a:latin typeface="Verdana"/>
                <a:ea typeface="Verdana"/>
              </a:rPr>
              <a:t> - Kongressen beslutar att ansluta personer med hjärtsjukdom till förbundet.</a:t>
            </a:r>
            <a:endParaRPr lang="sv-SE" b="1" dirty="0"/>
          </a:p>
          <a:p>
            <a:endParaRPr lang="sv-SE" sz="1200" b="0" i="0" kern="1200" dirty="0">
              <a:solidFill>
                <a:schemeClr val="tx1"/>
              </a:solidFill>
              <a:effectLst/>
              <a:latin typeface="+mn-lt"/>
              <a:ea typeface="+mn-ea"/>
              <a:cs typeface="+mn-cs"/>
            </a:endParaRPr>
          </a:p>
          <a:p>
            <a:r>
              <a:rPr lang="sv-SE" sz="1200" b="0" i="0" kern="1200" dirty="0">
                <a:solidFill>
                  <a:schemeClr val="tx1"/>
                </a:solidFill>
                <a:effectLst/>
                <a:latin typeface="+mn-lt"/>
                <a:ea typeface="+mn-ea"/>
                <a:cs typeface="+mn-cs"/>
              </a:rPr>
              <a:t>Innan läkemedlen mot tuberkulos var uppfunna var sanatorierna den behandlingsmodell som fanns till hands. De fyllde dels funktionen att minska smittspridningen genom att man helt enkelt förde bort de som insjuknat för att strypa deras kontakt med omgivningen. Och dels att ge vård som byggde på självläkning genom att stärka patienternas hälsa med hjälp av ren luft, vila och näringsrik mat.</a:t>
            </a:r>
            <a:r>
              <a:rPr lang="sv-SE" sz="1200" b="0" i="0" kern="1200" baseline="0" dirty="0">
                <a:solidFill>
                  <a:schemeClr val="tx1"/>
                </a:solidFill>
                <a:effectLst/>
                <a:latin typeface="+mn-lt"/>
                <a:ea typeface="+mn-ea"/>
                <a:cs typeface="+mn-cs"/>
              </a:rPr>
              <a:t> </a:t>
            </a:r>
            <a:r>
              <a:rPr lang="sv-SE" sz="1200" b="0" i="0" kern="1200" dirty="0">
                <a:solidFill>
                  <a:schemeClr val="tx1"/>
                </a:solidFill>
                <a:effectLst/>
                <a:latin typeface="+mn-lt"/>
                <a:ea typeface="+mn-ea"/>
                <a:cs typeface="+mn-cs"/>
              </a:rPr>
              <a:t>Patienterna på sanatoriet Österåsen </a:t>
            </a:r>
            <a:r>
              <a:rPr lang="sv-SE" dirty="0"/>
              <a:t>bildade kamratgrupper</a:t>
            </a:r>
            <a:r>
              <a:rPr lang="sv-SE" baseline="0" dirty="0"/>
              <a:t> och</a:t>
            </a:r>
            <a:r>
              <a:rPr lang="sv-SE" dirty="0"/>
              <a:t> efterhand utvecklades lokala föreningar.</a:t>
            </a:r>
          </a:p>
          <a:p>
            <a:endParaRPr lang="sv-SE" sz="1200" b="0" i="0" kern="1200" dirty="0">
              <a:solidFill>
                <a:schemeClr val="tx1"/>
              </a:solidFill>
              <a:effectLst/>
              <a:latin typeface="+mn-lt"/>
              <a:ea typeface="+mn-ea"/>
              <a:cs typeface="+mn-cs"/>
            </a:endParaRPr>
          </a:p>
          <a:p>
            <a:r>
              <a:rPr lang="sv-SE" sz="1200" b="0" i="0" kern="1200" dirty="0">
                <a:solidFill>
                  <a:schemeClr val="tx1"/>
                </a:solidFill>
                <a:effectLst/>
                <a:latin typeface="+mn-lt"/>
                <a:ea typeface="+mn-ea"/>
                <a:cs typeface="+mn-cs"/>
              </a:rPr>
              <a:t>Solidaritet och omtanke om patienterna har präglat förbundet från begynnelsen. </a:t>
            </a:r>
          </a:p>
          <a:p>
            <a:endParaRPr lang="sv-SE" sz="1200" b="0" i="0" kern="1200" dirty="0">
              <a:solidFill>
                <a:schemeClr val="tx1"/>
              </a:solidFill>
              <a:effectLst/>
              <a:latin typeface="+mn-lt"/>
              <a:ea typeface="+mn-ea"/>
              <a:cs typeface="+mn-cs"/>
            </a:endParaRPr>
          </a:p>
          <a:p>
            <a:r>
              <a:rPr lang="sv-SE" sz="1200" b="0" i="0" kern="1200" dirty="0">
                <a:solidFill>
                  <a:schemeClr val="tx1"/>
                </a:solidFill>
                <a:effectLst/>
                <a:latin typeface="+mn-lt"/>
                <a:ea typeface="+mn-ea"/>
                <a:cs typeface="+mn-cs"/>
              </a:rPr>
              <a:t>Fördjupning:</a:t>
            </a:r>
            <a:r>
              <a:rPr lang="sv-SE" sz="1200" b="0" i="0" kern="1200" baseline="0" dirty="0">
                <a:solidFill>
                  <a:schemeClr val="tx1"/>
                </a:solidFill>
                <a:effectLst/>
                <a:latin typeface="+mn-lt"/>
                <a:ea typeface="+mn-ea"/>
                <a:cs typeface="+mn-cs"/>
              </a:rPr>
              <a:t> På hemsidan under Om oss kan man läsa mer </a:t>
            </a:r>
            <a:r>
              <a:rPr lang="sv-SE" sz="1200" b="0" i="0" kern="1200" baseline="0">
                <a:solidFill>
                  <a:schemeClr val="tx1"/>
                </a:solidFill>
                <a:effectLst/>
                <a:latin typeface="+mn-lt"/>
                <a:ea typeface="+mn-ea"/>
                <a:cs typeface="+mn-cs"/>
              </a:rPr>
              <a:t>om Historian.</a:t>
            </a:r>
            <a:endParaRPr lang="sv-SE" sz="1200" b="0" i="0" kern="1200" dirty="0">
              <a:solidFill>
                <a:schemeClr val="tx1"/>
              </a:solidFill>
              <a:effectLst/>
              <a:latin typeface="+mn-lt"/>
              <a:ea typeface="+mn-ea"/>
              <a:cs typeface="+mn-cs"/>
            </a:endParaRPr>
          </a:p>
        </p:txBody>
      </p:sp>
      <p:sp>
        <p:nvSpPr>
          <p:cNvPr id="4" name="Platshållare för bildnummer 3"/>
          <p:cNvSpPr>
            <a:spLocks noGrp="1"/>
          </p:cNvSpPr>
          <p:nvPr>
            <p:ph type="sldNum" sz="quarter" idx="10"/>
          </p:nvPr>
        </p:nvSpPr>
        <p:spPr/>
        <p:txBody>
          <a:bodyPr/>
          <a:lstStyle/>
          <a:p>
            <a:fld id="{C9244A1D-EEF0-5042-AFAE-91F24057E41B}" type="slidenum">
              <a:rPr lang="sv-SE" smtClean="0"/>
              <a:t>3</a:t>
            </a:fld>
            <a:endParaRPr lang="sv-SE"/>
          </a:p>
        </p:txBody>
      </p:sp>
    </p:spTree>
    <p:extLst>
      <p:ext uri="{BB962C8B-B14F-4D97-AF65-F5344CB8AC3E}">
        <p14:creationId xmlns:p14="http://schemas.microsoft.com/office/powerpoint/2010/main" val="176560246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pPr marL="0" indent="0">
              <a:buNone/>
            </a:pPr>
            <a:r>
              <a:rPr lang="sv-SE" b="1" dirty="0"/>
              <a:t>2016</a:t>
            </a:r>
            <a:r>
              <a:rPr lang="sv-SE" dirty="0"/>
              <a:t> - På Hjärt- och Lungsjukas Riksförbunds 36:e ordinarie kongress antog man Riksförbundet HjärtLung som nytt namn för förbundet.</a:t>
            </a:r>
          </a:p>
          <a:p>
            <a:pPr marL="0" indent="0">
              <a:buNone/>
            </a:pPr>
            <a:r>
              <a:rPr lang="sv-SE" b="1" dirty="0">
                <a:latin typeface="Verdana"/>
                <a:ea typeface="Verdana"/>
              </a:rPr>
              <a:t>2018</a:t>
            </a:r>
            <a:r>
              <a:rPr lang="sv-SE" dirty="0">
                <a:latin typeface="Verdana"/>
                <a:ea typeface="Verdana"/>
              </a:rPr>
              <a:t> - Riksförbundet HjärtLung har närmare 37 000 medlemmar i 148 föreningar som bildar opinion, genomför motionsaktiviteter, stöder forskning, informerar och erbjuder social gemenskap och stöd.</a:t>
            </a:r>
            <a:endParaRPr lang="sv-SE" dirty="0"/>
          </a:p>
          <a:p>
            <a:pPr marL="0" indent="0">
              <a:buNone/>
            </a:pPr>
            <a:r>
              <a:rPr lang="sv-SE" b="1" dirty="0"/>
              <a:t>2019</a:t>
            </a:r>
            <a:r>
              <a:rPr lang="sv-SE" dirty="0"/>
              <a:t> - Kärlsjukdom införs som ny diagnos att fokusera på i vårt arbete. Kongressen beslutar att ansluta personer med kärlsjukdom till förbundet. År 2019 firade vi vårt 80 årsjubileum.</a:t>
            </a:r>
          </a:p>
          <a:p>
            <a:pPr marL="0" marR="0" lvl="0" indent="0" algn="l" defTabSz="914400" rtl="0" eaLnBrk="1" fontAlgn="auto" latinLnBrk="0" hangingPunct="1">
              <a:lnSpc>
                <a:spcPct val="100000"/>
              </a:lnSpc>
              <a:spcBef>
                <a:spcPts val="0"/>
              </a:spcBef>
              <a:spcAft>
                <a:spcPts val="0"/>
              </a:spcAft>
              <a:buClrTx/>
              <a:buSzTx/>
              <a:buFontTx/>
              <a:buNone/>
              <a:tabLst/>
              <a:defRPr/>
            </a:pPr>
            <a:r>
              <a:rPr lang="sv-SE" b="1" dirty="0"/>
              <a:t>2021</a:t>
            </a:r>
            <a:r>
              <a:rPr lang="sv-SE" dirty="0"/>
              <a:t> Vår sjunde medlemsorganisation ansluter sig. Aorta Dissektion Föreningen</a:t>
            </a:r>
            <a:r>
              <a:rPr lang="sv-SE" baseline="0" dirty="0"/>
              <a:t> Skandinavien. https://www.hjart-lung.se/riksforbundet/medlemsorganisation/ </a:t>
            </a:r>
            <a:endParaRPr lang="sv-SE" dirty="0"/>
          </a:p>
          <a:p>
            <a:pPr marL="0" indent="0">
              <a:buNone/>
            </a:pPr>
            <a:r>
              <a:rPr lang="sv-SE" b="1" dirty="0"/>
              <a:t>2022</a:t>
            </a:r>
            <a:r>
              <a:rPr lang="sv-SE" dirty="0"/>
              <a:t> – Hela patientorganisationen</a:t>
            </a:r>
            <a:r>
              <a:rPr lang="sv-SE" baseline="0" dirty="0"/>
              <a:t> heter Riksförbundet HjärtLung samt ort/län.</a:t>
            </a:r>
            <a:endParaRPr lang="sv-SE" dirty="0"/>
          </a:p>
          <a:p>
            <a:endParaRPr lang="sv-SE" dirty="0"/>
          </a:p>
          <a:p>
            <a:r>
              <a:rPr lang="sv-SE" dirty="0"/>
              <a:t>Sammanfattning:</a:t>
            </a:r>
          </a:p>
          <a:p>
            <a:r>
              <a:rPr lang="sv-SE" dirty="0"/>
              <a:t>Riksförbundet HjärtLung har verkat i Sverige i över 80 år. Solidaritet och omtanke om patienter har präglat förbundet från början. När vi bildades som De lungsjukas riksförbund 1939 låg vårt fokus på att bekämpa tbc och att stötta de drabbade. Vi engagerade oss sedan i hjärtsjukdom – den icke smittsamma sjukdomen – som fortfarande skördar flest offer och som idag kan kopplas till Agenda 2030, Mål 3 Hälsa och välbefinnande. Därefter breddade vi vårt uppdrag till att omfatta KOL och andra lungsjukdomar som är obotliga och utgör ett stort problem för den enskilde. Sedan 2019 finns vi också till för personer med kärlsjukdom. </a:t>
            </a: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b="0" i="0" kern="1200" dirty="0">
                <a:solidFill>
                  <a:schemeClr val="tx1"/>
                </a:solidFill>
                <a:effectLst/>
                <a:latin typeface="+mn-lt"/>
                <a:ea typeface="+mn-ea"/>
                <a:cs typeface="+mn-cs"/>
              </a:rPr>
              <a:t>På olika sätt verkar vi  tillsammans i hela landet för ”att personer med hjärt-, kärl- och lungsjukdom ska ha ett bra liv” (vår vision).</a:t>
            </a:r>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4</a:t>
            </a:fld>
            <a:endParaRPr lang="sv-SE"/>
          </a:p>
        </p:txBody>
      </p:sp>
    </p:spTree>
    <p:extLst>
      <p:ext uri="{BB962C8B-B14F-4D97-AF65-F5344CB8AC3E}">
        <p14:creationId xmlns:p14="http://schemas.microsoft.com/office/powerpoint/2010/main" val="150610742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sv-SE" dirty="0"/>
              <a:t>Talarmanus</a:t>
            </a:r>
          </a:p>
          <a:p>
            <a:pPr marL="0" marR="0" lvl="0" indent="0" algn="l" defTabSz="914400" rtl="0" eaLnBrk="1" fontAlgn="auto" latinLnBrk="0" hangingPunct="1">
              <a:lnSpc>
                <a:spcPct val="100000"/>
              </a:lnSpc>
              <a:spcBef>
                <a:spcPts val="0"/>
              </a:spcBef>
              <a:spcAft>
                <a:spcPts val="0"/>
              </a:spcAft>
              <a:buClrTx/>
              <a:buSzTx/>
              <a:buFontTx/>
              <a:buNone/>
              <a:tabLst/>
              <a:defRPr/>
            </a:pPr>
            <a:endParaRPr lang="sv-SE" dirty="0"/>
          </a:p>
          <a:p>
            <a:pPr marL="0" marR="0" lvl="0" indent="0" algn="l" defTabSz="914400" rtl="0" eaLnBrk="1" fontAlgn="auto" latinLnBrk="0" hangingPunct="1">
              <a:lnSpc>
                <a:spcPct val="100000"/>
              </a:lnSpc>
              <a:spcBef>
                <a:spcPts val="0"/>
              </a:spcBef>
              <a:spcAft>
                <a:spcPts val="0"/>
              </a:spcAft>
              <a:buClrTx/>
              <a:buSzTx/>
              <a:buFontTx/>
              <a:buNone/>
              <a:tabLst/>
              <a:defRPr/>
            </a:pPr>
            <a:r>
              <a:rPr lang="sv-SE" dirty="0"/>
              <a:t>Vilka</a:t>
            </a:r>
            <a:r>
              <a:rPr lang="sv-SE" baseline="0" dirty="0"/>
              <a:t> är vi? En kort sammanfattning i punkter.</a:t>
            </a:r>
          </a:p>
          <a:p>
            <a:pPr marL="0" marR="0" lvl="0" indent="0" algn="l" defTabSz="914400" rtl="0" eaLnBrk="1" fontAlgn="auto" latinLnBrk="0" hangingPunct="1">
              <a:lnSpc>
                <a:spcPct val="100000"/>
              </a:lnSpc>
              <a:spcBef>
                <a:spcPts val="0"/>
              </a:spcBef>
              <a:spcAft>
                <a:spcPts val="0"/>
              </a:spcAft>
              <a:buClrTx/>
              <a:buSzTx/>
              <a:buFontTx/>
              <a:buNone/>
              <a:tabLst/>
              <a:defRPr/>
            </a:pPr>
            <a:endParaRPr lang="sv-SE"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sv-SE" dirty="0"/>
              <a:t>Vi är en nationell</a:t>
            </a:r>
            <a:r>
              <a:rPr lang="sv-SE" baseline="0" dirty="0"/>
              <a:t> </a:t>
            </a:r>
            <a:r>
              <a:rPr lang="sv-SE" dirty="0"/>
              <a:t>ideell förening som samlar cirka 35 000 medlemmar.</a:t>
            </a:r>
            <a:r>
              <a:rPr lang="sv-SE" baseline="0" dirty="0"/>
              <a:t> Indirekt </a:t>
            </a:r>
            <a:r>
              <a:rPr lang="sv-SE" dirty="0"/>
              <a:t>verkar vi för att de omkring 2 miljoner personer i Sverige med hjärt-, kärl- och lungsjukdom ska ha ett bra liv. </a:t>
            </a:r>
          </a:p>
          <a:p>
            <a:endParaRPr lang="sv-SE" dirty="0"/>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b="0" i="1" kern="1200" dirty="0">
                <a:solidFill>
                  <a:schemeClr val="tx1"/>
                </a:solidFill>
                <a:effectLst/>
                <a:latin typeface="+mn-lt"/>
                <a:ea typeface="+mn-ea"/>
                <a:cs typeface="+mn-cs"/>
              </a:rPr>
              <a:t>Fördjupning:</a:t>
            </a:r>
            <a:r>
              <a:rPr lang="sv-SE" sz="1200" b="0" i="1" kern="1200" baseline="0" dirty="0">
                <a:solidFill>
                  <a:schemeClr val="tx1"/>
                </a:solidFill>
                <a:effectLst/>
                <a:latin typeface="+mn-lt"/>
                <a:ea typeface="+mn-ea"/>
                <a:cs typeface="+mn-cs"/>
              </a:rPr>
              <a:t> Effektrapport 2022 (hittas på hemsidan).</a:t>
            </a:r>
            <a:endParaRPr lang="sv-SE" sz="1200" b="0" i="0" kern="1200" dirty="0">
              <a:solidFill>
                <a:schemeClr val="tx1"/>
              </a:solidFill>
              <a:effectLst/>
              <a:latin typeface="+mn-lt"/>
              <a:ea typeface="+mn-ea"/>
              <a:cs typeface="+mn-cs"/>
            </a:endParaRPr>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5</a:t>
            </a:fld>
            <a:endParaRPr lang="sv-SE"/>
          </a:p>
        </p:txBody>
      </p:sp>
    </p:spTree>
    <p:extLst>
      <p:ext uri="{BB962C8B-B14F-4D97-AF65-F5344CB8AC3E}">
        <p14:creationId xmlns:p14="http://schemas.microsoft.com/office/powerpoint/2010/main" val="184923351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sz="1200" b="0" i="0" kern="1200" dirty="0">
                <a:solidFill>
                  <a:schemeClr val="tx1"/>
                </a:solidFill>
                <a:effectLst/>
                <a:latin typeface="+mn-lt"/>
                <a:ea typeface="+mn-ea"/>
                <a:cs typeface="+mn-cs"/>
              </a:rPr>
              <a:t>Talarmanus</a:t>
            </a:r>
          </a:p>
          <a:p>
            <a:endParaRPr lang="sv-SE" sz="1200" b="1" i="0" kern="1200" dirty="0">
              <a:solidFill>
                <a:schemeClr val="tx1"/>
              </a:solidFill>
              <a:effectLst/>
              <a:latin typeface="+mn-lt"/>
              <a:ea typeface="+mn-ea"/>
              <a:cs typeface="+mn-cs"/>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sv-SE" dirty="0"/>
              <a:t>Riksförbundet HjärtLung vill verka för största nytta för våra medlemmar med hjärt-, kärl- och lungsjukdom och deras närstående. Det är</a:t>
            </a:r>
            <a:r>
              <a:rPr lang="sv-SE" baseline="0" dirty="0"/>
              <a:t> vår vision!</a:t>
            </a:r>
            <a:endParaRPr lang="sv-SE" dirty="0"/>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sv-SE" sz="1200" b="0" i="0" kern="1200" baseline="0" dirty="0">
                <a:solidFill>
                  <a:schemeClr val="tx1"/>
                </a:solidFill>
                <a:effectLst/>
                <a:latin typeface="+mn-lt"/>
                <a:ea typeface="+mn-ea"/>
                <a:cs typeface="+mn-cs"/>
              </a:rPr>
              <a:t>I våra stadgar kan vi läsa om vårt ändamål.</a:t>
            </a:r>
          </a:p>
          <a:p>
            <a:pPr marL="171450" indent="-171450">
              <a:buFont typeface="Arial" panose="020B0604020202020204" pitchFamily="34" charset="0"/>
              <a:buChar char="•"/>
            </a:pPr>
            <a:r>
              <a:rPr lang="sv-SE" sz="1200" b="0" i="0" kern="1200" dirty="0">
                <a:solidFill>
                  <a:schemeClr val="tx1"/>
                </a:solidFill>
                <a:effectLst/>
                <a:latin typeface="+mn-lt"/>
                <a:ea typeface="+mn-ea"/>
                <a:cs typeface="+mn-cs"/>
              </a:rPr>
              <a:t>Vi vill öka kunskap om diagnoser för att förebygga hjärt-, kärl- och lungsjukdom och för att få en bättre hälsa vid hjärt-, kärl- och lungsjukdom.</a:t>
            </a:r>
          </a:p>
          <a:p>
            <a:pPr marL="171450" indent="-171450">
              <a:buFont typeface="Arial" panose="020B0604020202020204" pitchFamily="34" charset="0"/>
              <a:buChar char="•"/>
            </a:pPr>
            <a:r>
              <a:rPr lang="sv-SE" sz="1200" b="0" i="0" kern="1200" dirty="0">
                <a:solidFill>
                  <a:schemeClr val="tx1"/>
                </a:solidFill>
                <a:effectLst/>
                <a:latin typeface="+mn-lt"/>
                <a:ea typeface="+mn-ea"/>
                <a:cs typeface="+mn-cs"/>
              </a:rPr>
              <a:t>Vi vill stärka och informera personer med hjärt-, kärl- och lungsjukdom för att de ska ha kunskap och makt att fatta beslut om sin egen vård.</a:t>
            </a:r>
          </a:p>
          <a:p>
            <a:pPr marL="171450" indent="-171450">
              <a:buFont typeface="Arial" panose="020B0604020202020204" pitchFamily="34" charset="0"/>
              <a:buChar char="•"/>
            </a:pPr>
            <a:r>
              <a:rPr lang="sv-SE" sz="1200" b="0" i="0" kern="1200" dirty="0">
                <a:solidFill>
                  <a:schemeClr val="tx1"/>
                </a:solidFill>
                <a:effectLst/>
                <a:latin typeface="+mn-lt"/>
                <a:ea typeface="+mn-ea"/>
                <a:cs typeface="+mn-cs"/>
              </a:rPr>
              <a:t>All verksamhet i organisationen såsom livsstilsaktiviteter, utbildningar, de forskningsprojekt vi stödjer, opinionsbildning och möten med medlemmar ska kunna kopplas till vår vision.</a:t>
            </a:r>
          </a:p>
          <a:p>
            <a:pPr marL="171450" indent="-171450">
              <a:buFont typeface="Arial" panose="020B0604020202020204" pitchFamily="34" charset="0"/>
              <a:buChar char="•"/>
            </a:pPr>
            <a:r>
              <a:rPr lang="sv-SE" sz="1200" b="0" i="0" kern="1200" dirty="0">
                <a:solidFill>
                  <a:schemeClr val="tx1"/>
                </a:solidFill>
                <a:effectLst/>
                <a:latin typeface="+mn-lt"/>
                <a:ea typeface="+mn-ea"/>
                <a:cs typeface="+mn-cs"/>
              </a:rPr>
              <a:t>Vid alla dessa tillfällen ska frågan </a:t>
            </a:r>
            <a:r>
              <a:rPr lang="sv-SE" sz="1200" b="0" i="1" kern="1200" dirty="0">
                <a:solidFill>
                  <a:schemeClr val="tx1"/>
                </a:solidFill>
                <a:effectLst/>
                <a:latin typeface="+mn-lt"/>
                <a:ea typeface="+mn-ea"/>
                <a:cs typeface="+mn-cs"/>
              </a:rPr>
              <a:t>Varför gör jag det här?</a:t>
            </a:r>
            <a:r>
              <a:rPr lang="sv-SE" sz="1200" b="0" i="0" kern="1200" dirty="0">
                <a:solidFill>
                  <a:schemeClr val="tx1"/>
                </a:solidFill>
                <a:effectLst/>
                <a:latin typeface="+mn-lt"/>
                <a:ea typeface="+mn-ea"/>
                <a:cs typeface="+mn-cs"/>
              </a:rPr>
              <a:t>  kunna besvaras med: </a:t>
            </a:r>
            <a:r>
              <a:rPr lang="sv-SE" sz="1200" b="0" i="1" kern="1200" dirty="0">
                <a:solidFill>
                  <a:schemeClr val="tx1"/>
                </a:solidFill>
                <a:effectLst/>
                <a:latin typeface="+mn-lt"/>
                <a:ea typeface="+mn-ea"/>
                <a:cs typeface="+mn-cs"/>
              </a:rPr>
              <a:t>För att personer med hjärt-, kärl- och lungsjukdom ska ha ett bra liv.</a:t>
            </a:r>
          </a:p>
          <a:p>
            <a:pPr marL="171450" indent="-171450">
              <a:buFont typeface="Arial" panose="020B0604020202020204" pitchFamily="34" charset="0"/>
              <a:buChar char="•"/>
            </a:pPr>
            <a:endParaRPr lang="sv-SE" sz="1200" b="0" i="1" kern="1200" dirty="0">
              <a:solidFill>
                <a:schemeClr val="tx1"/>
              </a:solidFill>
              <a:effectLst/>
              <a:latin typeface="+mn-lt"/>
              <a:ea typeface="+mn-ea"/>
              <a:cs typeface="+mn-cs"/>
            </a:endParaRPr>
          </a:p>
          <a:p>
            <a:endParaRPr lang="sv-SE" dirty="0"/>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6</a:t>
            </a:fld>
            <a:endParaRPr lang="sv-SE"/>
          </a:p>
        </p:txBody>
      </p:sp>
    </p:spTree>
    <p:extLst>
      <p:ext uri="{BB962C8B-B14F-4D97-AF65-F5344CB8AC3E}">
        <p14:creationId xmlns:p14="http://schemas.microsoft.com/office/powerpoint/2010/main" val="398070551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baseline="0" dirty="0"/>
          </a:p>
          <a:p>
            <a:r>
              <a:rPr lang="sv-SE" baseline="0" dirty="0"/>
              <a:t>Det är vårt ändamål som styr och formar vår verksamhet. I stadgarna står ändamål för hela organisationen, för länsföreningen och för lokalföreningen. </a:t>
            </a:r>
          </a:p>
          <a:p>
            <a:endParaRPr lang="sv-SE" baseline="0" dirty="0"/>
          </a:p>
          <a:p>
            <a:r>
              <a:rPr lang="sv-SE" baseline="0" dirty="0"/>
              <a:t>Alla föreningars verksamhetsplan ska ta sin avstamp ifrån ändamålet och kongressens verksamhetsinriktning. Föreningen ska utifrån sina förutsättningar jobba med aktiviteter som matchar detta och som ger våra medlemmar möjlighet till ökad kunskap och information, möjlighet att träffa andra med snarlika erfarenheter samt tillsammans driva påverkansarbete för våra frågor. Detta är grunden till varför vi startades en gång i tiden, för att hjälpa varandra i en förening.</a:t>
            </a:r>
          </a:p>
          <a:p>
            <a:endParaRPr lang="sv-SE" baseline="0" dirty="0"/>
          </a:p>
          <a:p>
            <a:r>
              <a:rPr lang="sv-SE" baseline="0" dirty="0"/>
              <a:t>Kongressen har antagit en verksamhetsinriktning och olika prioriteringar utifrån förslag och motioner. På hemsidan framförallt under ”För föreningar” kan man läsa mer.</a:t>
            </a:r>
          </a:p>
          <a:p>
            <a:endParaRPr lang="sv-SE" baseline="0" dirty="0"/>
          </a:p>
          <a:p>
            <a:r>
              <a:rPr lang="sv-SE" sz="1200" b="1" kern="1200" dirty="0">
                <a:solidFill>
                  <a:schemeClr val="tx1"/>
                </a:solidFill>
                <a:effectLst/>
                <a:latin typeface="+mn-lt"/>
                <a:ea typeface="+mn-ea"/>
                <a:cs typeface="+mn-cs"/>
              </a:rPr>
              <a:t>Från stadgarna:</a:t>
            </a:r>
            <a:r>
              <a:rPr lang="sv-SE" sz="1200" b="1" kern="1200" baseline="0" dirty="0">
                <a:solidFill>
                  <a:schemeClr val="tx1"/>
                </a:solidFill>
                <a:effectLst/>
                <a:latin typeface="+mn-lt"/>
                <a:ea typeface="+mn-ea"/>
                <a:cs typeface="+mn-cs"/>
              </a:rPr>
              <a:t> </a:t>
            </a:r>
            <a:r>
              <a:rPr lang="sv-SE" sz="1200" b="1" kern="1200" dirty="0">
                <a:solidFill>
                  <a:schemeClr val="tx1"/>
                </a:solidFill>
                <a:effectLst/>
                <a:latin typeface="+mn-lt"/>
                <a:ea typeface="+mn-ea"/>
                <a:cs typeface="+mn-cs"/>
              </a:rPr>
              <a:t>Lokalföreningar</a:t>
            </a:r>
            <a:endParaRPr lang="sv-SE" sz="1200" kern="1200" dirty="0">
              <a:solidFill>
                <a:schemeClr val="tx1"/>
              </a:solidFill>
              <a:effectLst/>
              <a:latin typeface="+mn-lt"/>
              <a:ea typeface="+mn-ea"/>
              <a:cs typeface="+mn-cs"/>
            </a:endParaRPr>
          </a:p>
          <a:p>
            <a:r>
              <a:rPr lang="sv-SE" sz="1200" b="1" kern="1200" dirty="0">
                <a:solidFill>
                  <a:schemeClr val="tx1"/>
                </a:solidFill>
                <a:effectLst/>
                <a:latin typeface="+mn-lt"/>
                <a:ea typeface="+mn-ea"/>
                <a:cs typeface="+mn-cs"/>
              </a:rPr>
              <a:t> </a:t>
            </a:r>
            <a:endParaRPr lang="sv-SE" sz="1200" kern="1200" dirty="0">
              <a:solidFill>
                <a:schemeClr val="tx1"/>
              </a:solidFill>
              <a:effectLst/>
              <a:latin typeface="+mn-lt"/>
              <a:ea typeface="+mn-ea"/>
              <a:cs typeface="+mn-cs"/>
            </a:endParaRPr>
          </a:p>
          <a:p>
            <a:r>
              <a:rPr lang="sv-SE" sz="1200" b="1" u="sng" kern="1200" dirty="0">
                <a:solidFill>
                  <a:schemeClr val="tx1"/>
                </a:solidFill>
                <a:effectLst/>
                <a:latin typeface="+mn-lt"/>
                <a:ea typeface="+mn-ea"/>
                <a:cs typeface="+mn-cs"/>
              </a:rPr>
              <a:t>§ 1 Riksförbundet HjärtLung</a:t>
            </a:r>
            <a:endParaRPr lang="sv-SE" sz="1200" kern="1200" dirty="0">
              <a:solidFill>
                <a:schemeClr val="tx1"/>
              </a:solidFill>
              <a:effectLst/>
              <a:latin typeface="+mn-lt"/>
              <a:ea typeface="+mn-ea"/>
              <a:cs typeface="+mn-cs"/>
            </a:endParaRPr>
          </a:p>
          <a:p>
            <a:r>
              <a:rPr lang="sv-SE" sz="1200" u="sng" kern="1200" dirty="0">
                <a:solidFill>
                  <a:schemeClr val="tx1"/>
                </a:solidFill>
                <a:effectLst/>
                <a:latin typeface="+mn-lt"/>
                <a:ea typeface="+mn-ea"/>
                <a:cs typeface="+mn-cs"/>
              </a:rPr>
              <a:t>Riksförbundet HjärtLung ……………….. </a:t>
            </a:r>
            <a:r>
              <a:rPr lang="sv-SE" sz="1200" kern="1200" dirty="0">
                <a:solidFill>
                  <a:schemeClr val="tx1"/>
                </a:solidFill>
                <a:effectLst/>
                <a:latin typeface="+mn-lt"/>
                <a:ea typeface="+mn-ea"/>
                <a:cs typeface="+mn-cs"/>
              </a:rPr>
              <a:t>är en lokalförening inom Riksförbundet HjärtLung. </a:t>
            </a:r>
          </a:p>
          <a:p>
            <a:r>
              <a:rPr lang="sv-SE" sz="1200" kern="1200" dirty="0">
                <a:solidFill>
                  <a:schemeClr val="tx1"/>
                </a:solidFill>
                <a:effectLst/>
                <a:latin typeface="+mn-lt"/>
                <a:ea typeface="+mn-ea"/>
                <a:cs typeface="+mn-cs"/>
              </a:rPr>
              <a:t>Lokalföreningen är en egen juridisk person och dess organisationsnummer är ……………</a:t>
            </a:r>
          </a:p>
          <a:p>
            <a:r>
              <a:rPr lang="sv-SE" sz="1200" kern="1200" dirty="0">
                <a:solidFill>
                  <a:schemeClr val="tx1"/>
                </a:solidFill>
                <a:effectLst/>
                <a:latin typeface="+mn-lt"/>
                <a:ea typeface="+mn-ea"/>
                <a:cs typeface="+mn-cs"/>
              </a:rPr>
              <a:t> </a:t>
            </a:r>
          </a:p>
          <a:p>
            <a:r>
              <a:rPr lang="sv-SE" sz="1200" kern="1200" dirty="0">
                <a:solidFill>
                  <a:schemeClr val="tx1"/>
                </a:solidFill>
                <a:effectLst/>
                <a:latin typeface="+mn-lt"/>
                <a:ea typeface="+mn-ea"/>
                <a:cs typeface="+mn-cs"/>
              </a:rPr>
              <a:t>Lokalföreningen är en förening för personer med erfarenhet av hjärt-, kärl- eller lungsjukdom eller personer som erkänner föreningens stadgar och verksamhet. Lokalföreningen är religiöst och partipolitiskt obunden.</a:t>
            </a:r>
          </a:p>
          <a:p>
            <a:r>
              <a:rPr lang="sv-SE" sz="1200" b="1" kern="1200" dirty="0">
                <a:solidFill>
                  <a:schemeClr val="tx1"/>
                </a:solidFill>
                <a:effectLst/>
                <a:latin typeface="+mn-lt"/>
                <a:ea typeface="+mn-ea"/>
                <a:cs typeface="+mn-cs"/>
              </a:rPr>
              <a:t> </a:t>
            </a:r>
            <a:endParaRPr lang="sv-SE" sz="1200" kern="1200" dirty="0">
              <a:solidFill>
                <a:schemeClr val="tx1"/>
              </a:solidFill>
              <a:effectLst/>
              <a:latin typeface="+mn-lt"/>
              <a:ea typeface="+mn-ea"/>
              <a:cs typeface="+mn-cs"/>
            </a:endParaRPr>
          </a:p>
          <a:p>
            <a:r>
              <a:rPr lang="sv-SE" sz="1200" b="1" kern="1200" dirty="0">
                <a:solidFill>
                  <a:schemeClr val="tx1"/>
                </a:solidFill>
                <a:effectLst/>
                <a:latin typeface="+mn-lt"/>
                <a:ea typeface="+mn-ea"/>
                <a:cs typeface="+mn-cs"/>
              </a:rPr>
              <a:t>§ 2 Ändamål och verksamhet</a:t>
            </a:r>
            <a:endParaRPr lang="sv-SE" sz="1200" kern="1200" dirty="0">
              <a:solidFill>
                <a:schemeClr val="tx1"/>
              </a:solidFill>
              <a:effectLst/>
              <a:latin typeface="+mn-lt"/>
              <a:ea typeface="+mn-ea"/>
              <a:cs typeface="+mn-cs"/>
            </a:endParaRPr>
          </a:p>
          <a:p>
            <a:r>
              <a:rPr lang="sv-SE" sz="1200" kern="1200" dirty="0">
                <a:solidFill>
                  <a:schemeClr val="tx1"/>
                </a:solidFill>
                <a:effectLst/>
                <a:latin typeface="+mn-lt"/>
                <a:ea typeface="+mn-ea"/>
                <a:cs typeface="+mn-cs"/>
              </a:rPr>
              <a:t>Lokalföreningen ska med ledning av kongressbeslut, stadgar och verksamhetsinriktning arbeta för personers med hjärt-, kärl- eller lungsjukdom intressen genom:</a:t>
            </a:r>
          </a:p>
          <a:p>
            <a:pPr lvl="0"/>
            <a:r>
              <a:rPr lang="sv-SE" sz="1200" kern="1200" dirty="0">
                <a:solidFill>
                  <a:schemeClr val="tx1"/>
                </a:solidFill>
                <a:effectLst/>
                <a:latin typeface="+mn-lt"/>
                <a:ea typeface="+mn-ea"/>
                <a:cs typeface="+mn-cs"/>
              </a:rPr>
              <a:t>Opinionsbildning.</a:t>
            </a:r>
          </a:p>
          <a:p>
            <a:pPr lvl="0"/>
            <a:r>
              <a:rPr lang="sv-SE" sz="1200" kern="1200" dirty="0">
                <a:solidFill>
                  <a:schemeClr val="tx1"/>
                </a:solidFill>
                <a:effectLst/>
                <a:latin typeface="+mn-lt"/>
                <a:ea typeface="+mn-ea"/>
                <a:cs typeface="+mn-cs"/>
              </a:rPr>
              <a:t>Livsstilsförändringar.</a:t>
            </a:r>
          </a:p>
          <a:p>
            <a:pPr lvl="0"/>
            <a:r>
              <a:rPr lang="sv-SE" sz="1200" kern="1200" dirty="0">
                <a:solidFill>
                  <a:schemeClr val="tx1"/>
                </a:solidFill>
                <a:effectLst/>
                <a:latin typeface="+mn-lt"/>
                <a:ea typeface="+mn-ea"/>
                <a:cs typeface="+mn-cs"/>
              </a:rPr>
              <a:t>Gemenskap.</a:t>
            </a:r>
          </a:p>
          <a:p>
            <a:r>
              <a:rPr lang="sv-SE" sz="1200" kern="1200" dirty="0">
                <a:solidFill>
                  <a:schemeClr val="tx1"/>
                </a:solidFill>
                <a:effectLst/>
                <a:latin typeface="+mn-lt"/>
                <a:ea typeface="+mn-ea"/>
                <a:cs typeface="+mn-cs"/>
              </a:rPr>
              <a:t> </a:t>
            </a:r>
          </a:p>
          <a:p>
            <a:r>
              <a:rPr lang="sv-SE" sz="1200" kern="1200" dirty="0">
                <a:solidFill>
                  <a:schemeClr val="tx1"/>
                </a:solidFill>
                <a:effectLst/>
                <a:latin typeface="+mn-lt"/>
                <a:ea typeface="+mn-ea"/>
                <a:cs typeface="+mn-cs"/>
              </a:rPr>
              <a:t>Lokalföreningen ska, utifrån sina förutsättningar, i frågor som rör personer med hjärt-, kärl- eller lungsjukdom </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Erbjuda kunskap, gemenskap och stöd för livsstilsförändringar,</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verka för god sjukvård och en effektiv rehabilitering och eftervård,</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tillse att vård</a:t>
            </a:r>
            <a:r>
              <a:rPr lang="sv-SE" sz="1200" b="1" kern="1200" dirty="0">
                <a:solidFill>
                  <a:schemeClr val="tx1"/>
                </a:solidFill>
                <a:effectLst/>
                <a:latin typeface="+mn-lt"/>
                <a:ea typeface="+mn-ea"/>
                <a:cs typeface="+mn-cs"/>
              </a:rPr>
              <a:t> </a:t>
            </a:r>
            <a:r>
              <a:rPr lang="sv-SE" sz="1200" kern="1200" dirty="0">
                <a:solidFill>
                  <a:schemeClr val="tx1"/>
                </a:solidFill>
                <a:effectLst/>
                <a:latin typeface="+mn-lt"/>
                <a:ea typeface="+mn-ea"/>
                <a:cs typeface="+mn-cs"/>
              </a:rPr>
              <a:t>och myndigheter får del av medlemmarnas kunskap och erfarenhet, </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driva ett aktivt opinions- och påverkansarbete i samhället,</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stimulera förebyggande och hälsofrämjande verksamheter,</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verka för samverkan med medicinsk sakkunskap, myndigheter, organisationer och enskilda inom samhälls- och näringsliv,</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stödja forskning med ett patientperspektiv,</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informera om lokalföreningens, länsföreningens och riksförbundets verksamhet,</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rekrytera medlemmar,</a:t>
            </a:r>
          </a:p>
          <a:p>
            <a:pPr marL="171450" lvl="0" indent="-171450">
              <a:buFont typeface="Arial" panose="020B0604020202020204" pitchFamily="34" charset="0"/>
              <a:buChar char="•"/>
            </a:pPr>
            <a:r>
              <a:rPr lang="sv-SE" sz="1200" kern="1200" dirty="0">
                <a:solidFill>
                  <a:schemeClr val="tx1"/>
                </a:solidFill>
                <a:effectLst/>
                <a:latin typeface="+mn-lt"/>
                <a:ea typeface="+mn-ea"/>
                <a:cs typeface="+mn-cs"/>
              </a:rPr>
              <a:t>erbjuda medlemmarna ett aktivt och meningsfullt medlemskap.</a:t>
            </a:r>
          </a:p>
          <a:p>
            <a:endParaRPr lang="sv-SE" baseline="0" dirty="0"/>
          </a:p>
          <a:p>
            <a:endParaRPr lang="sv-SE" baseline="0" dirty="0"/>
          </a:p>
          <a:p>
            <a:r>
              <a:rPr lang="sv-SE" sz="1200" b="1" kern="1200" dirty="0">
                <a:solidFill>
                  <a:schemeClr val="tx1"/>
                </a:solidFill>
                <a:effectLst/>
                <a:latin typeface="+mn-lt"/>
                <a:ea typeface="+mn-ea"/>
                <a:cs typeface="+mn-cs"/>
              </a:rPr>
              <a:t>Från stadgarna:</a:t>
            </a:r>
            <a:r>
              <a:rPr lang="sv-SE" sz="1200" b="1" kern="1200" baseline="0" dirty="0">
                <a:solidFill>
                  <a:schemeClr val="tx1"/>
                </a:solidFill>
                <a:effectLst/>
                <a:latin typeface="+mn-lt"/>
                <a:ea typeface="+mn-ea"/>
                <a:cs typeface="+mn-cs"/>
              </a:rPr>
              <a:t> </a:t>
            </a:r>
            <a:r>
              <a:rPr lang="sv-SE" sz="1200" b="1" kern="1200" dirty="0">
                <a:solidFill>
                  <a:schemeClr val="tx1"/>
                </a:solidFill>
                <a:effectLst/>
                <a:latin typeface="+mn-lt"/>
                <a:ea typeface="+mn-ea"/>
                <a:cs typeface="+mn-cs"/>
              </a:rPr>
              <a:t>Länsföreningar</a:t>
            </a:r>
            <a:endParaRPr lang="sv-SE" sz="1200" kern="1200" dirty="0">
              <a:solidFill>
                <a:schemeClr val="tx1"/>
              </a:solidFill>
              <a:effectLst/>
              <a:latin typeface="+mn-lt"/>
              <a:ea typeface="+mn-ea"/>
              <a:cs typeface="+mn-cs"/>
            </a:endParaRPr>
          </a:p>
          <a:p>
            <a:r>
              <a:rPr lang="sv-SE" sz="1200" kern="1200" dirty="0">
                <a:solidFill>
                  <a:schemeClr val="tx1"/>
                </a:solidFill>
                <a:effectLst/>
                <a:latin typeface="+mn-lt"/>
                <a:ea typeface="+mn-ea"/>
                <a:cs typeface="+mn-cs"/>
              </a:rPr>
              <a:t> </a:t>
            </a:r>
          </a:p>
          <a:p>
            <a:r>
              <a:rPr lang="sv-SE" sz="1200" b="1" u="sng" kern="1200" dirty="0">
                <a:solidFill>
                  <a:schemeClr val="tx1"/>
                </a:solidFill>
                <a:effectLst/>
                <a:latin typeface="+mn-lt"/>
                <a:ea typeface="+mn-ea"/>
                <a:cs typeface="+mn-cs"/>
              </a:rPr>
              <a:t>§ 1 Riksförbundet HjärtLung</a:t>
            </a:r>
            <a:endParaRPr lang="sv-SE" sz="1200" kern="1200" dirty="0">
              <a:solidFill>
                <a:schemeClr val="tx1"/>
              </a:solidFill>
              <a:effectLst/>
              <a:latin typeface="+mn-lt"/>
              <a:ea typeface="+mn-ea"/>
              <a:cs typeface="+mn-cs"/>
            </a:endParaRPr>
          </a:p>
          <a:p>
            <a:r>
              <a:rPr lang="sv-SE" sz="1200" u="sng" kern="1200" dirty="0">
                <a:solidFill>
                  <a:schemeClr val="tx1"/>
                </a:solidFill>
                <a:effectLst/>
                <a:latin typeface="+mn-lt"/>
                <a:ea typeface="+mn-ea"/>
                <a:cs typeface="+mn-cs"/>
              </a:rPr>
              <a:t>Riksförbundet HjärtLung ………………..</a:t>
            </a:r>
            <a:r>
              <a:rPr lang="sv-SE" sz="1200" kern="1200" dirty="0">
                <a:solidFill>
                  <a:schemeClr val="tx1"/>
                </a:solidFill>
                <a:effectLst/>
                <a:latin typeface="+mn-lt"/>
                <a:ea typeface="+mn-ea"/>
                <a:cs typeface="+mn-cs"/>
              </a:rPr>
              <a:t> län är en förening inom Riksförbundet HjärtLung.</a:t>
            </a:r>
          </a:p>
          <a:p>
            <a:r>
              <a:rPr lang="sv-SE" sz="1200" kern="1200" dirty="0">
                <a:solidFill>
                  <a:schemeClr val="tx1"/>
                </a:solidFill>
                <a:effectLst/>
                <a:latin typeface="+mn-lt"/>
                <a:ea typeface="+mn-ea"/>
                <a:cs typeface="+mn-cs"/>
              </a:rPr>
              <a:t>Länsföreningen är en sammanslutning av Riksförbundet HjärtLungs lokalföreningar inom ……………….. län/region och dess organisationsnummer är ………………..</a:t>
            </a:r>
          </a:p>
          <a:p>
            <a:r>
              <a:rPr lang="sv-SE" sz="1200" kern="1200" dirty="0">
                <a:solidFill>
                  <a:schemeClr val="tx1"/>
                </a:solidFill>
                <a:effectLst/>
                <a:latin typeface="+mn-lt"/>
                <a:ea typeface="+mn-ea"/>
                <a:cs typeface="+mn-cs"/>
              </a:rPr>
              <a:t>Länsföreningen är en egen juridisk person.</a:t>
            </a:r>
          </a:p>
          <a:p>
            <a:r>
              <a:rPr lang="sv-SE" sz="1200" kern="1200" dirty="0">
                <a:solidFill>
                  <a:schemeClr val="tx1"/>
                </a:solidFill>
                <a:effectLst/>
                <a:latin typeface="+mn-lt"/>
                <a:ea typeface="+mn-ea"/>
                <a:cs typeface="+mn-cs"/>
              </a:rPr>
              <a:t>Länsföreningen är partipolitiskt och religiöst obunden. </a:t>
            </a:r>
          </a:p>
          <a:p>
            <a:r>
              <a:rPr lang="sv-SE" sz="1200" b="1" kern="1200" dirty="0">
                <a:solidFill>
                  <a:schemeClr val="tx1"/>
                </a:solidFill>
                <a:effectLst/>
                <a:latin typeface="+mn-lt"/>
                <a:ea typeface="+mn-ea"/>
                <a:cs typeface="+mn-cs"/>
              </a:rPr>
              <a:t> </a:t>
            </a:r>
            <a:endParaRPr lang="sv-SE" sz="1200" kern="1200" dirty="0">
              <a:solidFill>
                <a:schemeClr val="tx1"/>
              </a:solidFill>
              <a:effectLst/>
              <a:latin typeface="+mn-lt"/>
              <a:ea typeface="+mn-ea"/>
              <a:cs typeface="+mn-cs"/>
            </a:endParaRPr>
          </a:p>
          <a:p>
            <a:r>
              <a:rPr lang="sv-SE" sz="1200" b="1" kern="1200" dirty="0">
                <a:solidFill>
                  <a:schemeClr val="tx1"/>
                </a:solidFill>
                <a:effectLst/>
                <a:latin typeface="+mn-lt"/>
                <a:ea typeface="+mn-ea"/>
                <a:cs typeface="+mn-cs"/>
              </a:rPr>
              <a:t>§ 2 Ändamål och verksamhet</a:t>
            </a:r>
            <a:endParaRPr lang="sv-SE" sz="1200" kern="1200" dirty="0">
              <a:solidFill>
                <a:schemeClr val="tx1"/>
              </a:solidFill>
              <a:effectLst/>
              <a:latin typeface="+mn-lt"/>
              <a:ea typeface="+mn-ea"/>
              <a:cs typeface="+mn-cs"/>
            </a:endParaRPr>
          </a:p>
          <a:p>
            <a:r>
              <a:rPr lang="sv-SE" sz="1200" kern="1200" dirty="0">
                <a:solidFill>
                  <a:schemeClr val="tx1"/>
                </a:solidFill>
                <a:effectLst/>
                <a:latin typeface="+mn-lt"/>
                <a:ea typeface="+mn-ea"/>
                <a:cs typeface="+mn-cs"/>
              </a:rPr>
              <a:t>Länsföreningen ska med ledning av kongressbeslut, stadgar och verksamhetsinriktning arbeta för personers med hjärt-, kärl- eller lungsjukdom intressen genom:</a:t>
            </a:r>
          </a:p>
          <a:p>
            <a:pPr lvl="0"/>
            <a:r>
              <a:rPr lang="sv-SE" sz="1200" kern="1200" dirty="0">
                <a:solidFill>
                  <a:schemeClr val="tx1"/>
                </a:solidFill>
                <a:effectLst/>
                <a:latin typeface="+mn-lt"/>
                <a:ea typeface="+mn-ea"/>
                <a:cs typeface="+mn-cs"/>
              </a:rPr>
              <a:t>Opinionsbildning.</a:t>
            </a:r>
          </a:p>
          <a:p>
            <a:pPr lvl="0"/>
            <a:r>
              <a:rPr lang="sv-SE" sz="1200" kern="1200" dirty="0">
                <a:solidFill>
                  <a:schemeClr val="tx1"/>
                </a:solidFill>
                <a:effectLst/>
                <a:latin typeface="+mn-lt"/>
                <a:ea typeface="+mn-ea"/>
                <a:cs typeface="+mn-cs"/>
              </a:rPr>
              <a:t>Livsstilsförändringar.</a:t>
            </a:r>
          </a:p>
          <a:p>
            <a:pPr lvl="0"/>
            <a:r>
              <a:rPr lang="sv-SE" sz="1200" kern="1200" dirty="0">
                <a:solidFill>
                  <a:schemeClr val="tx1"/>
                </a:solidFill>
                <a:effectLst/>
                <a:latin typeface="+mn-lt"/>
                <a:ea typeface="+mn-ea"/>
                <a:cs typeface="+mn-cs"/>
              </a:rPr>
              <a:t>Gemenskap.</a:t>
            </a:r>
          </a:p>
          <a:p>
            <a:r>
              <a:rPr lang="sv-SE" sz="1200" kern="1200" dirty="0">
                <a:solidFill>
                  <a:schemeClr val="tx1"/>
                </a:solidFill>
                <a:effectLst/>
                <a:latin typeface="+mn-lt"/>
                <a:ea typeface="+mn-ea"/>
                <a:cs typeface="+mn-cs"/>
              </a:rPr>
              <a:t> </a:t>
            </a:r>
          </a:p>
          <a:p>
            <a:r>
              <a:rPr lang="sv-SE" sz="1200" kern="1200" dirty="0">
                <a:solidFill>
                  <a:schemeClr val="tx1"/>
                </a:solidFill>
                <a:effectLst/>
                <a:latin typeface="+mn-lt"/>
                <a:ea typeface="+mn-ea"/>
                <a:cs typeface="+mn-cs"/>
              </a:rPr>
              <a:t>Länsföreningen ska, utifrån sina förutsättningar, verka för att stödja och stimulera lokalföreningarnas verksamhet</a:t>
            </a:r>
          </a:p>
          <a:p>
            <a:r>
              <a:rPr lang="sv-SE" sz="1200" kern="1200" dirty="0">
                <a:solidFill>
                  <a:schemeClr val="tx1"/>
                </a:solidFill>
                <a:effectLst/>
                <a:latin typeface="+mn-lt"/>
                <a:ea typeface="+mn-ea"/>
                <a:cs typeface="+mn-cs"/>
              </a:rPr>
              <a:t>Länsföreningen ska i detta styras av lokalföreningarnas behov och medlemsintresse.</a:t>
            </a: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kern="1200" dirty="0">
                <a:solidFill>
                  <a:schemeClr val="tx1"/>
                </a:solidFill>
                <a:effectLst/>
                <a:latin typeface="+mn-lt"/>
                <a:ea typeface="+mn-ea"/>
                <a:cs typeface="+mn-cs"/>
              </a:rPr>
              <a:t>Länsföreningen ska därtill vid behov arbeta för att bilda nya lokalföreningar.</a:t>
            </a:r>
          </a:p>
          <a:p>
            <a:endParaRPr lang="sv-SE" sz="1200" kern="1200" dirty="0">
              <a:solidFill>
                <a:schemeClr val="tx1"/>
              </a:solidFill>
              <a:effectLst/>
              <a:latin typeface="+mn-lt"/>
              <a:ea typeface="+mn-ea"/>
              <a:cs typeface="+mn-cs"/>
            </a:endParaRPr>
          </a:p>
        </p:txBody>
      </p:sp>
      <p:sp>
        <p:nvSpPr>
          <p:cNvPr id="4" name="Platshållare för bildnummer 3"/>
          <p:cNvSpPr>
            <a:spLocks noGrp="1"/>
          </p:cNvSpPr>
          <p:nvPr>
            <p:ph type="sldNum" sz="quarter" idx="10"/>
          </p:nvPr>
        </p:nvSpPr>
        <p:spPr/>
        <p:txBody>
          <a:bodyPr/>
          <a:lstStyle/>
          <a:p>
            <a:fld id="{C9244A1D-EEF0-5042-AFAE-91F24057E41B}" type="slidenum">
              <a:rPr lang="sv-SE" smtClean="0"/>
              <a:t>7</a:t>
            </a:fld>
            <a:endParaRPr lang="sv-SE"/>
          </a:p>
        </p:txBody>
      </p:sp>
    </p:spTree>
    <p:extLst>
      <p:ext uri="{BB962C8B-B14F-4D97-AF65-F5344CB8AC3E}">
        <p14:creationId xmlns:p14="http://schemas.microsoft.com/office/powerpoint/2010/main" val="398510208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pPr marL="0" indent="0">
              <a:buNone/>
            </a:pPr>
            <a:r>
              <a:rPr lang="sv-SE" dirty="0"/>
              <a:t>Talarmanus</a:t>
            </a:r>
            <a:r>
              <a:rPr lang="sv-SE" baseline="0" dirty="0"/>
              <a:t> </a:t>
            </a:r>
          </a:p>
          <a:p>
            <a:pPr marL="0" indent="0">
              <a:buNone/>
            </a:pPr>
            <a:endParaRPr lang="sv-SE" baseline="0" dirty="0"/>
          </a:p>
          <a:p>
            <a:pPr marL="0" indent="0">
              <a:buNone/>
            </a:pPr>
            <a:r>
              <a:rPr lang="sv-SE" b="1" dirty="0"/>
              <a:t>Ändamål enligt stadgarna på riksnivå.</a:t>
            </a:r>
          </a:p>
          <a:p>
            <a:pPr marL="0" indent="0">
              <a:buNone/>
            </a:pPr>
            <a:r>
              <a:rPr lang="sv-SE" dirty="0"/>
              <a:t>Riksförbundet ska i frågor som rör personer med hjärt-, kärl- eller lungsjukdom:</a:t>
            </a:r>
          </a:p>
          <a:p>
            <a:pPr marL="171450" lvl="0" indent="-171450">
              <a:buFont typeface="Arial" panose="020B0604020202020204" pitchFamily="34" charset="0"/>
              <a:buChar char="•"/>
            </a:pPr>
            <a:r>
              <a:rPr lang="sv-SE" dirty="0"/>
              <a:t>Erbjuda kunskap, gemenskap och stöd för livsstilsförändringar.</a:t>
            </a:r>
          </a:p>
          <a:p>
            <a:pPr marL="171450" lvl="0" indent="-171450">
              <a:buFont typeface="Arial" panose="020B0604020202020204" pitchFamily="34" charset="0"/>
              <a:buChar char="•"/>
            </a:pPr>
            <a:r>
              <a:rPr lang="sv-SE" dirty="0"/>
              <a:t>Verka för god sjukvård och en effektiv rehabilitering och eftervård,</a:t>
            </a:r>
          </a:p>
          <a:p>
            <a:pPr marL="171450" lvl="0" indent="-171450">
              <a:buFont typeface="Arial" panose="020B0604020202020204" pitchFamily="34" charset="0"/>
              <a:buChar char="•"/>
            </a:pPr>
            <a:r>
              <a:rPr lang="sv-SE" dirty="0"/>
              <a:t>Tillse att vård</a:t>
            </a:r>
            <a:r>
              <a:rPr lang="sv-SE" b="1" dirty="0"/>
              <a:t> </a:t>
            </a:r>
            <a:r>
              <a:rPr lang="sv-SE" dirty="0"/>
              <a:t>och myndigheter får del av medlemmarnas kunskap och erfarenhet,</a:t>
            </a:r>
          </a:p>
          <a:p>
            <a:pPr marL="171450" lvl="0" indent="-171450">
              <a:buFont typeface="Arial" panose="020B0604020202020204" pitchFamily="34" charset="0"/>
              <a:buChar char="•"/>
            </a:pPr>
            <a:r>
              <a:rPr lang="sv-SE" dirty="0"/>
              <a:t>Driva ett aktivt opinions- och påverkansarbete i samhället.</a:t>
            </a:r>
          </a:p>
          <a:p>
            <a:pPr marL="171450" indent="-171450">
              <a:buFont typeface="Arial" panose="020B0604020202020204" pitchFamily="34" charset="0"/>
              <a:buChar char="•"/>
            </a:pPr>
            <a:r>
              <a:rPr lang="sv-SE" dirty="0"/>
              <a:t>Riksförbundets värdegrund är allas lika värde. </a:t>
            </a:r>
          </a:p>
          <a:p>
            <a:pPr marL="171450" lvl="0" indent="-171450">
              <a:buFont typeface="Arial" panose="020B0604020202020204" pitchFamily="34" charset="0"/>
              <a:buChar char="•"/>
            </a:pPr>
            <a:r>
              <a:rPr lang="sv-SE" dirty="0"/>
              <a:t>Stimulera förebyggande och hälsofrämjande verksamheter,</a:t>
            </a:r>
          </a:p>
          <a:p>
            <a:pPr marL="171450" lvl="0" indent="-171450">
              <a:buFont typeface="Arial" panose="020B0604020202020204" pitchFamily="34" charset="0"/>
              <a:buChar char="•"/>
            </a:pPr>
            <a:r>
              <a:rPr lang="sv-SE" dirty="0"/>
              <a:t>Stödja och stimulera läns- och lokalföreningarnas samt medlemsorganisationernas verksamheter,</a:t>
            </a:r>
          </a:p>
          <a:p>
            <a:pPr marL="171450" lvl="0" indent="-171450">
              <a:buFont typeface="Arial" panose="020B0604020202020204" pitchFamily="34" charset="0"/>
              <a:buChar char="•"/>
            </a:pPr>
            <a:r>
              <a:rPr lang="sv-SE" dirty="0"/>
              <a:t>Verka för samverkan med medicinsk sakkunskap, myndigheter, organisationer och enskilda inom samhälls- och näringsliv,</a:t>
            </a:r>
          </a:p>
          <a:p>
            <a:pPr marL="171450" lvl="0" indent="-171450">
              <a:buFont typeface="Arial" panose="020B0604020202020204" pitchFamily="34" charset="0"/>
              <a:buChar char="•"/>
            </a:pPr>
            <a:r>
              <a:rPr lang="sv-SE" dirty="0"/>
              <a:t>Stödja forskning med ett patientperspektiv,</a:t>
            </a:r>
          </a:p>
          <a:p>
            <a:pPr marL="171450" lvl="0" indent="-171450">
              <a:buFont typeface="Arial" panose="020B0604020202020204" pitchFamily="34" charset="0"/>
              <a:buChar char="•"/>
            </a:pPr>
            <a:r>
              <a:rPr lang="sv-SE" dirty="0"/>
              <a:t>Vid behov bidra till att nya föreningar bildas.</a:t>
            </a:r>
          </a:p>
          <a:p>
            <a:endParaRPr lang="sv-SE" dirty="0"/>
          </a:p>
          <a:p>
            <a:r>
              <a:rPr lang="sv-SE" dirty="0"/>
              <a:t>Förbundet</a:t>
            </a:r>
            <a:r>
              <a:rPr lang="sv-SE" baseline="0" dirty="0"/>
              <a:t> har sedan ca 30 år givit stöd till forskning för personer med hjärt-, kärl- och lungsjukdom. Det samlas in medel för detta löpande och årligen betalas ca 2,5 miljoner ut till forskningsprojekt från hela landet. Fokus är att stödja personer i vardagen och här och nu. Riksförbundet tar tacksamt emot nya pengar från föreningarna som vill vara med och stärka detta.</a:t>
            </a:r>
          </a:p>
          <a:p>
            <a:endParaRPr lang="sv-SE" baseline="0" dirty="0"/>
          </a:p>
          <a:p>
            <a:r>
              <a:rPr lang="sv-SE" baseline="0" dirty="0"/>
              <a:t>En annan organisation, Hjärt-Lungfonden, samlar in mycket pengar till forskning då det är deras prioriterade verksamhet. De stödjer viktig forskning som riktas mot förbättringar på lång sikt. </a:t>
            </a:r>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8</a:t>
            </a:fld>
            <a:endParaRPr lang="sv-SE"/>
          </a:p>
        </p:txBody>
      </p:sp>
    </p:spTree>
    <p:extLst>
      <p:ext uri="{BB962C8B-B14F-4D97-AF65-F5344CB8AC3E}">
        <p14:creationId xmlns:p14="http://schemas.microsoft.com/office/powerpoint/2010/main" val="188574702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b="0" dirty="0"/>
              <a:t>Talarmanus</a:t>
            </a:r>
            <a:endParaRPr lang="en-US" b="0" dirty="0"/>
          </a:p>
          <a:p>
            <a:endParaRPr lang="sv-SE" b="0" dirty="0"/>
          </a:p>
          <a:p>
            <a:r>
              <a:rPr lang="sv-SE" b="0" dirty="0"/>
              <a:t>Om våra värderingar:</a:t>
            </a:r>
            <a:r>
              <a:rPr lang="sv-SE" b="0" baseline="0" dirty="0"/>
              <a:t> </a:t>
            </a:r>
            <a:r>
              <a:rPr lang="sv-SE" b="0" dirty="0"/>
              <a:t>Våra värdeord är Kunskap – Gemenskap – Handlingskraft</a:t>
            </a:r>
          </a:p>
          <a:p>
            <a:endParaRPr lang="sv-SE" b="1" dirty="0"/>
          </a:p>
          <a:p>
            <a:r>
              <a:rPr lang="sv-SE" b="1" dirty="0"/>
              <a:t>Kunskap</a:t>
            </a:r>
            <a:r>
              <a:rPr lang="sv-SE" dirty="0"/>
              <a:t> – vi ska vara en kunskaps- och erfarenhetskälla både för medlemmar och närstående, samt för vårdens personal, beslutsfattare och opinionsbildare.</a:t>
            </a:r>
          </a:p>
          <a:p>
            <a:pPr marL="171450" indent="-171450">
              <a:buFont typeface="Arial,Sans-Serif"/>
              <a:buChar char="•"/>
            </a:pPr>
            <a:r>
              <a:rPr lang="sv-SE" dirty="0"/>
              <a:t>Vår kunskap kring hjärt-, kärl- och lungsjukdomar bottnar i att vi vet hur vardagen ser ut för oss som drabbas.</a:t>
            </a:r>
          </a:p>
          <a:p>
            <a:pPr marL="171450" indent="-171450">
              <a:buFont typeface="Arial,Sans-Serif"/>
              <a:buChar char="•"/>
            </a:pPr>
            <a:r>
              <a:rPr lang="sv-SE" dirty="0"/>
              <a:t>Vi bistår alltid med vår kunskap och erfarenhet om hjärt-, kärl- och lungsjukdom när den efterfrågas.</a:t>
            </a:r>
          </a:p>
          <a:p>
            <a:pPr marL="171450" indent="-171450">
              <a:buFont typeface="Arial,Sans-Serif"/>
              <a:buChar char="•"/>
            </a:pPr>
            <a:r>
              <a:rPr lang="sv-SE" dirty="0"/>
              <a:t>Genom kunskap stöder vi personer med hjärt-, kärl- och lungsjukdom att fatta beslut kring livsstilsförändringar och vård.</a:t>
            </a:r>
          </a:p>
          <a:p>
            <a:pPr marL="171450" indent="-171450">
              <a:buFont typeface="Arial,Sans-Serif"/>
              <a:buChar char="•"/>
            </a:pPr>
            <a:r>
              <a:rPr lang="sv-SE" dirty="0"/>
              <a:t>Vi bidrar med kunskap genom vår patientmedverkan i forskningen.</a:t>
            </a:r>
          </a:p>
          <a:p>
            <a:pPr marL="0" indent="0">
              <a:buFont typeface="Arial,Sans-Serif"/>
              <a:buNone/>
            </a:pPr>
            <a:endParaRPr lang="sv-SE" dirty="0"/>
          </a:p>
          <a:p>
            <a:r>
              <a:rPr lang="sv-SE" b="1" dirty="0"/>
              <a:t>Gemenskap</a:t>
            </a:r>
            <a:r>
              <a:rPr lang="sv-SE" dirty="0"/>
              <a:t> – det är viktigt för oss, både för riksförbundet och för enskilda medlemmar.</a:t>
            </a:r>
          </a:p>
          <a:p>
            <a:pPr marL="171450" indent="-171450">
              <a:buFont typeface="Arial,Sans-Serif"/>
              <a:buChar char="•"/>
            </a:pPr>
            <a:r>
              <a:rPr lang="sv-SE" dirty="0"/>
              <a:t>Det lockar nya och fler medlemmar – det är roligt att vara aktiv i vår förening tillsammans med andra.</a:t>
            </a:r>
          </a:p>
          <a:p>
            <a:pPr marL="171450" indent="-171450">
              <a:buFont typeface="Arial,Sans-Serif"/>
              <a:buChar char="•"/>
            </a:pPr>
            <a:r>
              <a:rPr lang="sv-SE" dirty="0"/>
              <a:t>Vi hjälper varandra att genomföra positiva livsstilsförändringar.</a:t>
            </a:r>
          </a:p>
          <a:p>
            <a:pPr marL="0" indent="0">
              <a:buFont typeface="Arial,Sans-Serif"/>
              <a:buNone/>
            </a:pPr>
            <a:endParaRPr lang="sv-SE" dirty="0"/>
          </a:p>
          <a:p>
            <a:r>
              <a:rPr lang="sv-SE" b="1" dirty="0"/>
              <a:t>Handlingskraft</a:t>
            </a:r>
            <a:r>
              <a:rPr lang="sv-SE" dirty="0"/>
              <a:t> – genom att vara handlingskraftiga påverkar vi opinionen till förmån för våra frågor och medlemmar.</a:t>
            </a:r>
          </a:p>
          <a:p>
            <a:pPr marL="171450" indent="-171450">
              <a:buFont typeface="Arial,Sans-Serif"/>
              <a:buChar char="•"/>
            </a:pPr>
            <a:r>
              <a:rPr lang="sv-SE" dirty="0"/>
              <a:t>Som en stor patientorganisation driver vi en aktiv opinionsbildning och ger information.</a:t>
            </a:r>
          </a:p>
          <a:p>
            <a:pPr marL="171450" indent="-171450">
              <a:buFont typeface="Arial,Sans-Serif"/>
              <a:buChar char="•"/>
            </a:pPr>
            <a:r>
              <a:rPr lang="sv-SE" dirty="0"/>
              <a:t>Vi är en unik företrädare för personer med hjärt-, kärl- och lungsjukdom och deras närstående. Genom att vi representerar många</a:t>
            </a:r>
            <a:r>
              <a:rPr lang="sv-SE" baseline="0" dirty="0"/>
              <a:t> medlemmar som vi aktivt lyssnar in så har vi en stark röst i debatten.</a:t>
            </a:r>
            <a:endParaRPr lang="sv-SE" dirty="0"/>
          </a:p>
          <a:p>
            <a:pPr marL="0" marR="0" lvl="0" indent="0" algn="l" defTabSz="914400" rtl="0" eaLnBrk="1" fontAlgn="auto" latinLnBrk="0" hangingPunct="1">
              <a:lnSpc>
                <a:spcPct val="100000"/>
              </a:lnSpc>
              <a:spcBef>
                <a:spcPts val="0"/>
              </a:spcBef>
              <a:spcAft>
                <a:spcPts val="0"/>
              </a:spcAft>
              <a:buClrTx/>
              <a:buSzTx/>
              <a:buFontTx/>
              <a:buNone/>
              <a:tabLst/>
              <a:defRPr/>
            </a:pPr>
            <a:br>
              <a:rPr lang="en-US" dirty="0"/>
            </a:br>
            <a:r>
              <a:rPr lang="sv-SE" sz="1200" dirty="0">
                <a:latin typeface="Verdana"/>
                <a:ea typeface="Verdana"/>
              </a:rPr>
              <a:t>I vår </a:t>
            </a:r>
            <a:r>
              <a:rPr lang="sv-SE" sz="1200" dirty="0">
                <a:latin typeface="Verdana"/>
                <a:ea typeface="Verdana"/>
                <a:hlinkClick r:id="rId3"/>
              </a:rPr>
              <a:t>Varumärkesplattform</a:t>
            </a:r>
            <a:r>
              <a:rPr lang="sv-SE" sz="1200" dirty="0">
                <a:latin typeface="Verdana"/>
                <a:ea typeface="Verdana"/>
              </a:rPr>
              <a:t> formuleras vår värdegrund.</a:t>
            </a:r>
          </a:p>
          <a:p>
            <a:endParaRPr lang="en-US"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9</a:t>
            </a:fld>
            <a:endParaRPr lang="sv-SE"/>
          </a:p>
        </p:txBody>
      </p:sp>
    </p:spTree>
    <p:extLst>
      <p:ext uri="{BB962C8B-B14F-4D97-AF65-F5344CB8AC3E}">
        <p14:creationId xmlns:p14="http://schemas.microsoft.com/office/powerpoint/2010/main" val="2546306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sv-SE" sz="1200" b="0" i="0" kern="1200" dirty="0">
                <a:solidFill>
                  <a:schemeClr val="tx1"/>
                </a:solidFill>
                <a:effectLst/>
                <a:latin typeface="+mn-lt"/>
                <a:ea typeface="+mn-ea"/>
                <a:cs typeface="+mn-cs"/>
              </a:rPr>
              <a:t>Talarmanus</a:t>
            </a:r>
          </a:p>
          <a:p>
            <a:pPr marL="0" marR="0" lvl="0" indent="0" algn="l" defTabSz="914400" rtl="0" eaLnBrk="1" fontAlgn="auto" latinLnBrk="0" hangingPunct="1">
              <a:lnSpc>
                <a:spcPct val="100000"/>
              </a:lnSpc>
              <a:spcBef>
                <a:spcPts val="0"/>
              </a:spcBef>
              <a:spcAft>
                <a:spcPts val="0"/>
              </a:spcAft>
              <a:buClrTx/>
              <a:buSzTx/>
              <a:buFontTx/>
              <a:buNone/>
              <a:tabLst/>
              <a:defRPr/>
            </a:pPr>
            <a:endParaRPr lang="sv-SE" sz="1200" b="0" i="0" kern="1200" dirty="0">
              <a:solidFill>
                <a:schemeClr val="tx1"/>
              </a:solidFill>
              <a:effectLst/>
              <a:latin typeface="+mn-lt"/>
              <a:ea typeface="+mn-ea"/>
              <a:cs typeface="+mn-cs"/>
            </a:endParaRPr>
          </a:p>
          <a:p>
            <a:pPr marL="171450" indent="-171450">
              <a:buFont typeface="Arial" panose="020B0604020202020204" pitchFamily="34" charset="0"/>
              <a:buChar char="•"/>
            </a:pPr>
            <a:r>
              <a:rPr lang="sv-SE" dirty="0">
                <a:latin typeface="Myriad Pro" panose="020B0503030403020204" pitchFamily="34" charset="0"/>
              </a:rPr>
              <a:t>Sedan 2022 har hela organisationen ett gemensamt namn. </a:t>
            </a:r>
          </a:p>
          <a:p>
            <a:pPr marL="171450" indent="-171450">
              <a:buFont typeface="Arial" panose="020B0604020202020204" pitchFamily="34" charset="0"/>
              <a:buChar char="•"/>
            </a:pPr>
            <a:r>
              <a:rPr lang="sv-SE" dirty="0">
                <a:latin typeface="Myriad Pro" panose="020B0503030403020204" pitchFamily="34" charset="0"/>
              </a:rPr>
              <a:t>För län- och lokalföreningen lägger vi till en ort eller län.</a:t>
            </a:r>
          </a:p>
          <a:p>
            <a:pPr marL="171450" indent="-171450">
              <a:buFont typeface="Arial" panose="020B0604020202020204" pitchFamily="34" charset="0"/>
              <a:buChar char="•"/>
            </a:pPr>
            <a:r>
              <a:rPr lang="sv-SE" dirty="0">
                <a:latin typeface="Myriad Pro" panose="020B0503030403020204" pitchFamily="34" charset="0"/>
              </a:rPr>
              <a:t>Syftet är att skapa en starkare tydlighet om att vi är en gemensam stor patientorganisation som samlar 35000 medlemmar. </a:t>
            </a:r>
          </a:p>
          <a:p>
            <a:pPr marL="171450" indent="-171450">
              <a:buFont typeface="Arial" panose="020B0604020202020204" pitchFamily="34" charset="0"/>
              <a:buChar char="•"/>
            </a:pPr>
            <a:r>
              <a:rPr lang="sv-SE" dirty="0">
                <a:latin typeface="Myriad Pro" panose="020B0503030403020204" pitchFamily="34" charset="0"/>
              </a:rPr>
              <a:t>Vi är unika som samlar personer med hjärt-, kärl- och lungsjukdom och deras närstående.</a:t>
            </a:r>
          </a:p>
          <a:p>
            <a:pPr marL="0" marR="0" lvl="0" indent="0" algn="l" defTabSz="914400" rtl="0" eaLnBrk="1" fontAlgn="auto" latinLnBrk="0" hangingPunct="1">
              <a:lnSpc>
                <a:spcPct val="100000"/>
              </a:lnSpc>
              <a:spcBef>
                <a:spcPts val="0"/>
              </a:spcBef>
              <a:spcAft>
                <a:spcPts val="0"/>
              </a:spcAft>
              <a:buClrTx/>
              <a:buSzTx/>
              <a:buFontTx/>
              <a:buNone/>
              <a:tabLst/>
              <a:defRPr/>
            </a:pPr>
            <a:endParaRPr lang="sv-SE"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b="0" i="0" kern="1200" dirty="0">
                <a:solidFill>
                  <a:schemeClr val="tx1"/>
                </a:solidFill>
                <a:effectLst/>
                <a:latin typeface="+mn-lt"/>
                <a:ea typeface="+mn-ea"/>
                <a:cs typeface="+mn-cs"/>
              </a:rPr>
              <a:t>Vi har gjort flera namnbyten som patientorganisation</a:t>
            </a:r>
            <a:r>
              <a:rPr lang="sv-SE" sz="1200" b="0" i="0" kern="1200" baseline="0" dirty="0">
                <a:solidFill>
                  <a:schemeClr val="tx1"/>
                </a:solidFill>
                <a:effectLst/>
                <a:latin typeface="+mn-lt"/>
                <a:ea typeface="+mn-ea"/>
                <a:cs typeface="+mn-cs"/>
              </a:rPr>
              <a:t> genom tiden.</a:t>
            </a:r>
            <a:endParaRPr lang="sv-SE"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sv-SE"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b="0" i="0" kern="1200" dirty="0">
                <a:solidFill>
                  <a:schemeClr val="tx1"/>
                </a:solidFill>
                <a:effectLst/>
                <a:latin typeface="+mn-lt"/>
                <a:ea typeface="+mn-ea"/>
                <a:cs typeface="+mn-cs"/>
              </a:rPr>
              <a:t>Vårt första föreningsnamn</a:t>
            </a:r>
            <a:r>
              <a:rPr lang="sv-SE" sz="1200" b="0" i="0" kern="1200" baseline="0" dirty="0">
                <a:solidFill>
                  <a:schemeClr val="tx1"/>
                </a:solidFill>
                <a:effectLst/>
                <a:latin typeface="+mn-lt"/>
                <a:ea typeface="+mn-ea"/>
                <a:cs typeface="+mn-cs"/>
              </a:rPr>
              <a:t> 1939 var </a:t>
            </a:r>
            <a:r>
              <a:rPr lang="sv-SE" dirty="0"/>
              <a:t>De lungsjukas riksförbund.</a:t>
            </a:r>
          </a:p>
          <a:p>
            <a:pPr marL="0" marR="0" lvl="0" indent="0" algn="l" defTabSz="914400" rtl="0" eaLnBrk="1" fontAlgn="auto" latinLnBrk="0" hangingPunct="1">
              <a:lnSpc>
                <a:spcPct val="100000"/>
              </a:lnSpc>
              <a:spcBef>
                <a:spcPts val="0"/>
              </a:spcBef>
              <a:spcAft>
                <a:spcPts val="0"/>
              </a:spcAft>
              <a:buClrTx/>
              <a:buSzTx/>
              <a:buFontTx/>
              <a:buNone/>
              <a:tabLst/>
              <a:defRPr/>
            </a:pPr>
            <a:endParaRPr lang="sv-SE"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b="0" i="0" kern="1200" dirty="0">
                <a:solidFill>
                  <a:schemeClr val="tx1"/>
                </a:solidFill>
                <a:effectLst/>
                <a:latin typeface="+mn-lt"/>
                <a:ea typeface="+mn-ea"/>
                <a:cs typeface="+mn-cs"/>
              </a:rPr>
              <a:t>Det byttes så småningom</a:t>
            </a:r>
            <a:r>
              <a:rPr lang="sv-SE" sz="1200" b="0" i="0" kern="1200" baseline="0" dirty="0">
                <a:solidFill>
                  <a:schemeClr val="tx1"/>
                </a:solidFill>
                <a:effectLst/>
                <a:latin typeface="+mn-lt"/>
                <a:ea typeface="+mn-ea"/>
                <a:cs typeface="+mn-cs"/>
              </a:rPr>
              <a:t> till Hjärt- och lungsjukas förening” med en förstärkning av ort/län för föreningarna.</a:t>
            </a: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b="0" i="0" kern="1200" baseline="0" dirty="0">
                <a:solidFill>
                  <a:schemeClr val="tx1"/>
                </a:solidFill>
                <a:effectLst/>
                <a:latin typeface="+mn-lt"/>
                <a:ea typeface="+mn-ea"/>
                <a:cs typeface="+mn-cs"/>
              </a:rPr>
              <a:t>I och med att kongressen lade till kärl som diagnos samt att vi ville ta bort ordet ”sjuka” bytte vi 2016 vårt juridiska namn till ”Riksförbundet HjärtLung” centralt (tilltalsnamn redan 2013). Lokalt hette ”Föreningen HjärtLung Uppsala” vilket byttes 2021 till tilltalsnamnet ”Riksförbundet HjärtLung samt ort och namn”. Från och med kongressen 2022 blev det också föreningarnas juridiska namn.</a:t>
            </a:r>
          </a:p>
          <a:p>
            <a:pPr marL="0" marR="0" lvl="0" indent="0" algn="l" defTabSz="914400" rtl="0" eaLnBrk="1" fontAlgn="auto" latinLnBrk="0" hangingPunct="1">
              <a:lnSpc>
                <a:spcPct val="100000"/>
              </a:lnSpc>
              <a:spcBef>
                <a:spcPts val="0"/>
              </a:spcBef>
              <a:spcAft>
                <a:spcPts val="0"/>
              </a:spcAft>
              <a:buClrTx/>
              <a:buSzTx/>
              <a:buFontTx/>
              <a:buNone/>
              <a:tabLst/>
              <a:defRPr/>
            </a:pPr>
            <a:endParaRPr lang="sv-SE" sz="1200" b="0" i="0" kern="1200" baseline="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b="0" i="0" kern="1200" baseline="0" dirty="0">
                <a:solidFill>
                  <a:schemeClr val="tx1"/>
                </a:solidFill>
                <a:effectLst/>
                <a:latin typeface="+mn-lt"/>
                <a:ea typeface="+mn-ea"/>
                <a:cs typeface="+mn-cs"/>
              </a:rPr>
              <a:t>Det finns flera vinster med att vi alla har snarlika namn utifrån Riksförbundet HjärtLung.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sv-SE" sz="1200" b="0" i="0" kern="1200" baseline="0" dirty="0">
                <a:solidFill>
                  <a:schemeClr val="tx1"/>
                </a:solidFill>
                <a:effectLst/>
                <a:latin typeface="+mn-lt"/>
                <a:ea typeface="+mn-ea"/>
                <a:cs typeface="+mn-cs"/>
              </a:rPr>
              <a:t>Det är att allmänhet, potentiella medlemmar och givare, befintliga medlemmar känner igen och känner till oss bättre.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sv-SE" sz="1200" b="0" i="0" kern="1200" baseline="0" dirty="0">
                <a:solidFill>
                  <a:schemeClr val="tx1"/>
                </a:solidFill>
                <a:effectLst/>
                <a:latin typeface="+mn-lt"/>
                <a:ea typeface="+mn-ea"/>
                <a:cs typeface="+mn-cs"/>
              </a:rPr>
              <a:t>Det har funnits en osäkerhet både inom och utom organisationen, och vi förtydligar här att vi INTE är Hjärt-Lungfonden.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sv-SE" sz="1200" b="0" i="0" kern="1200" baseline="0" dirty="0">
                <a:solidFill>
                  <a:schemeClr val="tx1"/>
                </a:solidFill>
                <a:effectLst/>
                <a:latin typeface="+mn-lt"/>
                <a:ea typeface="+mn-ea"/>
                <a:cs typeface="+mn-cs"/>
              </a:rPr>
              <a:t>Ett gemensamt namn skapar en starkare vi-känsla.</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sv-SE" sz="1200" b="0" i="0" kern="1200" baseline="0" dirty="0">
                <a:solidFill>
                  <a:schemeClr val="tx1"/>
                </a:solidFill>
                <a:effectLst/>
                <a:latin typeface="+mn-lt"/>
                <a:ea typeface="+mn-ea"/>
                <a:cs typeface="+mn-cs"/>
              </a:rPr>
              <a:t>Det ger ett ökat genomslag i vårt gemensamma påverkansarbete.</a:t>
            </a:r>
            <a:endParaRPr lang="sv-SE" sz="1200" b="0" i="0" kern="1200" dirty="0">
              <a:solidFill>
                <a:schemeClr val="tx1"/>
              </a:solidFill>
              <a:effectLst/>
              <a:latin typeface="+mn-lt"/>
              <a:ea typeface="+mn-ea"/>
              <a:cs typeface="+mn-cs"/>
            </a:endParaRPr>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10</a:t>
            </a:fld>
            <a:endParaRPr lang="sv-SE"/>
          </a:p>
        </p:txBody>
      </p:sp>
    </p:spTree>
    <p:extLst>
      <p:ext uri="{BB962C8B-B14F-4D97-AF65-F5344CB8AC3E}">
        <p14:creationId xmlns:p14="http://schemas.microsoft.com/office/powerpoint/2010/main" val="357675635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pPr marL="171450" indent="-171450">
              <a:buFont typeface="Arial" panose="020B0604020202020204" pitchFamily="34" charset="0"/>
              <a:buChar char="•"/>
            </a:pPr>
            <a:r>
              <a:rPr lang="sv-SE" dirty="0">
                <a:latin typeface="Myriad Pro" panose="020B0503030403020204" pitchFamily="34" charset="0"/>
              </a:rPr>
              <a:t>Riksförbundets</a:t>
            </a:r>
            <a:r>
              <a:rPr lang="sv-SE" baseline="0" dirty="0">
                <a:latin typeface="Myriad Pro" panose="020B0503030403020204" pitchFamily="34" charset="0"/>
              </a:rPr>
              <a:t> </a:t>
            </a:r>
            <a:r>
              <a:rPr lang="sv-SE" dirty="0">
                <a:latin typeface="Myriad Pro" panose="020B0503030403020204" pitchFamily="34" charset="0"/>
              </a:rPr>
              <a:t>verkställande och högsta organ mellan kongresserna.</a:t>
            </a:r>
          </a:p>
          <a:p>
            <a:pPr marL="171450" indent="-171450">
              <a:buFont typeface="Arial" panose="020B0604020202020204" pitchFamily="34" charset="0"/>
              <a:buChar char="•"/>
            </a:pPr>
            <a:r>
              <a:rPr lang="sv-SE" dirty="0">
                <a:latin typeface="Myriad Pro" panose="020B0503030403020204" pitchFamily="34" charset="0"/>
              </a:rPr>
              <a:t>Förbundsordförande leder FS och är länken till GS.</a:t>
            </a:r>
          </a:p>
          <a:p>
            <a:pPr marL="171450" indent="-171450">
              <a:buFont typeface="Arial" panose="020B0604020202020204" pitchFamily="34" charset="0"/>
              <a:buChar char="•"/>
            </a:pPr>
            <a:r>
              <a:rPr lang="sv-SE" dirty="0">
                <a:latin typeface="Myriad Pro" panose="020B0503030403020204" pitchFamily="34" charset="0"/>
              </a:rPr>
              <a:t>Samarbetar med länsföreningar, lokalföreningar och medlemsorganisationer.</a:t>
            </a:r>
          </a:p>
          <a:p>
            <a:pPr marL="171450" lvl="0" indent="-171450">
              <a:buFont typeface="Arial" panose="020B0604020202020204" pitchFamily="34" charset="0"/>
              <a:buChar char="•"/>
            </a:pPr>
            <a:r>
              <a:rPr lang="sv-SE" dirty="0">
                <a:latin typeface="Myriad Pro" panose="020B0503030403020204" pitchFamily="34" charset="0"/>
              </a:rPr>
              <a:t>Stödjer föreningar genom fadderrollen.</a:t>
            </a:r>
          </a:p>
          <a:p>
            <a:pPr marL="171450" lvl="0" indent="-171450">
              <a:buFont typeface="Arial" panose="020B0604020202020204" pitchFamily="34" charset="0"/>
              <a:buChar char="•"/>
            </a:pPr>
            <a:r>
              <a:rPr lang="sv-SE" dirty="0">
                <a:latin typeface="Myriad Pro" panose="020B0503030403020204" pitchFamily="34" charset="0"/>
              </a:rPr>
              <a:t>Omvärldsspaning och påverkansarbete med externa aktörer.</a:t>
            </a:r>
          </a:p>
          <a:p>
            <a:endParaRPr lang="sv-SE" dirty="0"/>
          </a:p>
          <a:p>
            <a:r>
              <a:rPr lang="sv-SE" dirty="0"/>
              <a:t>Förbundsstyrelsens</a:t>
            </a:r>
            <a:r>
              <a:rPr lang="sv-SE" baseline="0" dirty="0"/>
              <a:t> roll:</a:t>
            </a:r>
            <a:endParaRPr lang="sv-SE" dirty="0"/>
          </a:p>
          <a:p>
            <a:r>
              <a:rPr lang="sv-SE" sz="1200" dirty="0">
                <a:latin typeface="Myriad Pro" panose="020B0503030403020204" pitchFamily="34" charset="0"/>
              </a:rPr>
              <a:t>Att vara riksförbundets verkställande och högsta organ mellan kongresserna.</a:t>
            </a:r>
          </a:p>
          <a:p>
            <a:r>
              <a:rPr lang="sv-SE" sz="1200" dirty="0">
                <a:latin typeface="Myriad Pro"/>
                <a:ea typeface="Verdana"/>
              </a:rPr>
              <a:t>Att utöva ledningen för verksamheten i överenskommelse med stadgarna.</a:t>
            </a:r>
          </a:p>
          <a:p>
            <a:pPr lvl="0"/>
            <a:r>
              <a:rPr lang="sv-SE" sz="1200" dirty="0">
                <a:latin typeface="Myriad Pro" panose="020B0503030403020204" pitchFamily="34" charset="0"/>
              </a:rPr>
              <a:t>Att tolka stadgarna för alla nivåer.</a:t>
            </a:r>
          </a:p>
          <a:p>
            <a:r>
              <a:rPr lang="sv-SE" sz="1200" dirty="0">
                <a:latin typeface="Myriad Pro" panose="020B0503030403020204" pitchFamily="34" charset="0"/>
              </a:rPr>
              <a:t>Att uppfylla kongressens beslut.</a:t>
            </a:r>
          </a:p>
          <a:p>
            <a:r>
              <a:rPr lang="sv-SE" sz="1200" dirty="0">
                <a:latin typeface="Myriad Pro" panose="020B0503030403020204" pitchFamily="34" charset="0"/>
              </a:rPr>
              <a:t>Arbetsgivaransvar för förbundskansliet.</a:t>
            </a:r>
          </a:p>
          <a:p>
            <a:r>
              <a:rPr lang="sv-SE" sz="1200" dirty="0">
                <a:latin typeface="Myriad Pro" panose="020B0503030403020204" pitchFamily="34" charset="0"/>
              </a:rPr>
              <a:t>Att utse GS.</a:t>
            </a:r>
          </a:p>
          <a:p>
            <a:r>
              <a:rPr lang="sv-SE" sz="1200" dirty="0">
                <a:latin typeface="Myriad Pro"/>
                <a:ea typeface="Verdana"/>
              </a:rPr>
              <a:t>Att godkänna delegationsordning. </a:t>
            </a:r>
          </a:p>
          <a:p>
            <a:pPr marL="0" indent="0">
              <a:buNone/>
            </a:pPr>
            <a:endParaRPr lang="sv-SE" b="1" dirty="0"/>
          </a:p>
          <a:p>
            <a:pPr marL="0" indent="0">
              <a:buNone/>
            </a:pPr>
            <a:r>
              <a:rPr lang="sv-SE" b="1" dirty="0"/>
              <a:t>Personer i förbundsstyrelsen</a:t>
            </a:r>
          </a:p>
          <a:p>
            <a:pPr marL="0" indent="0">
              <a:spcBef>
                <a:spcPts val="0"/>
              </a:spcBef>
              <a:buNone/>
            </a:pPr>
            <a:r>
              <a:rPr lang="sv-SE" sz="1200" dirty="0">
                <a:latin typeface="Verdana"/>
                <a:ea typeface="Verdana"/>
              </a:rPr>
              <a:t>Arbetsutskottet /AU:</a:t>
            </a:r>
            <a:br>
              <a:rPr lang="sv-SE" sz="1200" dirty="0"/>
            </a:br>
            <a:r>
              <a:rPr lang="sv-SE" sz="1200" dirty="0">
                <a:latin typeface="Verdana"/>
                <a:ea typeface="Verdana"/>
              </a:rPr>
              <a:t>Anders Åkesson, förbundsordförande</a:t>
            </a:r>
          </a:p>
          <a:p>
            <a:pPr marL="0" indent="0">
              <a:spcBef>
                <a:spcPts val="0"/>
              </a:spcBef>
              <a:buNone/>
            </a:pPr>
            <a:r>
              <a:rPr lang="sv-SE" sz="1200" dirty="0"/>
              <a:t>Jörgen Warberg, förste vice ordförande</a:t>
            </a:r>
            <a:br>
              <a:rPr lang="sv-SE" sz="1200" dirty="0"/>
            </a:br>
            <a:r>
              <a:rPr lang="sv-SE" sz="1200" dirty="0"/>
              <a:t>Anna-Marta Roos Näslund</a:t>
            </a:r>
          </a:p>
          <a:p>
            <a:pPr marL="0" indent="0">
              <a:lnSpc>
                <a:spcPct val="100000"/>
              </a:lnSpc>
              <a:spcBef>
                <a:spcPts val="0"/>
              </a:spcBef>
              <a:buNone/>
            </a:pPr>
            <a:endParaRPr lang="sv-SE" sz="1200" dirty="0"/>
          </a:p>
          <a:p>
            <a:pPr marL="0" indent="0">
              <a:lnSpc>
                <a:spcPct val="100000"/>
              </a:lnSpc>
              <a:spcBef>
                <a:spcPts val="0"/>
              </a:spcBef>
              <a:buNone/>
            </a:pPr>
            <a:r>
              <a:rPr lang="sv-SE" sz="1200" dirty="0"/>
              <a:t>Ledamöter:</a:t>
            </a:r>
          </a:p>
          <a:p>
            <a:pPr marL="0" indent="0">
              <a:lnSpc>
                <a:spcPct val="100000"/>
              </a:lnSpc>
              <a:spcBef>
                <a:spcPts val="0"/>
              </a:spcBef>
              <a:buNone/>
            </a:pPr>
            <a:r>
              <a:rPr lang="sv-SE" sz="1200" dirty="0"/>
              <a:t>Marianne Kjellquist, ordinarie </a:t>
            </a:r>
          </a:p>
          <a:p>
            <a:pPr marL="0" indent="0">
              <a:spcBef>
                <a:spcPts val="0"/>
              </a:spcBef>
              <a:buNone/>
            </a:pPr>
            <a:r>
              <a:rPr lang="sv-SE" sz="1200" dirty="0"/>
              <a:t>Mikael Nissen, ordinarie</a:t>
            </a:r>
          </a:p>
          <a:p>
            <a:pPr marL="0" indent="0">
              <a:spcBef>
                <a:spcPts val="0"/>
              </a:spcBef>
              <a:buNone/>
            </a:pPr>
            <a:r>
              <a:rPr lang="sv-SE" sz="1200" dirty="0"/>
              <a:t>Kerstin Haglö, ordinarie</a:t>
            </a:r>
          </a:p>
          <a:p>
            <a:pPr marL="0" indent="0">
              <a:buNone/>
            </a:pPr>
            <a:r>
              <a:rPr lang="sv-SE" sz="1100" dirty="0"/>
              <a:t>Sture Olsson, ordinarie</a:t>
            </a:r>
            <a:br>
              <a:rPr lang="sv-SE" sz="1100" dirty="0"/>
            </a:br>
            <a:r>
              <a:rPr lang="sv-SE" sz="1100" dirty="0"/>
              <a:t>Karin Thalén, ordinarie</a:t>
            </a:r>
            <a:br>
              <a:rPr lang="sv-SE" sz="1100" dirty="0"/>
            </a:br>
            <a:r>
              <a:rPr lang="sv-SE" sz="1100" dirty="0"/>
              <a:t>Lisbeth Eriksson, ersättare</a:t>
            </a:r>
            <a:br>
              <a:rPr lang="sv-SE" sz="1100" dirty="0"/>
            </a:br>
            <a:r>
              <a:rPr lang="sv-SE" sz="1100" dirty="0"/>
              <a:t>Gudrun Eliasson, ersättare</a:t>
            </a:r>
            <a:br>
              <a:rPr lang="sv-SE" sz="1100" dirty="0"/>
            </a:br>
            <a:r>
              <a:rPr lang="sv-SE" sz="1100" dirty="0"/>
              <a:t>Rolf Pettersson, ersättare</a:t>
            </a:r>
            <a:br>
              <a:rPr lang="sv-SE" sz="1100" dirty="0"/>
            </a:br>
            <a:r>
              <a:rPr lang="sv-SE" sz="1100" dirty="0"/>
              <a:t>Leif Altmann, ersättare</a:t>
            </a:r>
          </a:p>
          <a:p>
            <a:pPr marL="0" indent="0">
              <a:buNone/>
            </a:pPr>
            <a:endParaRPr lang="sv-SE" sz="1100" dirty="0">
              <a:hlinkClick r:id="rId3" action="ppaction://hlinkfile"/>
            </a:endParaRPr>
          </a:p>
          <a:p>
            <a:pPr marL="0" indent="0">
              <a:buNone/>
            </a:pPr>
            <a:r>
              <a:rPr lang="sv-SE" sz="1100" dirty="0">
                <a:hlinkClick r:id="rId3" action="ppaction://hlinkfile"/>
              </a:rPr>
              <a:t>Läs om dem i Kongressbilagan 2022</a:t>
            </a:r>
            <a:endParaRPr lang="sv-SE" sz="1100" dirty="0"/>
          </a:p>
          <a:p>
            <a:pPr marL="0" indent="0">
              <a:spcBef>
                <a:spcPts val="0"/>
              </a:spcBef>
              <a:buNone/>
            </a:pPr>
            <a:br>
              <a:rPr lang="sv-SE" sz="1100" dirty="0"/>
            </a:br>
            <a:r>
              <a:rPr lang="sv-SE" sz="1100" dirty="0"/>
              <a:t>Till</a:t>
            </a:r>
            <a:r>
              <a:rPr lang="sv-SE" sz="1100" baseline="0" dirty="0"/>
              <a:t> höger står generalsekreterare Christine Cars-Ingels.</a:t>
            </a:r>
          </a:p>
          <a:p>
            <a:pPr marL="0" indent="0">
              <a:spcBef>
                <a:spcPts val="0"/>
              </a:spcBef>
              <a:buNone/>
            </a:pPr>
            <a:endParaRPr lang="sv-SE" sz="1100" baseline="0" dirty="0"/>
          </a:p>
          <a:p>
            <a:r>
              <a:rPr lang="sv-SE" dirty="0"/>
              <a:t>Anders</a:t>
            </a:r>
            <a:r>
              <a:rPr lang="sv-SE" baseline="0" dirty="0"/>
              <a:t> Åkesson väljs till förbundsordförande 2022-2025 på kongressen den 1-3 juni 2022. Han leder FS. </a:t>
            </a:r>
          </a:p>
          <a:p>
            <a:endParaRPr lang="sv-SE" baseline="0" dirty="0"/>
          </a:p>
          <a:p>
            <a:r>
              <a:rPr lang="sv-SE" sz="1200" b="1" i="0" kern="1200" dirty="0">
                <a:solidFill>
                  <a:schemeClr val="tx1"/>
                </a:solidFill>
                <a:effectLst/>
                <a:latin typeface="+mn-lt"/>
                <a:ea typeface="+mn-ea"/>
                <a:cs typeface="+mn-cs"/>
              </a:rPr>
              <a:t>Arbetslivet</a:t>
            </a:r>
            <a:br>
              <a:rPr lang="sv-SE" sz="1200" b="0" i="0" kern="1200" dirty="0">
                <a:solidFill>
                  <a:schemeClr val="tx1"/>
                </a:solidFill>
                <a:effectLst/>
                <a:latin typeface="+mn-lt"/>
                <a:ea typeface="+mn-ea"/>
                <a:cs typeface="+mn-cs"/>
              </a:rPr>
            </a:br>
            <a:r>
              <a:rPr lang="sv-SE" sz="1200" b="0" i="0" kern="1200" dirty="0">
                <a:solidFill>
                  <a:schemeClr val="tx1"/>
                </a:solidFill>
                <a:effectLst/>
                <a:latin typeface="+mn-lt"/>
                <a:ea typeface="+mn-ea"/>
                <a:cs typeface="+mn-cs"/>
              </a:rPr>
              <a:t>Anders är en senior rådgivare för Rud Pedersen inom hälso- och sjukvård. Arbetar även som sjuksköterska. Arbetat främst inom neurologi, medicin, geriatriska, psykiatriska och flyktingmedicinska enheter.</a:t>
            </a:r>
          </a:p>
          <a:p>
            <a:r>
              <a:rPr lang="sv-SE" sz="1200" b="0" i="0" kern="1200" dirty="0">
                <a:solidFill>
                  <a:schemeClr val="tx1"/>
                </a:solidFill>
                <a:effectLst/>
                <a:latin typeface="+mn-lt"/>
                <a:ea typeface="+mn-ea"/>
                <a:cs typeface="+mn-cs"/>
              </a:rPr>
              <a:t>Regionråd i region Skåne 2006 till oktober 2018. Hade som regionråd ett politiskt ansvar för främst hälso- och sjukvård. Var första 8 åren i styre med en moderatledd regionstyrelse och sista fyra åren i styre med en socialdemokratiskt ledd regionstyrelse.</a:t>
            </a:r>
          </a:p>
          <a:p>
            <a:endParaRPr lang="sv-SE" sz="1200" b="1" i="0" kern="1200" dirty="0">
              <a:solidFill>
                <a:schemeClr val="tx1"/>
              </a:solidFill>
              <a:effectLst/>
              <a:latin typeface="+mn-lt"/>
              <a:ea typeface="+mn-ea"/>
              <a:cs typeface="+mn-cs"/>
            </a:endParaRPr>
          </a:p>
          <a:p>
            <a:r>
              <a:rPr lang="sv-SE" sz="1200" b="1" i="0" kern="1200" dirty="0">
                <a:solidFill>
                  <a:schemeClr val="tx1"/>
                </a:solidFill>
                <a:effectLst/>
                <a:latin typeface="+mn-lt"/>
                <a:ea typeface="+mn-ea"/>
                <a:cs typeface="+mn-cs"/>
              </a:rPr>
              <a:t>Föreningsuppdrag inom Riksförbundet HjärtLung</a:t>
            </a:r>
            <a:br>
              <a:rPr lang="sv-SE" sz="1200" b="0" i="0" kern="1200" dirty="0">
                <a:solidFill>
                  <a:schemeClr val="tx1"/>
                </a:solidFill>
                <a:effectLst/>
                <a:latin typeface="+mn-lt"/>
                <a:ea typeface="+mn-ea"/>
                <a:cs typeface="+mn-cs"/>
              </a:rPr>
            </a:br>
            <a:r>
              <a:rPr lang="sv-SE" sz="1200" b="0" i="0" kern="1200" dirty="0">
                <a:solidFill>
                  <a:schemeClr val="tx1"/>
                </a:solidFill>
                <a:effectLst/>
                <a:latin typeface="+mn-lt"/>
                <a:ea typeface="+mn-ea"/>
                <a:cs typeface="+mn-cs"/>
              </a:rPr>
              <a:t>Förbundsordförande 2022-2025.</a:t>
            </a:r>
          </a:p>
          <a:p>
            <a:pPr marL="0" indent="0">
              <a:spcBef>
                <a:spcPts val="0"/>
              </a:spcBef>
              <a:buNone/>
            </a:pPr>
            <a:endParaRPr lang="sv-SE" dirty="0"/>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11</a:t>
            </a:fld>
            <a:endParaRPr lang="sv-SE"/>
          </a:p>
        </p:txBody>
      </p:sp>
    </p:spTree>
    <p:extLst>
      <p:ext uri="{BB962C8B-B14F-4D97-AF65-F5344CB8AC3E}">
        <p14:creationId xmlns:p14="http://schemas.microsoft.com/office/powerpoint/2010/main" val="17624455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sz="2400" b="0" i="0" kern="1200" dirty="0">
                <a:solidFill>
                  <a:schemeClr val="tx1"/>
                </a:solidFill>
                <a:effectLst/>
                <a:latin typeface="+mn-lt"/>
                <a:ea typeface="+mn-ea"/>
                <a:cs typeface="+mn-cs"/>
              </a:rPr>
              <a:t>Talarmanus</a:t>
            </a:r>
          </a:p>
          <a:p>
            <a:endParaRPr lang="sv-SE" sz="2400" b="1" dirty="0">
              <a:cs typeface="Calibri"/>
            </a:endParaRPr>
          </a:p>
          <a:p>
            <a:pPr marL="0" indent="0">
              <a:buNone/>
            </a:pPr>
            <a:r>
              <a:rPr lang="sv-SE" sz="4400" b="1" dirty="0">
                <a:latin typeface="Verdana"/>
                <a:ea typeface="Verdana"/>
              </a:rPr>
              <a:t>Verksamhetsinriktningen</a:t>
            </a:r>
          </a:p>
          <a:p>
            <a:pPr marL="0" indent="0">
              <a:buNone/>
            </a:pPr>
            <a:r>
              <a:rPr lang="sv-SE" sz="2400" dirty="0">
                <a:latin typeface="Verdana"/>
                <a:ea typeface="Verdana"/>
              </a:rPr>
              <a:t>Vägledande dokument för vad hela organisationen ska sträva efter att arbeta med fram till nästa kongress.</a:t>
            </a:r>
            <a:r>
              <a:rPr lang="sv-SE" sz="2400" baseline="0" dirty="0">
                <a:latin typeface="+mn-lt"/>
                <a:ea typeface="+mn-ea"/>
              </a:rPr>
              <a:t> </a:t>
            </a:r>
            <a:r>
              <a:rPr lang="sv-SE" sz="2400" dirty="0">
                <a:latin typeface="Verdana"/>
                <a:ea typeface="Verdana"/>
              </a:rPr>
              <a:t>Beslutas på kongressen.</a:t>
            </a:r>
          </a:p>
          <a:p>
            <a:pPr marL="0" indent="0">
              <a:buNone/>
            </a:pPr>
            <a:r>
              <a:rPr lang="sv-SE" sz="2400" dirty="0"/>
              <a:t>För att fortsätta vara en stark patientföreträdare ska vi fokusera på att:</a:t>
            </a:r>
          </a:p>
          <a:p>
            <a:pPr lvl="0"/>
            <a:r>
              <a:rPr lang="sv-SE" sz="2400" dirty="0"/>
              <a:t>Stärka grunden genom att värva nya medlemmar.</a:t>
            </a:r>
          </a:p>
          <a:p>
            <a:pPr lvl="0"/>
            <a:r>
              <a:rPr lang="sv-SE" sz="2400" dirty="0"/>
              <a:t>Stärka arbetet med att öka våra intäkter.</a:t>
            </a:r>
          </a:p>
          <a:p>
            <a:pPr lvl="0"/>
            <a:r>
              <a:rPr lang="sv-SE" sz="2400" dirty="0"/>
              <a:t>Stärka vi-känslan i riksförbundet genom att berika och stödja varandra på lokal-, läns- och riksnivå.</a:t>
            </a:r>
          </a:p>
          <a:p>
            <a:pPr lvl="0"/>
            <a:r>
              <a:rPr lang="sv-SE" sz="2400" dirty="0"/>
              <a:t>Stärka vårt förebyggande hälso- och livsstilsarbete.</a:t>
            </a:r>
          </a:p>
          <a:p>
            <a:pPr lvl="0"/>
            <a:r>
              <a:rPr lang="sv-SE" sz="2400" dirty="0"/>
              <a:t>Stärka kännedomen om Riksförbundet HjärtLung genom enhetlig kommunikation och marknadsföring.</a:t>
            </a:r>
          </a:p>
          <a:p>
            <a:pPr lvl="0"/>
            <a:r>
              <a:rPr lang="sv-SE" sz="2400" dirty="0"/>
              <a:t>Stärka och hålla fast vid det arbete vi gör.</a:t>
            </a:r>
          </a:p>
          <a:p>
            <a:pPr marL="0" indent="0">
              <a:buNone/>
            </a:pPr>
            <a:endParaRPr lang="sv-SE" sz="2400" dirty="0"/>
          </a:p>
          <a:p>
            <a:endParaRPr lang="sv-SE" sz="2400" b="1" dirty="0">
              <a:cs typeface="Calibri"/>
            </a:endParaRPr>
          </a:p>
          <a:p>
            <a:r>
              <a:rPr lang="sv-SE" sz="2400" b="1" dirty="0"/>
              <a:t>Samhällspolitiska programmet </a:t>
            </a:r>
          </a:p>
          <a:p>
            <a:r>
              <a:rPr lang="sv-SE" sz="2400" b="0" i="0" kern="1200" baseline="0" dirty="0">
                <a:solidFill>
                  <a:schemeClr val="tx1"/>
                </a:solidFill>
                <a:effectLst/>
                <a:latin typeface="+mn-lt"/>
                <a:ea typeface="+mn-ea"/>
                <a:cs typeface="+mn-cs"/>
              </a:rPr>
              <a:t>Det samhällspolitiska programmet är vårt ankare som vägleder oss i vårt arbete i skapa samhällsförändringar för personer med erfarenheter av hjärt-, kärl- och lungsjukdomar. </a:t>
            </a:r>
          </a:p>
          <a:p>
            <a:r>
              <a:rPr lang="sv-SE" sz="2400" dirty="0">
                <a:latin typeface="Verdana"/>
                <a:ea typeface="Verdana"/>
              </a:rPr>
              <a:t>Berättar om </a:t>
            </a:r>
            <a:r>
              <a:rPr lang="sv-SE" sz="2400" dirty="0">
                <a:solidFill>
                  <a:schemeClr val="tx1">
                    <a:lumMod val="85000"/>
                    <a:lumOff val="15000"/>
                  </a:schemeClr>
                </a:solidFill>
                <a:latin typeface="Verdana"/>
                <a:ea typeface="Verdana"/>
              </a:rPr>
              <a:t>varför </a:t>
            </a:r>
            <a:r>
              <a:rPr lang="sv-SE" sz="2400" dirty="0">
                <a:latin typeface="Verdana"/>
                <a:ea typeface="Verdana"/>
              </a:rPr>
              <a:t>vi tycker att våra frågor är viktiga.</a:t>
            </a:r>
          </a:p>
          <a:p>
            <a:r>
              <a:rPr lang="sv-SE" sz="2400" dirty="0">
                <a:latin typeface="Verdana"/>
                <a:ea typeface="Verdana"/>
              </a:rPr>
              <a:t>Utgår från den enskilda individens perspektiv och hur det är att leva med kronisk sjukdom i samhället samt mötet med vården.</a:t>
            </a:r>
            <a:endParaRPr lang="sv-SE" sz="2400" dirty="0"/>
          </a:p>
          <a:p>
            <a:endParaRPr lang="sv-SE" sz="2400" b="0" i="0" kern="1200" baseline="0" dirty="0">
              <a:solidFill>
                <a:schemeClr val="tx1"/>
              </a:solidFill>
              <a:effectLst/>
              <a:latin typeface="+mn-lt"/>
              <a:ea typeface="+mn-ea"/>
              <a:cs typeface="+mn-cs"/>
            </a:endParaRPr>
          </a:p>
          <a:p>
            <a:r>
              <a:rPr lang="sv-SE" sz="2400" b="0" i="0" kern="1200" baseline="0" dirty="0">
                <a:solidFill>
                  <a:schemeClr val="tx1"/>
                </a:solidFill>
                <a:effectLst/>
                <a:latin typeface="+mn-lt"/>
                <a:ea typeface="+mn-ea"/>
                <a:cs typeface="+mn-cs"/>
              </a:rPr>
              <a:t>Intressepolitiska huvudfrågor antas på kongressen för en kongressperiod. De samverkan med vårt Samhällspolitiska program.</a:t>
            </a:r>
          </a:p>
          <a:p>
            <a:r>
              <a:rPr lang="sv-SE" sz="2400" b="0" i="0" kern="1200" baseline="0" dirty="0">
                <a:solidFill>
                  <a:schemeClr val="tx1"/>
                </a:solidFill>
                <a:effectLst/>
                <a:latin typeface="+mn-lt"/>
                <a:ea typeface="+mn-ea"/>
                <a:cs typeface="+mn-cs"/>
              </a:rPr>
              <a:t>Det kan variera på regional nivå med vilka frågor som länsföreningarna</a:t>
            </a:r>
            <a:r>
              <a:rPr lang="sv-SE" sz="2400" dirty="0"/>
              <a:t> och</a:t>
            </a:r>
            <a:r>
              <a:rPr lang="sv-SE" sz="2400" b="0" i="0" kern="1200" baseline="0" dirty="0">
                <a:solidFill>
                  <a:schemeClr val="tx1"/>
                </a:solidFill>
                <a:effectLst/>
                <a:latin typeface="+mn-lt"/>
                <a:ea typeface="+mn-ea"/>
                <a:cs typeface="+mn-cs"/>
              </a:rPr>
              <a:t> </a:t>
            </a:r>
            <a:r>
              <a:rPr lang="sv-SE" sz="2400" dirty="0"/>
              <a:t>lokalföreningar  </a:t>
            </a:r>
            <a:r>
              <a:rPr lang="sv-SE" sz="2400" b="0" i="0" kern="1200" baseline="0" dirty="0">
                <a:solidFill>
                  <a:schemeClr val="tx1"/>
                </a:solidFill>
                <a:effectLst/>
                <a:latin typeface="+mn-lt"/>
                <a:ea typeface="+mn-ea"/>
                <a:cs typeface="+mn-cs"/>
              </a:rPr>
              <a:t>arbetar med, då behovet och problemen varierar.</a:t>
            </a:r>
            <a:r>
              <a:rPr lang="sv-SE" sz="2400" dirty="0"/>
              <a:t> Länsföreningen</a:t>
            </a:r>
            <a:r>
              <a:rPr lang="sv-SE" sz="2400" baseline="0" dirty="0"/>
              <a:t> bör fokusera på att ha kontakt med regionen utifrån att driva påverkan samt olika större sjukhus för patientutbildningar mm.</a:t>
            </a:r>
            <a:endParaRPr lang="sv-SE" sz="2400" dirty="0"/>
          </a:p>
          <a:p>
            <a:r>
              <a:rPr lang="sv-SE" sz="2400" b="0" i="0" kern="1200" baseline="0" dirty="0">
                <a:solidFill>
                  <a:schemeClr val="tx1"/>
                </a:solidFill>
                <a:effectLst/>
                <a:latin typeface="+mn-lt"/>
                <a:ea typeface="+mn-ea"/>
                <a:cs typeface="+mn-cs"/>
              </a:rPr>
              <a:t>Samhällspolitiska program</a:t>
            </a:r>
            <a:r>
              <a:rPr lang="sv-SE" sz="2400" dirty="0"/>
              <a:t> ska vara vägledande för alla våra föreningar kring vilka frågor vi ska arbeta med mot vården. </a:t>
            </a:r>
          </a:p>
          <a:p>
            <a:endParaRPr lang="sv-SE" sz="2400" b="1" dirty="0">
              <a:cs typeface="Calibri"/>
            </a:endParaRPr>
          </a:p>
          <a:p>
            <a:r>
              <a:rPr lang="sv-SE" sz="2400" b="1" dirty="0">
                <a:cs typeface="Calibri"/>
              </a:rPr>
              <a:t>Stadgar</a:t>
            </a:r>
            <a:endParaRPr lang="sv-SE" sz="2400" b="1" i="0" kern="1200" dirty="0">
              <a:solidFill>
                <a:schemeClr val="tx1"/>
              </a:solidFill>
              <a:effectLst/>
              <a:latin typeface="+mn-lt"/>
              <a:ea typeface="+mn-ea"/>
              <a:cs typeface="+mn-cs"/>
            </a:endParaRPr>
          </a:p>
          <a:p>
            <a:r>
              <a:rPr lang="sv-SE" sz="2400" b="0" i="0" kern="1200" dirty="0">
                <a:solidFill>
                  <a:schemeClr val="tx1"/>
                </a:solidFill>
                <a:effectLst/>
                <a:latin typeface="+mn-lt"/>
                <a:ea typeface="+mn-ea"/>
                <a:cs typeface="+mn-cs"/>
              </a:rPr>
              <a:t>Riksförbundet HjärtLungs ramar fastställs av förbundskongressen alternativt förbundsstyrelsen och ligger till grund för beslut och ändamål för den verksamhet som bedrivs.</a:t>
            </a:r>
            <a:r>
              <a:rPr lang="sv-SE" sz="2400" dirty="0"/>
              <a:t> </a:t>
            </a:r>
            <a:endParaRPr lang="sv-SE" sz="2400" b="0" i="0" kern="1200" dirty="0">
              <a:solidFill>
                <a:schemeClr val="tx1"/>
              </a:solidFill>
              <a:effectLst/>
              <a:latin typeface="+mn-lt"/>
              <a:cs typeface="Calibri"/>
            </a:endParaRPr>
          </a:p>
          <a:p>
            <a:r>
              <a:rPr lang="sv-SE" sz="2400" b="0" i="0" kern="1200" dirty="0">
                <a:solidFill>
                  <a:schemeClr val="tx1"/>
                </a:solidFill>
                <a:effectLst/>
                <a:latin typeface="+mn-lt"/>
                <a:ea typeface="+mn-ea"/>
                <a:cs typeface="+mn-cs"/>
              </a:rPr>
              <a:t>Stadgarna är det regelverk som alla inom</a:t>
            </a:r>
            <a:r>
              <a:rPr lang="sv-SE" sz="2400" b="0" i="0" kern="1200" baseline="0" dirty="0">
                <a:solidFill>
                  <a:schemeClr val="tx1"/>
                </a:solidFill>
                <a:effectLst/>
                <a:latin typeface="+mn-lt"/>
                <a:ea typeface="+mn-ea"/>
                <a:cs typeface="+mn-cs"/>
              </a:rPr>
              <a:t> organisationen måste följa.</a:t>
            </a:r>
          </a:p>
          <a:p>
            <a:pPr marL="0" marR="0" lvl="0" indent="0" algn="l" defTabSz="914400" rtl="0" eaLnBrk="1" fontAlgn="auto" latinLnBrk="0" hangingPunct="1">
              <a:lnSpc>
                <a:spcPct val="100000"/>
              </a:lnSpc>
              <a:spcBef>
                <a:spcPts val="0"/>
              </a:spcBef>
              <a:spcAft>
                <a:spcPts val="0"/>
              </a:spcAft>
              <a:buClrTx/>
              <a:buSzTx/>
              <a:buFontTx/>
              <a:buNone/>
              <a:tabLst/>
              <a:defRPr/>
            </a:pPr>
            <a:r>
              <a:rPr lang="sv-SE" sz="2400" dirty="0">
                <a:latin typeface="Verdana"/>
                <a:ea typeface="Verdana"/>
              </a:rPr>
              <a:t>Det bestämmer hur föreningen bedrivs och dess ändamål.</a:t>
            </a:r>
            <a:r>
              <a:rPr lang="sv-SE" sz="2400" baseline="0" dirty="0">
                <a:latin typeface="Verdana"/>
                <a:ea typeface="Verdana"/>
              </a:rPr>
              <a:t> </a:t>
            </a:r>
          </a:p>
          <a:p>
            <a:pPr marL="0" marR="0" lvl="0" indent="0" algn="l" defTabSz="914400" rtl="0" eaLnBrk="1" fontAlgn="auto" latinLnBrk="0" hangingPunct="1">
              <a:lnSpc>
                <a:spcPct val="100000"/>
              </a:lnSpc>
              <a:spcBef>
                <a:spcPts val="0"/>
              </a:spcBef>
              <a:spcAft>
                <a:spcPts val="0"/>
              </a:spcAft>
              <a:buClrTx/>
              <a:buSzTx/>
              <a:buFontTx/>
              <a:buNone/>
              <a:tabLst/>
              <a:defRPr/>
            </a:pPr>
            <a:r>
              <a:rPr lang="sv-SE" sz="2400" dirty="0">
                <a:latin typeface="Verdana"/>
                <a:ea typeface="Verdana"/>
              </a:rPr>
              <a:t>Antas på kongressen.</a:t>
            </a:r>
          </a:p>
          <a:p>
            <a:endParaRPr lang="sv-SE" sz="2400" b="1" i="0" kern="1200" baseline="0" dirty="0">
              <a:solidFill>
                <a:schemeClr val="tx1"/>
              </a:solidFill>
              <a:effectLst/>
              <a:latin typeface="+mn-lt"/>
              <a:cs typeface="Calibri"/>
            </a:endParaRPr>
          </a:p>
          <a:p>
            <a:pPr marL="0" indent="0">
              <a:buNone/>
            </a:pPr>
            <a:endParaRPr lang="sv-SE" sz="2300" b="1" dirty="0">
              <a:latin typeface="Verdana"/>
              <a:ea typeface="Verdana"/>
            </a:endParaRPr>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12</a:t>
            </a:fld>
            <a:endParaRPr lang="sv-SE"/>
          </a:p>
        </p:txBody>
      </p:sp>
    </p:spTree>
    <p:extLst>
      <p:ext uri="{BB962C8B-B14F-4D97-AF65-F5344CB8AC3E}">
        <p14:creationId xmlns:p14="http://schemas.microsoft.com/office/powerpoint/2010/main" val="59930839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r>
              <a:rPr lang="sv-SE" sz="1200" dirty="0">
                <a:hlinkClick r:id="rId3"/>
              </a:rPr>
              <a:t>Varumärkesplattform</a:t>
            </a:r>
            <a:r>
              <a:rPr lang="sv-SE" sz="1200" dirty="0"/>
              <a:t> (om vision/värderingar).</a:t>
            </a:r>
          </a:p>
          <a:p>
            <a:r>
              <a:rPr lang="sv-SE" sz="1200" dirty="0"/>
              <a:t>Ett</a:t>
            </a:r>
            <a:r>
              <a:rPr lang="sv-SE" sz="1200" baseline="0" dirty="0"/>
              <a:t> centralt dokument för vår organisation. </a:t>
            </a:r>
          </a:p>
          <a:p>
            <a:endParaRPr lang="sv-SE" sz="1200" baseline="0" dirty="0"/>
          </a:p>
          <a:p>
            <a:r>
              <a:rPr lang="sv-SE" dirty="0"/>
              <a:t>Om vår Vision: Personer med hjärt-, kärl- och lungsjukdom ska ha ett bra liv. </a:t>
            </a:r>
          </a:p>
          <a:p>
            <a:r>
              <a:rPr lang="sv-SE" dirty="0"/>
              <a:t>Vår vision är en ledstjärna för alla som, oavsett organisatorisk nivå, är aktiva i Riksförbundet HjärtLung. </a:t>
            </a:r>
          </a:p>
          <a:p>
            <a:endParaRPr lang="sv-SE" dirty="0"/>
          </a:p>
          <a:p>
            <a:r>
              <a:rPr lang="sv-SE" dirty="0"/>
              <a:t>All verksamhet i organisationen såsom livsstilsaktiviteter, utbildningar, de forskningsprojekt vi stödjer, opinionsbildning och möten med medlemmar ska kunna kopplas till visionen. Vid alla dessa tillfällen ska frågan ”Varför gör jag det här?” kunna besvaras med: ”För att personer med hjärt-, kärl- och lungsjukdom ska ha ett bra liv”. </a:t>
            </a:r>
          </a:p>
          <a:p>
            <a:endParaRPr lang="sv-SE" dirty="0"/>
          </a:p>
          <a:p>
            <a:r>
              <a:rPr lang="sv-SE" dirty="0"/>
              <a:t>Vårt syfte:</a:t>
            </a:r>
          </a:p>
          <a:p>
            <a:r>
              <a:rPr lang="sv-SE" dirty="0"/>
              <a:t>Vi finns till för personer med hjärt-, kärl- eller lungsjukdom och för deras närstående för att förebygga hjärt-, kärl- och lungsjukdom. </a:t>
            </a:r>
          </a:p>
          <a:p>
            <a:r>
              <a:rPr lang="sv-SE" dirty="0"/>
              <a:t>Vi ger råd och stöd i vardagen. </a:t>
            </a:r>
          </a:p>
          <a:p>
            <a:r>
              <a:rPr lang="sv-SE" dirty="0"/>
              <a:t>Vi är en stark opinionsbildare i samhällsdebatten. </a:t>
            </a:r>
          </a:p>
          <a:p>
            <a:r>
              <a:rPr lang="sv-SE" dirty="0"/>
              <a:t>Vi arbetar med förebyggande och främjande arbete för god hälsa, så att färre insjuknar i hjärt-, kärl- och lungsjukdom. </a:t>
            </a:r>
          </a:p>
          <a:p>
            <a:endParaRPr lang="sv-SE" dirty="0"/>
          </a:p>
          <a:p>
            <a:r>
              <a:rPr lang="sv-SE" dirty="0"/>
              <a:t>Vår värdegrund: </a:t>
            </a:r>
          </a:p>
          <a:p>
            <a:r>
              <a:rPr lang="sv-SE" dirty="0"/>
              <a:t>Förbundets värdegrund är allas lika värde. Vi stödjer oss på FN:s deklaration om mänskliga rättigheter och FN:s konvention om rättigheter för personer med funktionsnedsättning (CRPD). </a:t>
            </a:r>
          </a:p>
          <a:p>
            <a:r>
              <a:rPr lang="sv-SE" dirty="0"/>
              <a:t>Att skilja mellan intressepolitik och partipolitik i opinionsarbetet är nödvändigt för vår trovärdighet. Det ger oss frihet att med oberoende, tillit och förtroende driva de intressepolitiska frågor som förbundet prioriterar. Det är personer med hjärt-, kärl- och lungsjukdom, och deras erfarenheter och behov, som styr och vägleder våra arbetsområden och insatser. Förbundet ska alltid vara oberoende i samverkan med andra aktörer och befästa detta genom avtal eller överenskommelser.</a:t>
            </a:r>
          </a:p>
          <a:p>
            <a:endParaRPr lang="sv-SE" sz="1200" dirty="0"/>
          </a:p>
          <a:p>
            <a:r>
              <a:rPr lang="sv-SE" sz="1200" dirty="0"/>
              <a:t>Andra viktiga regelverk och policyer:</a:t>
            </a:r>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dirty="0">
                <a:hlinkClick r:id="rId4"/>
              </a:rPr>
              <a:t>Stadgar. </a:t>
            </a:r>
            <a:endParaRPr lang="sv-SE" sz="1200" dirty="0"/>
          </a:p>
          <a:p>
            <a:r>
              <a:rPr lang="sv-SE" sz="1200" dirty="0">
                <a:hlinkClick r:id="rId5"/>
              </a:rPr>
              <a:t>Policy för jävsituationer</a:t>
            </a:r>
            <a:r>
              <a:rPr lang="sv-SE" sz="1200" dirty="0"/>
              <a:t>.</a:t>
            </a:r>
          </a:p>
          <a:p>
            <a:r>
              <a:rPr lang="sv-SE" sz="1200" dirty="0">
                <a:hlinkClick r:id="rId6"/>
              </a:rPr>
              <a:t>Riktlinje för oegentligheter</a:t>
            </a:r>
            <a:r>
              <a:rPr lang="sv-SE" sz="1200" dirty="0"/>
              <a:t>.</a:t>
            </a:r>
          </a:p>
          <a:p>
            <a:r>
              <a:rPr lang="sv-SE" sz="1200" dirty="0">
                <a:hlinkClick r:id="rId7"/>
              </a:rPr>
              <a:t>Integritetspolicyn</a:t>
            </a:r>
            <a:r>
              <a:rPr lang="sv-SE" sz="1200" dirty="0"/>
              <a:t>.</a:t>
            </a:r>
          </a:p>
          <a:p>
            <a:r>
              <a:rPr lang="sv-SE" sz="1200" dirty="0">
                <a:hlinkClick r:id="rId8"/>
              </a:rPr>
              <a:t>Uppförandekoden</a:t>
            </a:r>
            <a:r>
              <a:rPr lang="sv-SE" sz="1200" dirty="0"/>
              <a:t>.</a:t>
            </a:r>
          </a:p>
          <a:p>
            <a:r>
              <a:rPr lang="sv-SE" sz="1200" dirty="0">
                <a:hlinkClick r:id="rId9"/>
              </a:rPr>
              <a:t>Samhällspolitiskt program </a:t>
            </a:r>
            <a:r>
              <a:rPr lang="sv-SE" sz="1200" dirty="0"/>
              <a:t>som grund och ankare.</a:t>
            </a:r>
          </a:p>
          <a:p>
            <a:pPr marL="0" indent="0">
              <a:buNone/>
            </a:pPr>
            <a:endParaRPr lang="sv-SE" sz="1200" dirty="0"/>
          </a:p>
          <a:p>
            <a:pPr marL="0" indent="0">
              <a:buNone/>
            </a:pPr>
            <a:r>
              <a:rPr lang="sv-SE" sz="1200" dirty="0"/>
              <a:t>Hela ramverket finns </a:t>
            </a:r>
            <a:r>
              <a:rPr lang="sv-SE" sz="1200" dirty="0">
                <a:hlinkClick r:id="rId10"/>
              </a:rPr>
              <a:t>på hemsidan</a:t>
            </a:r>
            <a:r>
              <a:rPr lang="sv-SE" sz="1200" dirty="0"/>
              <a:t>.</a:t>
            </a:r>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13</a:t>
            </a:fld>
            <a:endParaRPr lang="sv-SE"/>
          </a:p>
        </p:txBody>
      </p:sp>
    </p:spTree>
    <p:extLst>
      <p:ext uri="{BB962C8B-B14F-4D97-AF65-F5344CB8AC3E}">
        <p14:creationId xmlns:p14="http://schemas.microsoft.com/office/powerpoint/2010/main" val="119124611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r>
              <a:rPr lang="sv-SE" dirty="0"/>
              <a:t>Vi</a:t>
            </a:r>
            <a:r>
              <a:rPr lang="sv-SE" baseline="0" dirty="0"/>
              <a:t> driver våra huvudfrågor på lite olika sätt beroende på nivå i organisationen. </a:t>
            </a:r>
          </a:p>
          <a:p>
            <a:r>
              <a:rPr lang="sv-SE" baseline="0" dirty="0"/>
              <a:t>För att kunna fokusera i vårt påverkansarbete – för personer med hjärt-, kärl- och lungsjukdom ska ha ett bra liv.”</a:t>
            </a:r>
          </a:p>
          <a:p>
            <a:endParaRPr lang="sv-SE" baseline="0" dirty="0"/>
          </a:p>
          <a:p>
            <a:r>
              <a:rPr lang="sv-SE" baseline="0" dirty="0"/>
              <a:t>Det går att fördjupa sig i varje fokusområde. </a:t>
            </a:r>
          </a:p>
          <a:p>
            <a:endParaRPr lang="sv-SE" baseline="0" dirty="0"/>
          </a:p>
          <a:p>
            <a:r>
              <a:rPr lang="sv-SE" dirty="0"/>
              <a:t>Det samhällspolitiska programmet fungerar som en grund i förbundets fortsatta samhällspolitiska arbete. </a:t>
            </a:r>
          </a:p>
          <a:p>
            <a:r>
              <a:rPr lang="sv-SE" dirty="0"/>
              <a:t>Det utgår från riksförbundets grundläggande värderingar och deklarerar till omvärlden varför förbundet tycker att en viss fråga är viktig. Det samhällspolitiska programmet tar sin utgångspunkt i ett medlems- och patientperspektiv, med individens behov i centrum, om hur det är att leva med långvarig sjukdom i samhället och i mötet med vården. </a:t>
            </a:r>
          </a:p>
          <a:p>
            <a:endParaRPr lang="sv-SE" dirty="0"/>
          </a:p>
          <a:p>
            <a:r>
              <a:rPr lang="sv-SE" dirty="0"/>
              <a:t>De intressepolitiska huvudfrågorna är riksförbundets opinionsbildande arbete och berättar vad riksförbundet tycker bör göras i specifika sakfrågor. Medlemmarnas behov och åsikter kartläggs genom till exempel enkätundersökningar. Frågorna ska ha en koppling till det demokratiskt beslutade samhällspolitiska programmet. Kopplingen däremellan kan beskrivas med nedanstående bild, med det samhällspolitiska programmet i botten och med de intressepolitiska frågorna som en boj som aldrig kan driva långt ifrån grunden. </a:t>
            </a:r>
          </a:p>
        </p:txBody>
      </p:sp>
      <p:sp>
        <p:nvSpPr>
          <p:cNvPr id="4" name="Platshållare för bildnummer 3"/>
          <p:cNvSpPr>
            <a:spLocks noGrp="1"/>
          </p:cNvSpPr>
          <p:nvPr>
            <p:ph type="sldNum" sz="quarter" idx="10"/>
          </p:nvPr>
        </p:nvSpPr>
        <p:spPr/>
        <p:txBody>
          <a:bodyPr/>
          <a:lstStyle/>
          <a:p>
            <a:fld id="{C9244A1D-EEF0-5042-AFAE-91F24057E41B}" type="slidenum">
              <a:rPr lang="sv-SE" smtClean="0"/>
              <a:t>14</a:t>
            </a:fld>
            <a:endParaRPr lang="sv-SE"/>
          </a:p>
        </p:txBody>
      </p:sp>
    </p:spTree>
    <p:extLst>
      <p:ext uri="{BB962C8B-B14F-4D97-AF65-F5344CB8AC3E}">
        <p14:creationId xmlns:p14="http://schemas.microsoft.com/office/powerpoint/2010/main" val="306055197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r>
              <a:rPr lang="sv-SE" dirty="0"/>
              <a:t>Här</a:t>
            </a:r>
            <a:r>
              <a:rPr lang="sv-SE" baseline="0" dirty="0"/>
              <a:t> berättar du om vilken verksamhet som finns i din förening. </a:t>
            </a:r>
          </a:p>
          <a:p>
            <a:r>
              <a:rPr lang="sv-SE" baseline="0" dirty="0"/>
              <a:t>Om vilka som leder styrelsen och om hur det fungerar övergripande i föreningen. </a:t>
            </a:r>
          </a:p>
          <a:p>
            <a:r>
              <a:rPr lang="sv-SE" baseline="0" dirty="0"/>
              <a:t>Om var man hittar mer information om detta (hemsidan, nyhetsbrev, medlemstidning osv.).</a:t>
            </a:r>
          </a:p>
          <a:p>
            <a:r>
              <a:rPr lang="sv-SE" baseline="0" dirty="0"/>
              <a:t>Att vi löpande behöver fler som engagerar sig i olika uppdrag. Tillsammans gör vi vår förening.</a:t>
            </a:r>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15</a:t>
            </a:fld>
            <a:endParaRPr lang="sv-SE"/>
          </a:p>
        </p:txBody>
      </p:sp>
    </p:spTree>
    <p:extLst>
      <p:ext uri="{BB962C8B-B14F-4D97-AF65-F5344CB8AC3E}">
        <p14:creationId xmlns:p14="http://schemas.microsoft.com/office/powerpoint/2010/main" val="248131625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endParaRPr lang="sv-SE" sz="1200" b="1" i="0" kern="1200" dirty="0">
              <a:solidFill>
                <a:schemeClr val="tx1"/>
              </a:solidFill>
              <a:effectLst/>
              <a:latin typeface="+mn-lt"/>
              <a:cs typeface="Calibri" panose="020F0502020204030204"/>
            </a:endParaRPr>
          </a:p>
          <a:p>
            <a:r>
              <a:rPr lang="sv-SE" dirty="0">
                <a:cs typeface="Calibri" panose="020F0502020204030204"/>
              </a:rPr>
              <a:t>Talarmanus</a:t>
            </a:r>
          </a:p>
          <a:p>
            <a:endParaRPr lang="sv-SE" dirty="0">
              <a:cs typeface="Calibri" panose="020F0502020204030204"/>
            </a:endParaRPr>
          </a:p>
          <a:p>
            <a:r>
              <a:rPr lang="sv-SE" dirty="0">
                <a:cs typeface="Calibri" panose="020F0502020204030204"/>
              </a:rPr>
              <a:t>Frågestund.</a:t>
            </a:r>
            <a:r>
              <a:rPr lang="sv-SE" baseline="0" dirty="0">
                <a:cs typeface="Calibri" panose="020F0502020204030204"/>
              </a:rPr>
              <a:t> </a:t>
            </a:r>
          </a:p>
          <a:p>
            <a:r>
              <a:rPr lang="sv-SE" baseline="0" dirty="0">
                <a:cs typeface="Calibri" panose="020F0502020204030204"/>
              </a:rPr>
              <a:t>Avslutning.</a:t>
            </a:r>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16</a:t>
            </a:fld>
            <a:endParaRPr lang="sv-SE"/>
          </a:p>
        </p:txBody>
      </p:sp>
    </p:spTree>
    <p:extLst>
      <p:ext uri="{BB962C8B-B14F-4D97-AF65-F5344CB8AC3E}">
        <p14:creationId xmlns:p14="http://schemas.microsoft.com/office/powerpoint/2010/main" val="37380465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endParaRPr lang="sv-SE" sz="1200" b="1" i="0" kern="1200" dirty="0">
              <a:solidFill>
                <a:schemeClr val="tx1"/>
              </a:solidFill>
              <a:effectLst/>
              <a:latin typeface="+mn-lt"/>
              <a:cs typeface="Calibri" panose="020F0502020204030204"/>
            </a:endParaRPr>
          </a:p>
          <a:p>
            <a:endParaRPr lang="sv-SE" dirty="0"/>
          </a:p>
          <a:p>
            <a:endParaRPr lang="sv-SE" dirty="0">
              <a:cs typeface="Calibri" panose="020F0502020204030204"/>
            </a:endParaRPr>
          </a:p>
        </p:txBody>
      </p:sp>
      <p:sp>
        <p:nvSpPr>
          <p:cNvPr id="4" name="Platshållare för bildnummer 3"/>
          <p:cNvSpPr>
            <a:spLocks noGrp="1"/>
          </p:cNvSpPr>
          <p:nvPr>
            <p:ph type="sldNum" sz="quarter" idx="10"/>
          </p:nvPr>
        </p:nvSpPr>
        <p:spPr/>
        <p:txBody>
          <a:bodyPr/>
          <a:lstStyle/>
          <a:p>
            <a:fld id="{C9244A1D-EEF0-5042-AFAE-91F24057E41B}" type="slidenum">
              <a:rPr lang="sv-SE" smtClean="0"/>
              <a:t>17</a:t>
            </a:fld>
            <a:endParaRPr lang="sv-SE"/>
          </a:p>
        </p:txBody>
      </p:sp>
    </p:spTree>
    <p:extLst>
      <p:ext uri="{BB962C8B-B14F-4D97-AF65-F5344CB8AC3E}">
        <p14:creationId xmlns:p14="http://schemas.microsoft.com/office/powerpoint/2010/main" val="380228387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sz="1200" b="0" i="0" kern="1200" dirty="0">
                <a:solidFill>
                  <a:schemeClr val="tx1"/>
                </a:solidFill>
                <a:effectLst/>
                <a:latin typeface="+mn-lt"/>
                <a:ea typeface="+mn-ea"/>
                <a:cs typeface="+mn-cs"/>
              </a:rPr>
              <a:t>Talarmanus</a:t>
            </a:r>
          </a:p>
          <a:p>
            <a:endParaRPr lang="sv-SE" sz="1200" b="0" i="0" kern="1200" dirty="0">
              <a:solidFill>
                <a:schemeClr val="tx1"/>
              </a:solidFill>
              <a:effectLst/>
              <a:latin typeface="+mn-lt"/>
              <a:ea typeface="+mn-ea"/>
              <a:cs typeface="+mn-cs"/>
            </a:endParaRPr>
          </a:p>
          <a:p>
            <a:r>
              <a:rPr lang="sv-SE" sz="1200" b="0" i="0" kern="1200" dirty="0">
                <a:solidFill>
                  <a:schemeClr val="tx1"/>
                </a:solidFill>
                <a:effectLst/>
                <a:latin typeface="+mn-lt"/>
                <a:ea typeface="+mn-ea"/>
                <a:cs typeface="+mn-cs"/>
              </a:rPr>
              <a:t>En diskussionspunkt</a:t>
            </a:r>
            <a:r>
              <a:rPr lang="sv-SE" sz="1200" b="0" i="0" kern="1200" baseline="0" dirty="0">
                <a:solidFill>
                  <a:schemeClr val="tx1"/>
                </a:solidFill>
                <a:effectLst/>
                <a:latin typeface="+mn-lt"/>
                <a:ea typeface="+mn-ea"/>
                <a:cs typeface="+mn-cs"/>
              </a:rPr>
              <a:t> om det finns tid.</a:t>
            </a:r>
            <a:endParaRPr lang="sv-SE" sz="1200" b="0" i="0" kern="1200" dirty="0">
              <a:solidFill>
                <a:schemeClr val="tx1"/>
              </a:solidFill>
              <a:effectLst/>
              <a:latin typeface="+mn-lt"/>
              <a:ea typeface="+mn-ea"/>
              <a:cs typeface="+mn-cs"/>
            </a:endParaRPr>
          </a:p>
          <a:p>
            <a:r>
              <a:rPr lang="sv-SE" sz="1200" b="0" i="0" kern="1200" dirty="0">
                <a:solidFill>
                  <a:schemeClr val="tx1"/>
                </a:solidFill>
                <a:effectLst/>
                <a:latin typeface="+mn-lt"/>
                <a:ea typeface="+mn-ea"/>
                <a:cs typeface="+mn-cs"/>
              </a:rPr>
              <a:t>Vad innebär</a:t>
            </a:r>
            <a:r>
              <a:rPr lang="sv-SE" sz="1200" b="0" i="0" kern="1200" baseline="0" dirty="0">
                <a:solidFill>
                  <a:schemeClr val="tx1"/>
                </a:solidFill>
                <a:effectLst/>
                <a:latin typeface="+mn-lt"/>
                <a:ea typeface="+mn-ea"/>
                <a:cs typeface="+mn-cs"/>
              </a:rPr>
              <a:t> det för våra medlemmar att vi är en patientförening?</a:t>
            </a:r>
          </a:p>
          <a:p>
            <a:r>
              <a:rPr lang="sv-SE" sz="1200" b="0" i="0" kern="1200" baseline="0" dirty="0">
                <a:solidFill>
                  <a:schemeClr val="tx1"/>
                </a:solidFill>
                <a:effectLst/>
                <a:latin typeface="+mn-lt"/>
                <a:ea typeface="+mn-ea"/>
                <a:cs typeface="+mn-cs"/>
              </a:rPr>
              <a:t>Vad finns mer att göra?</a:t>
            </a:r>
          </a:p>
          <a:p>
            <a:r>
              <a:rPr lang="sv-SE" sz="1200" b="0" i="0" kern="1200" baseline="0" dirty="0">
                <a:solidFill>
                  <a:schemeClr val="tx1"/>
                </a:solidFill>
                <a:effectLst/>
                <a:latin typeface="+mn-lt"/>
                <a:ea typeface="+mn-ea"/>
                <a:cs typeface="+mn-cs"/>
              </a:rPr>
              <a:t>Hur fick du kontakt med oss. </a:t>
            </a:r>
            <a:endParaRPr lang="sv-SE" sz="1200" b="0" i="0" kern="1200" dirty="0">
              <a:solidFill>
                <a:schemeClr val="tx1"/>
              </a:solidFill>
              <a:effectLst/>
              <a:latin typeface="+mn-lt"/>
              <a:ea typeface="+mn-ea"/>
              <a:cs typeface="+mn-cs"/>
            </a:endParaRPr>
          </a:p>
          <a:p>
            <a:endParaRPr lang="sv-SE" b="0" dirty="0">
              <a:cs typeface="Calibri" panose="020F0502020204030204"/>
            </a:endParaRPr>
          </a:p>
          <a:p>
            <a:r>
              <a:rPr lang="sv-SE" b="0" dirty="0">
                <a:cs typeface="Calibri" panose="020F0502020204030204"/>
              </a:rPr>
              <a:t>Diskutera i grupper av 2-5 personer i 10 minuter</a:t>
            </a:r>
            <a:r>
              <a:rPr lang="sv-SE" b="0" baseline="0" dirty="0">
                <a:cs typeface="Calibri" panose="020F0502020204030204"/>
              </a:rPr>
              <a:t> och sedan i storgrupp.</a:t>
            </a:r>
            <a:endParaRPr lang="sv-SE" sz="1200" b="0" i="0" kern="1200" dirty="0">
              <a:solidFill>
                <a:schemeClr val="tx1"/>
              </a:solidFill>
              <a:effectLst/>
              <a:latin typeface="+mn-lt"/>
              <a:cs typeface="Calibri" panose="020F0502020204030204"/>
            </a:endParaRPr>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18</a:t>
            </a:fld>
            <a:endParaRPr lang="sv-SE"/>
          </a:p>
        </p:txBody>
      </p:sp>
    </p:spTree>
    <p:extLst>
      <p:ext uri="{BB962C8B-B14F-4D97-AF65-F5344CB8AC3E}">
        <p14:creationId xmlns:p14="http://schemas.microsoft.com/office/powerpoint/2010/main" val="145275994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endParaRPr lang="sv-SE" dirty="0"/>
          </a:p>
          <a:p>
            <a:r>
              <a:rPr lang="sv-SE" dirty="0"/>
              <a:t>Vi</a:t>
            </a:r>
            <a:r>
              <a:rPr lang="sv-SE" baseline="0" dirty="0"/>
              <a:t> ska fokusera på:</a:t>
            </a:r>
          </a:p>
          <a:p>
            <a:pPr marL="228600" lvl="0" indent="-228600">
              <a:buFont typeface="+mj-lt"/>
              <a:buAutoNum type="arabicPeriod"/>
            </a:pPr>
            <a:r>
              <a:rPr lang="sv-SE" sz="1200" dirty="0"/>
              <a:t>Stärka grunden genom att värva nya medlemmar.</a:t>
            </a:r>
          </a:p>
          <a:p>
            <a:pPr marL="228600" lvl="0" indent="-228600">
              <a:buFont typeface="+mj-lt"/>
              <a:buAutoNum type="arabicPeriod"/>
            </a:pPr>
            <a:r>
              <a:rPr lang="sv-SE" sz="1200" dirty="0"/>
              <a:t>Stärka arbetet med att öka våra intäkter.</a:t>
            </a:r>
          </a:p>
          <a:p>
            <a:pPr marL="228600" lvl="0" indent="-228600">
              <a:buFont typeface="+mj-lt"/>
              <a:buAutoNum type="arabicPeriod"/>
            </a:pPr>
            <a:r>
              <a:rPr lang="sv-SE" sz="1200" dirty="0"/>
              <a:t>Stärka vi-känslan i riksförbundet genom att berika och stödja varandra på lokal-, läns- och riksnivå.</a:t>
            </a:r>
          </a:p>
          <a:p>
            <a:pPr marL="228600" lvl="0" indent="-228600">
              <a:buFont typeface="+mj-lt"/>
              <a:buAutoNum type="arabicPeriod"/>
            </a:pPr>
            <a:r>
              <a:rPr lang="sv-SE" sz="1200" dirty="0"/>
              <a:t>Stärka vårt förebyggande hälso- och livsstilsarbete.</a:t>
            </a:r>
          </a:p>
          <a:p>
            <a:pPr marL="228600" lvl="0" indent="-228600">
              <a:buFont typeface="+mj-lt"/>
              <a:buAutoNum type="arabicPeriod"/>
            </a:pPr>
            <a:r>
              <a:rPr lang="sv-SE" sz="1200" dirty="0"/>
              <a:t>Stärka kännedomen om Riksförbundet HjärtLung genom enhetlig kommunikation och marknadsföring.</a:t>
            </a:r>
          </a:p>
          <a:p>
            <a:pPr marL="228600" lvl="0" indent="-228600">
              <a:buFont typeface="+mj-lt"/>
              <a:buAutoNum type="arabicPeriod"/>
            </a:pPr>
            <a:r>
              <a:rPr lang="sv-SE" sz="1200" dirty="0"/>
              <a:t>Stärka och hålla fast vid det arbete vi gör.</a:t>
            </a:r>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19</a:t>
            </a:fld>
            <a:endParaRPr lang="sv-SE"/>
          </a:p>
        </p:txBody>
      </p:sp>
    </p:spTree>
    <p:extLst>
      <p:ext uri="{BB962C8B-B14F-4D97-AF65-F5344CB8AC3E}">
        <p14:creationId xmlns:p14="http://schemas.microsoft.com/office/powerpoint/2010/main" val="313272726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r>
              <a:rPr lang="sv-SE" dirty="0"/>
              <a:t>Talarmanus</a:t>
            </a:r>
          </a:p>
          <a:p>
            <a:pPr marL="0" marR="0" lvl="0" indent="0" algn="l" defTabSz="914400" rtl="0" eaLnBrk="1" fontAlgn="auto" latinLnBrk="0" hangingPunct="1">
              <a:lnSpc>
                <a:spcPct val="100000"/>
              </a:lnSpc>
              <a:spcBef>
                <a:spcPts val="0"/>
              </a:spcBef>
              <a:spcAft>
                <a:spcPts val="0"/>
              </a:spcAft>
              <a:buClrTx/>
              <a:buSzTx/>
              <a:buFontTx/>
              <a:buNone/>
              <a:tabLst/>
              <a:defRPr/>
            </a:pPr>
            <a:endParaRPr lang="sv-SE" sz="1200" dirty="0"/>
          </a:p>
          <a:p>
            <a:pPr lvl="0"/>
            <a:r>
              <a:rPr lang="sv-SE" dirty="0"/>
              <a:t>Lokalt.</a:t>
            </a:r>
          </a:p>
          <a:p>
            <a:pPr marL="171450" lvl="0" indent="-171450">
              <a:buFont typeface="Arial" panose="020B0604020202020204" pitchFamily="34" charset="0"/>
              <a:buChar char="•"/>
            </a:pPr>
            <a:r>
              <a:rPr lang="sv-SE" dirty="0"/>
              <a:t>Samverkan med andra föreningar.</a:t>
            </a:r>
          </a:p>
          <a:p>
            <a:pPr marL="171450" lvl="0" indent="-171450">
              <a:buFont typeface="Arial" panose="020B0604020202020204" pitchFamily="34" charset="0"/>
              <a:buChar char="•"/>
            </a:pPr>
            <a:r>
              <a:rPr lang="sv-SE" dirty="0"/>
              <a:t>Aktiv i våra</a:t>
            </a:r>
            <a:r>
              <a:rPr lang="sv-SE" baseline="0" dirty="0"/>
              <a:t> kampanjmånader: Hjärtemånaden, HLR-veckan, Lungmånaden.</a:t>
            </a:r>
          </a:p>
          <a:p>
            <a:pPr marL="171450" lvl="0" indent="-171450">
              <a:buFont typeface="Arial" panose="020B0604020202020204" pitchFamily="34" charset="0"/>
              <a:buChar char="•"/>
            </a:pPr>
            <a:r>
              <a:rPr lang="sv-SE" baseline="0" dirty="0"/>
              <a:t>Synliga ”på stan” med olika aktiviteter.</a:t>
            </a:r>
            <a:endParaRPr lang="sv-SE" dirty="0"/>
          </a:p>
          <a:p>
            <a:pPr lvl="0"/>
            <a:endParaRPr lang="sv-SE" dirty="0"/>
          </a:p>
          <a:p>
            <a:pPr lvl="0"/>
            <a:r>
              <a:rPr lang="sv-SE" dirty="0"/>
              <a:t>På länet.</a:t>
            </a:r>
          </a:p>
          <a:p>
            <a:pPr marL="171450" lvl="0" indent="-171450">
              <a:buFont typeface="Arial" panose="020B0604020202020204" pitchFamily="34" charset="0"/>
              <a:buChar char="•"/>
            </a:pPr>
            <a:r>
              <a:rPr lang="sv-SE" dirty="0"/>
              <a:t>Samråd i regionen. Kontakt</a:t>
            </a:r>
            <a:r>
              <a:rPr lang="sv-SE" baseline="0" dirty="0"/>
              <a:t> med sjukvården och politiker.</a:t>
            </a:r>
          </a:p>
          <a:p>
            <a:pPr marL="171450" lvl="0" indent="-171450">
              <a:buFont typeface="Arial" panose="020B0604020202020204" pitchFamily="34" charset="0"/>
              <a:buChar char="•"/>
            </a:pPr>
            <a:r>
              <a:rPr lang="sv-SE" baseline="0" dirty="0"/>
              <a:t>Samverkan med andra länsföreningar och medlemsorganisationer.</a:t>
            </a:r>
          </a:p>
          <a:p>
            <a:pPr marL="171450" lvl="0" indent="-171450">
              <a:buFont typeface="Arial" panose="020B0604020202020204" pitchFamily="34" charset="0"/>
              <a:buChar char="•"/>
            </a:pPr>
            <a:r>
              <a:rPr lang="sv-SE" baseline="0" dirty="0"/>
              <a:t>Samverkan mellan lokalföreningar.</a:t>
            </a:r>
          </a:p>
          <a:p>
            <a:pPr marL="0" lvl="0" indent="0">
              <a:buFont typeface="Arial" panose="020B0604020202020204" pitchFamily="34" charset="0"/>
              <a:buNone/>
            </a:pPr>
            <a:endParaRPr lang="sv-SE" dirty="0"/>
          </a:p>
          <a:p>
            <a:pPr lvl="0"/>
            <a:r>
              <a:rPr lang="sv-SE" dirty="0"/>
              <a:t>På nationell nivå. </a:t>
            </a:r>
          </a:p>
          <a:p>
            <a:pPr marL="171450" lvl="0" indent="-171450">
              <a:buFont typeface="Arial" panose="020B0604020202020204" pitchFamily="34" charset="0"/>
              <a:buChar char="•"/>
            </a:pPr>
            <a:r>
              <a:rPr lang="sv-SE" dirty="0"/>
              <a:t>Opinionsbildning</a:t>
            </a:r>
            <a:r>
              <a:rPr lang="sv-SE" baseline="0" dirty="0"/>
              <a:t>. Pressmeddelanden, artiklar, sociala media, hemsidan, remissvar osv.</a:t>
            </a:r>
          </a:p>
          <a:p>
            <a:pPr marL="171450" lvl="0" indent="-171450">
              <a:buFont typeface="Arial" panose="020B0604020202020204" pitchFamily="34" charset="0"/>
              <a:buChar char="•"/>
            </a:pPr>
            <a:r>
              <a:rPr lang="sv-SE" dirty="0"/>
              <a:t>Samråd med exempelvis regering, riksdag, Sveriges Kommuner och regioner (SKR) och myndigheter. </a:t>
            </a:r>
          </a:p>
          <a:p>
            <a:pPr marL="171450" lvl="0" indent="-171450">
              <a:buFont typeface="Arial" panose="020B0604020202020204" pitchFamily="34" charset="0"/>
              <a:buChar char="•"/>
            </a:pPr>
            <a:r>
              <a:rPr lang="sv-SE" dirty="0"/>
              <a:t>Engagerade</a:t>
            </a:r>
            <a:r>
              <a:rPr lang="sv-SE" baseline="0" dirty="0"/>
              <a:t> i kvalitetsregister och olika nätverk inom funktionshinderrörelsen, patientrörelsen och civilsamhället generellt.</a:t>
            </a:r>
            <a:endParaRPr lang="sv-SE" dirty="0"/>
          </a:p>
          <a:p>
            <a:pPr marL="171450" lvl="0" indent="-171450">
              <a:buFont typeface="Arial" panose="020B0604020202020204" pitchFamily="34" charset="0"/>
              <a:buChar char="•"/>
            </a:pPr>
            <a:r>
              <a:rPr lang="sv-SE" dirty="0"/>
              <a:t>Samverkan med andra organisationer nationellt och internationellt.</a:t>
            </a:r>
          </a:p>
          <a:p>
            <a:pPr lvl="0"/>
            <a:endParaRPr lang="sv-SE" dirty="0"/>
          </a:p>
          <a:p>
            <a:pPr marL="0" marR="0" lvl="0" indent="0" algn="l" defTabSz="914400" rtl="0" eaLnBrk="1" fontAlgn="auto" latinLnBrk="0" hangingPunct="1">
              <a:lnSpc>
                <a:spcPct val="100000"/>
              </a:lnSpc>
              <a:spcBef>
                <a:spcPts val="0"/>
              </a:spcBef>
              <a:spcAft>
                <a:spcPts val="0"/>
              </a:spcAft>
              <a:buClrTx/>
              <a:buSzTx/>
              <a:buFontTx/>
              <a:buNone/>
              <a:tabLst/>
              <a:defRPr/>
            </a:pPr>
            <a:r>
              <a:rPr lang="sv-SE" sz="1200" dirty="0"/>
              <a:t>Samverkan</a:t>
            </a:r>
            <a:r>
              <a:rPr lang="sv-SE" sz="1200" baseline="0" dirty="0"/>
              <a:t> med </a:t>
            </a:r>
            <a:r>
              <a:rPr lang="sv-SE" sz="1200" dirty="0"/>
              <a:t>Funktionsrätt Sverige på olika nivåer.</a:t>
            </a:r>
            <a:endParaRPr lang="sv-SE"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sv-SE" sz="1200" dirty="0"/>
          </a:p>
          <a:p>
            <a:pPr lvl="0"/>
            <a:endParaRPr lang="sv-SE" dirty="0"/>
          </a:p>
          <a:p>
            <a:endParaRPr lang="sv-SE" dirty="0"/>
          </a:p>
        </p:txBody>
      </p:sp>
      <p:sp>
        <p:nvSpPr>
          <p:cNvPr id="4" name="Platshållare för bildnummer 3"/>
          <p:cNvSpPr>
            <a:spLocks noGrp="1"/>
          </p:cNvSpPr>
          <p:nvPr>
            <p:ph type="sldNum" sz="quarter" idx="10"/>
          </p:nvPr>
        </p:nvSpPr>
        <p:spPr/>
        <p:txBody>
          <a:bodyPr/>
          <a:lstStyle/>
          <a:p>
            <a:fld id="{C9244A1D-EEF0-5042-AFAE-91F24057E41B}" type="slidenum">
              <a:rPr lang="sv-SE" smtClean="0"/>
              <a:t>20</a:t>
            </a:fld>
            <a:endParaRPr lang="sv-SE"/>
          </a:p>
        </p:txBody>
      </p:sp>
    </p:spTree>
    <p:extLst>
      <p:ext uri="{BB962C8B-B14F-4D97-AF65-F5344CB8AC3E}">
        <p14:creationId xmlns:p14="http://schemas.microsoft.com/office/powerpoint/2010/main" val="96396539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bildobjekt 1"/>
          <p:cNvSpPr>
            <a:spLocks noGrp="1" noRot="1" noChangeAspect="1"/>
          </p:cNvSpPr>
          <p:nvPr>
            <p:ph type="sldImg"/>
          </p:nvPr>
        </p:nvSpPr>
        <p:spPr/>
      </p:sp>
      <p:sp>
        <p:nvSpPr>
          <p:cNvPr id="3" name="Platshållare för anteckningar 2"/>
          <p:cNvSpPr>
            <a:spLocks noGrp="1"/>
          </p:cNvSpPr>
          <p:nvPr>
            <p:ph type="body" idx="1"/>
          </p:nvPr>
        </p:nvSpPr>
        <p:spPr/>
        <p:txBody>
          <a:bodyPr/>
          <a:lstStyle/>
          <a:p>
            <a:pPr marL="0" indent="0">
              <a:buFont typeface="Arial" panose="020B0604020202020204" pitchFamily="34" charset="0"/>
              <a:buNone/>
            </a:pPr>
            <a:r>
              <a:rPr lang="sv-SE" b="0" dirty="0"/>
              <a:t>Denna bild ä</a:t>
            </a:r>
            <a:r>
              <a:rPr lang="sv-SE" b="0" baseline="0" dirty="0"/>
              <a:t>r valfri och kan skippas om man vill göra presentationen kortare.</a:t>
            </a:r>
          </a:p>
          <a:p>
            <a:endParaRPr lang="sv-SE" b="0" dirty="0"/>
          </a:p>
          <a:p>
            <a:r>
              <a:rPr lang="sv-SE" b="0" u="none" dirty="0"/>
              <a:t>Talarmanus</a:t>
            </a:r>
          </a:p>
          <a:p>
            <a:endParaRPr lang="sv-SE" dirty="0">
              <a:cs typeface="Calibri"/>
            </a:endParaRPr>
          </a:p>
          <a:p>
            <a:r>
              <a:rPr lang="sv-SE" b="1" dirty="0">
                <a:cs typeface="Calibri"/>
              </a:rPr>
              <a:t>Steg 1</a:t>
            </a:r>
            <a:r>
              <a:rPr lang="sv-SE" b="1" baseline="0" dirty="0">
                <a:cs typeface="Calibri"/>
              </a:rPr>
              <a:t> </a:t>
            </a:r>
            <a:r>
              <a:rPr lang="sv-SE" b="1" dirty="0">
                <a:cs typeface="Calibri"/>
              </a:rPr>
              <a:t>Medlemmarna</a:t>
            </a:r>
          </a:p>
          <a:p>
            <a:pPr marL="0" indent="0">
              <a:buFont typeface="Arial" panose="020B0604020202020204" pitchFamily="34" charset="0"/>
              <a:buNone/>
            </a:pPr>
            <a:r>
              <a:rPr lang="sv-SE" baseline="0" dirty="0"/>
              <a:t>Grunden för vår organisation är våra medlemmar. </a:t>
            </a:r>
          </a:p>
          <a:p>
            <a:pPr marL="0" indent="0">
              <a:buFont typeface="Arial" panose="020B0604020202020204" pitchFamily="34" charset="0"/>
              <a:buNone/>
            </a:pPr>
            <a:r>
              <a:rPr lang="sv-SE" baseline="0" dirty="0"/>
              <a:t>Det är via ett </a:t>
            </a:r>
            <a:r>
              <a:rPr lang="sv-SE" dirty="0"/>
              <a:t>representativt</a:t>
            </a:r>
            <a:r>
              <a:rPr lang="sv-SE" baseline="0" dirty="0"/>
              <a:t> demokratisystem som våra </a:t>
            </a:r>
            <a:r>
              <a:rPr lang="sv-SE" dirty="0"/>
              <a:t>medlemmar</a:t>
            </a:r>
            <a:r>
              <a:rPr lang="sv-SE" baseline="0" dirty="0"/>
              <a:t> leder vår organisation.</a:t>
            </a:r>
            <a:endParaRPr lang="sv-SE" baseline="0" dirty="0">
              <a:cs typeface="Calibri"/>
            </a:endParaRPr>
          </a:p>
          <a:p>
            <a:pPr marL="0" indent="0">
              <a:buFont typeface="Arial" panose="020B0604020202020204" pitchFamily="34" charset="0"/>
              <a:buNone/>
            </a:pPr>
            <a:r>
              <a:rPr lang="sv-SE" sz="1200" b="0" i="0" kern="1200" dirty="0">
                <a:solidFill>
                  <a:schemeClr val="tx1"/>
                </a:solidFill>
                <a:effectLst/>
                <a:latin typeface="+mn-lt"/>
                <a:ea typeface="+mn-ea"/>
                <a:cs typeface="+mn-cs"/>
              </a:rPr>
              <a:t>Det betyder att vi har ett system där </a:t>
            </a:r>
            <a:r>
              <a:rPr lang="sv-SE" dirty="0"/>
              <a:t>medlemmarna</a:t>
            </a:r>
            <a:r>
              <a:rPr lang="sv-SE" sz="1200" b="0" i="0" kern="1200" dirty="0">
                <a:solidFill>
                  <a:schemeClr val="tx1"/>
                </a:solidFill>
                <a:effectLst/>
                <a:latin typeface="+mn-lt"/>
                <a:ea typeface="+mn-ea"/>
                <a:cs typeface="+mn-cs"/>
              </a:rPr>
              <a:t> styr genom val av företrädare som har beslutanderätt.</a:t>
            </a:r>
            <a:endParaRPr lang="sv-SE" sz="1200" b="0" i="0" kern="1200" dirty="0">
              <a:solidFill>
                <a:schemeClr val="tx1"/>
              </a:solidFill>
              <a:effectLst/>
              <a:latin typeface="+mn-lt"/>
              <a:cs typeface="Calibri" panose="020F0502020204030204"/>
            </a:endParaRPr>
          </a:p>
          <a:p>
            <a:pPr>
              <a:buFont typeface="Arial" panose="020B0604020202020204" pitchFamily="34" charset="0"/>
            </a:pPr>
            <a:endParaRPr lang="sv-SE" dirty="0">
              <a:cs typeface="Calibri" panose="020F0502020204030204"/>
            </a:endParaRPr>
          </a:p>
          <a:p>
            <a:pPr>
              <a:spcBef>
                <a:spcPct val="0"/>
              </a:spcBef>
            </a:pPr>
            <a:r>
              <a:rPr lang="sv-SE" dirty="0"/>
              <a:t>Lokalföreningarna bevakar Riksförbundet HjärtLungs intressen på kommunal nivå och ska erbjuda medlemmarna ett aktivt och meningsfullt medlemskap. Medlemmarna bidrar</a:t>
            </a:r>
            <a:r>
              <a:rPr lang="sv-SE" baseline="0" dirty="0"/>
              <a:t> till sin förening på olika sätt.</a:t>
            </a:r>
            <a:endParaRPr lang="en-US" dirty="0"/>
          </a:p>
          <a:p>
            <a:pPr>
              <a:spcBef>
                <a:spcPct val="0"/>
              </a:spcBef>
            </a:pPr>
            <a:r>
              <a:rPr lang="sv-SE" dirty="0"/>
              <a:t>Där grunden av verksamheten kretsar kring:</a:t>
            </a:r>
            <a:endParaRPr lang="en-US" dirty="0"/>
          </a:p>
          <a:p>
            <a:pPr marL="285750" indent="-285750">
              <a:spcBef>
                <a:spcPct val="20000"/>
              </a:spcBef>
              <a:buFont typeface="Arial,Sans-Serif"/>
              <a:buChar char="•"/>
            </a:pPr>
            <a:r>
              <a:rPr lang="sv-SE" dirty="0"/>
              <a:t>opinionsbildning </a:t>
            </a:r>
            <a:endParaRPr lang="en-US" dirty="0"/>
          </a:p>
          <a:p>
            <a:pPr marL="285750" indent="-285750">
              <a:spcBef>
                <a:spcPct val="20000"/>
              </a:spcBef>
              <a:buFont typeface="Arial,Sans-Serif"/>
              <a:buChar char="•"/>
            </a:pPr>
            <a:r>
              <a:rPr lang="sv-SE" dirty="0"/>
              <a:t>livsstilsförändring </a:t>
            </a:r>
            <a:endParaRPr lang="en-US" dirty="0"/>
          </a:p>
          <a:p>
            <a:pPr marL="285750" indent="-285750">
              <a:spcBef>
                <a:spcPct val="20000"/>
              </a:spcBef>
              <a:buFont typeface="Arial,Sans-Serif"/>
              <a:buChar char="•"/>
            </a:pPr>
            <a:r>
              <a:rPr lang="sv-SE" dirty="0"/>
              <a:t>gemenskap</a:t>
            </a:r>
            <a:endParaRPr lang="sv-SE" dirty="0">
              <a:cs typeface="Calibri"/>
            </a:endParaRPr>
          </a:p>
          <a:p>
            <a:pPr>
              <a:buFont typeface="Arial" panose="020B0604020202020204" pitchFamily="34" charset="0"/>
            </a:pPr>
            <a:endParaRPr lang="sv-SE" dirty="0"/>
          </a:p>
          <a:p>
            <a:r>
              <a:rPr lang="sv-SE" sz="1200" b="0" i="0" kern="1200" baseline="0" dirty="0">
                <a:solidFill>
                  <a:schemeClr val="tx1"/>
                </a:solidFill>
                <a:effectLst/>
                <a:latin typeface="+mn-lt"/>
                <a:ea typeface="+mn-ea"/>
                <a:cs typeface="+mn-cs"/>
              </a:rPr>
              <a:t>Den lokala </a:t>
            </a:r>
            <a:r>
              <a:rPr lang="sv-SE" sz="1200" b="0" i="0" kern="1200" dirty="0">
                <a:solidFill>
                  <a:schemeClr val="tx1"/>
                </a:solidFill>
                <a:effectLst/>
                <a:latin typeface="+mn-lt"/>
                <a:ea typeface="+mn-ea"/>
                <a:cs typeface="+mn-cs"/>
              </a:rPr>
              <a:t>föreningens styrelse får i uppdrag att arbeta med de beslut som tagits på föreningens årsmöte.</a:t>
            </a:r>
            <a:r>
              <a:rPr lang="sv-SE" dirty="0"/>
              <a:t> De får också förhålla sig till de beslut som tagits vid kongressen.</a:t>
            </a:r>
            <a:endParaRPr lang="sv-SE" dirty="0">
              <a:cs typeface="Calibri"/>
            </a:endParaRPr>
          </a:p>
          <a:p>
            <a:pPr>
              <a:buFont typeface="Arial" panose="020B0604020202020204" pitchFamily="34" charset="0"/>
            </a:pPr>
            <a:endParaRPr lang="sv-SE" dirty="0">
              <a:cs typeface="Calibri"/>
            </a:endParaRPr>
          </a:p>
          <a:p>
            <a:r>
              <a:rPr lang="sv-SE" b="1" dirty="0">
                <a:cs typeface="Calibri"/>
              </a:rPr>
              <a:t>Steg 2</a:t>
            </a:r>
            <a:endParaRPr lang="sv-SE" b="1" dirty="0"/>
          </a:p>
          <a:p>
            <a:endParaRPr lang="sv-SE" b="1" dirty="0"/>
          </a:p>
          <a:p>
            <a:r>
              <a:rPr lang="sv-SE" b="1" dirty="0"/>
              <a:t>Länsföreningen</a:t>
            </a:r>
            <a:endParaRPr lang="sv-SE" dirty="0"/>
          </a:p>
          <a:p>
            <a:r>
              <a:rPr lang="sv-SE" dirty="0"/>
              <a:t>De bevakar Riksförbundet HjärtLungs intressen på länsnivå och ska stödja och stimulera lokalföreningarnas verksamhet samt driva påverkansarbete mot regionen (sjukvården). </a:t>
            </a:r>
            <a:endParaRPr lang="sv-SE" dirty="0">
              <a:cs typeface="Calibri"/>
            </a:endParaRPr>
          </a:p>
          <a:p>
            <a:endParaRPr lang="sv-SE" b="1" dirty="0"/>
          </a:p>
          <a:p>
            <a:r>
              <a:rPr lang="sv-SE" dirty="0"/>
              <a:t>Medlemmar</a:t>
            </a:r>
            <a:r>
              <a:rPr lang="sv-SE" sz="1200" b="0" i="0" kern="1200" dirty="0">
                <a:solidFill>
                  <a:schemeClr val="tx1"/>
                </a:solidFill>
                <a:effectLst/>
                <a:latin typeface="+mn-lt"/>
                <a:ea typeface="+mn-ea"/>
                <a:cs typeface="+mn-cs"/>
              </a:rPr>
              <a:t> på en lokalförenings årsmöte väljer ombud till länsföreningens årsmöte. Ombuden</a:t>
            </a:r>
            <a:r>
              <a:rPr lang="sv-SE" sz="1200" b="0" i="0" kern="1200" baseline="0" dirty="0">
                <a:solidFill>
                  <a:schemeClr val="tx1"/>
                </a:solidFill>
                <a:effectLst/>
                <a:latin typeface="+mn-lt"/>
                <a:ea typeface="+mn-ea"/>
                <a:cs typeface="+mn-cs"/>
              </a:rPr>
              <a:t> </a:t>
            </a:r>
            <a:r>
              <a:rPr lang="sv-SE" sz="1200" b="0" i="0" kern="1200" dirty="0">
                <a:solidFill>
                  <a:schemeClr val="tx1"/>
                </a:solidFill>
                <a:effectLst/>
                <a:latin typeface="+mn-lt"/>
                <a:ea typeface="+mn-ea"/>
                <a:cs typeface="+mn-cs"/>
              </a:rPr>
              <a:t>beslutar om vilka som sitter i länsföreningens styrelse,</a:t>
            </a:r>
            <a:r>
              <a:rPr lang="sv-SE" sz="1200" b="0" i="0" kern="1200" baseline="0" dirty="0">
                <a:solidFill>
                  <a:schemeClr val="tx1"/>
                </a:solidFill>
                <a:effectLst/>
                <a:latin typeface="+mn-lt"/>
                <a:ea typeface="+mn-ea"/>
                <a:cs typeface="+mn-cs"/>
              </a:rPr>
              <a:t> </a:t>
            </a:r>
            <a:r>
              <a:rPr lang="sv-SE" sz="1200" b="0" i="0" kern="1200" dirty="0">
                <a:solidFill>
                  <a:schemeClr val="tx1"/>
                </a:solidFill>
                <a:effectLst/>
                <a:latin typeface="+mn-lt"/>
                <a:ea typeface="+mn-ea"/>
                <a:cs typeface="+mn-cs"/>
              </a:rPr>
              <a:t>vad de ska arbeta med samt vilka som ska representera länsföreningen</a:t>
            </a:r>
            <a:r>
              <a:rPr lang="sv-SE" sz="1200" b="0" i="0" kern="1200" baseline="0" dirty="0">
                <a:solidFill>
                  <a:schemeClr val="tx1"/>
                </a:solidFill>
                <a:effectLst/>
                <a:latin typeface="+mn-lt"/>
                <a:ea typeface="+mn-ea"/>
                <a:cs typeface="+mn-cs"/>
              </a:rPr>
              <a:t> i kongressen</a:t>
            </a:r>
            <a:r>
              <a:rPr lang="sv-SE" sz="1200" b="0" i="0" kern="1200" dirty="0">
                <a:solidFill>
                  <a:schemeClr val="tx1"/>
                </a:solidFill>
                <a:effectLst/>
                <a:latin typeface="+mn-lt"/>
                <a:ea typeface="+mn-ea"/>
                <a:cs typeface="+mn-cs"/>
              </a:rPr>
              <a:t>. </a:t>
            </a:r>
            <a:r>
              <a:rPr lang="sv-SE" sz="1200" b="1" i="0" kern="1200" dirty="0">
                <a:solidFill>
                  <a:schemeClr val="tx1"/>
                </a:solidFill>
                <a:effectLst/>
                <a:latin typeface="+mn-lt"/>
                <a:ea typeface="+mn-ea"/>
                <a:cs typeface="+mn-cs"/>
              </a:rPr>
              <a:t>När</a:t>
            </a:r>
            <a:r>
              <a:rPr lang="sv-SE" sz="1200" b="1" i="0" kern="1200" baseline="0" dirty="0">
                <a:solidFill>
                  <a:schemeClr val="tx1"/>
                </a:solidFill>
                <a:effectLst/>
                <a:latin typeface="+mn-lt"/>
                <a:ea typeface="+mn-ea"/>
                <a:cs typeface="+mn-cs"/>
              </a:rPr>
              <a:t> vi har </a:t>
            </a:r>
            <a:r>
              <a:rPr lang="sv-SE" b="1" dirty="0"/>
              <a:t>representanter </a:t>
            </a:r>
            <a:r>
              <a:rPr lang="sv-SE" sz="1200" b="1" i="0" kern="1200" baseline="0" dirty="0">
                <a:solidFill>
                  <a:schemeClr val="tx1"/>
                </a:solidFill>
                <a:effectLst/>
                <a:latin typeface="+mn-lt"/>
                <a:ea typeface="+mn-ea"/>
                <a:cs typeface="+mn-cs"/>
              </a:rPr>
              <a:t>som företräder en grupp kallar vi detta för ombud.</a:t>
            </a:r>
          </a:p>
          <a:p>
            <a:endParaRPr lang="sv-SE" sz="1200" b="1" i="0" kern="1200" baseline="0" dirty="0">
              <a:solidFill>
                <a:schemeClr val="tx1"/>
              </a:solidFill>
              <a:effectLst/>
              <a:latin typeface="+mn-lt"/>
              <a:cs typeface="Calibri"/>
            </a:endParaRPr>
          </a:p>
          <a:p>
            <a:r>
              <a:rPr lang="sv-SE" sz="1200" b="0" i="0" kern="1200" baseline="0" dirty="0">
                <a:solidFill>
                  <a:schemeClr val="tx1"/>
                </a:solidFill>
                <a:effectLst/>
                <a:latin typeface="+mn-lt"/>
                <a:ea typeface="+mn-ea"/>
                <a:cs typeface="+mn-cs"/>
              </a:rPr>
              <a:t>Länsföreningens årsmöte väljer i sin tur ombud till kongressen som sker vart tredje år, antalet medlemmar i länet styr hur många ombud som man får välja.</a:t>
            </a:r>
            <a:r>
              <a:rPr lang="sv-SE" dirty="0"/>
              <a:t> </a:t>
            </a:r>
          </a:p>
          <a:p>
            <a:endParaRPr lang="sv-SE" dirty="0">
              <a:cs typeface="Calibri"/>
            </a:endParaRPr>
          </a:p>
          <a:p>
            <a:r>
              <a:rPr lang="sv-SE" b="1" dirty="0"/>
              <a:t>Medlemsorganisationer</a:t>
            </a:r>
            <a:endParaRPr lang="sv-SE" dirty="0"/>
          </a:p>
          <a:p>
            <a:pPr marL="0" marR="0" lvl="0" indent="0" algn="l" defTabSz="914400" rtl="0" eaLnBrk="1" fontAlgn="auto" latinLnBrk="0" hangingPunct="1">
              <a:lnSpc>
                <a:spcPct val="100000"/>
              </a:lnSpc>
              <a:spcBef>
                <a:spcPts val="0"/>
              </a:spcBef>
              <a:spcAft>
                <a:spcPts val="0"/>
              </a:spcAft>
              <a:buClrTx/>
              <a:buSzTx/>
              <a:buFontTx/>
              <a:buNone/>
              <a:tabLst/>
              <a:defRPr/>
            </a:pPr>
            <a:r>
              <a:rPr lang="sv-SE" dirty="0"/>
              <a:t>Medlemsorganisationerna är olika patientföreningar och arbetar med specifika frågor kopplat till olika diagnoser som ger hjärt-, kärl- och lungsjukdom. Som medlemsorganisation följer de även Riksförbundets stadgar och annat ramverk. Idag har vi sju medlemsorganisationer. Medlemsorganisationerna väljer också ombud som representerar dem på kongressen.</a:t>
            </a:r>
            <a:endParaRPr lang="sv-SE" sz="1200" b="0" i="0" kern="1200" baseline="0" dirty="0">
              <a:solidFill>
                <a:schemeClr val="tx1"/>
              </a:solidFill>
              <a:effectLst/>
              <a:latin typeface="+mn-lt"/>
              <a:cs typeface="Calibri"/>
            </a:endParaRPr>
          </a:p>
          <a:p>
            <a:endParaRPr lang="sv-SE" dirty="0">
              <a:cs typeface="Calibri"/>
            </a:endParaRPr>
          </a:p>
          <a:p>
            <a:pPr>
              <a:buFont typeface="Arial" panose="020B0604020202020204" pitchFamily="34" charset="0"/>
            </a:pPr>
            <a:endParaRPr lang="sv-SE" dirty="0">
              <a:cs typeface="Calibri"/>
            </a:endParaRPr>
          </a:p>
          <a:p>
            <a:r>
              <a:rPr lang="sv-SE" b="1" dirty="0">
                <a:cs typeface="Calibri"/>
              </a:rPr>
              <a:t>Steg 3</a:t>
            </a:r>
            <a:endParaRPr lang="sv-SE" b="1" dirty="0"/>
          </a:p>
          <a:p>
            <a:endParaRPr lang="sv-SE" b="1" dirty="0"/>
          </a:p>
          <a:p>
            <a:r>
              <a:rPr lang="sv-SE" b="1" dirty="0"/>
              <a:t>Kongressen</a:t>
            </a:r>
            <a:endParaRPr lang="sv-SE" dirty="0"/>
          </a:p>
          <a:p>
            <a:r>
              <a:rPr lang="sv-SE" dirty="0"/>
              <a:t>Organisationens högsta beslutande organ är förbundskongressen, som sammanträder vart tredje år. Kongressen väljer en förbundsstyrelse som är riksförbundets verkställande och högsta beslutande organ mellan kongresserna. Kongressen fastställer gemensam verksamhetsinriktning och stadgar för hela riksförbundet. Nästa kongress hålls 2025.</a:t>
            </a:r>
            <a:endParaRPr lang="en-US" dirty="0"/>
          </a:p>
          <a:p>
            <a:endParaRPr lang="sv-SE" dirty="0"/>
          </a:p>
          <a:p>
            <a:r>
              <a:rPr lang="sv-SE" b="1" dirty="0"/>
              <a:t>Förbundsstyrelsen samt dess förbundskansli</a:t>
            </a:r>
            <a:endParaRPr lang="sv-SE" dirty="0"/>
          </a:p>
          <a:p>
            <a:r>
              <a:rPr lang="sv-SE" dirty="0"/>
              <a:t>Förbundsstyrelsen har till uppgift att verkställa kongressens beslut, leda verksamheten och dess läns-, lokal- och medlemsorganisationer för en ändamålsenlig patientorganisation för våra medlemmar.  </a:t>
            </a:r>
          </a:p>
          <a:p>
            <a:pPr algn="l"/>
            <a:r>
              <a:rPr lang="sv-SE" dirty="0"/>
              <a:t>I förbundsstyrelsen finns ett arbetsutskott AU som bereder ärenden till förbundsstyrelsen. Styrelsen träffas ca 6 gånger per år,</a:t>
            </a:r>
            <a:r>
              <a:rPr lang="sv-SE" baseline="0" dirty="0"/>
              <a:t> mestadels träffas man digitalt om möten hålls under en dag.</a:t>
            </a:r>
            <a:endParaRPr lang="sv-SE" dirty="0"/>
          </a:p>
          <a:p>
            <a:pPr algn="l"/>
            <a:endParaRPr lang="sv-SE" dirty="0"/>
          </a:p>
          <a:p>
            <a:pPr algn="l"/>
            <a:r>
              <a:rPr lang="sv-SE" dirty="0"/>
              <a:t>Förbundsstyrelsen har som sitt stöd anställd personal på förbundskansliet med säte i Stockholm. Kansliet leds av vår generalsekreterare Christine</a:t>
            </a:r>
            <a:r>
              <a:rPr lang="sv-SE" baseline="0" dirty="0"/>
              <a:t> Cars-Ingels</a:t>
            </a:r>
            <a:r>
              <a:rPr lang="sv-SE" dirty="0"/>
              <a:t> som har till uppgift att driva verksamheten operativt på uppdrag av förbundsstyrelsen</a:t>
            </a:r>
          </a:p>
          <a:p>
            <a:pPr algn="l"/>
            <a:endParaRPr lang="sv-SE" dirty="0">
              <a:cs typeface="Calibri" panose="020F0502020204030204"/>
            </a:endParaRPr>
          </a:p>
          <a:p>
            <a:pPr algn="l"/>
            <a:r>
              <a:rPr lang="sv-SE" b="1" dirty="0"/>
              <a:t>Kongressen</a:t>
            </a:r>
            <a:endParaRPr lang="sv-SE" dirty="0"/>
          </a:p>
          <a:p>
            <a:pPr algn="l"/>
            <a:r>
              <a:rPr lang="sv-SE" dirty="0"/>
              <a:t>På</a:t>
            </a:r>
            <a:r>
              <a:rPr lang="sv-SE" baseline="0" dirty="0"/>
              <a:t> k</a:t>
            </a:r>
            <a:r>
              <a:rPr lang="sv-SE" dirty="0"/>
              <a:t>ongressen samlas</a:t>
            </a:r>
            <a:r>
              <a:rPr lang="sv-SE" baseline="0" dirty="0"/>
              <a:t> ca </a:t>
            </a:r>
            <a:r>
              <a:rPr lang="sv-SE" dirty="0"/>
              <a:t>77 ombud valda av länen och medlemsorganisationerna för att ta beslut för hela organisationen. </a:t>
            </a:r>
          </a:p>
          <a:p>
            <a:pPr algn="l"/>
            <a:r>
              <a:rPr lang="sv-SE" dirty="0"/>
              <a:t>Alla medlemmar har en möjlighet att lägga förslag som ombuden ska ta ställning till. Dessa förslag är vad vi kallar för motioner. </a:t>
            </a:r>
          </a:p>
          <a:p>
            <a:pPr algn="l"/>
            <a:endParaRPr lang="sv-SE" dirty="0"/>
          </a:p>
          <a:p>
            <a:pPr algn="l"/>
            <a:r>
              <a:rPr lang="sv-SE" dirty="0"/>
              <a:t>När en</a:t>
            </a:r>
            <a:r>
              <a:rPr lang="sv-SE" baseline="0" dirty="0"/>
              <a:t> motion</a:t>
            </a:r>
            <a:r>
              <a:rPr lang="sv-SE" dirty="0"/>
              <a:t> kommer från en förening ses det som att det är något alla föreningens medlemmar står bakom och kan på sätt vara starkare. </a:t>
            </a:r>
          </a:p>
          <a:p>
            <a:pPr algn="l"/>
            <a:r>
              <a:rPr lang="sv-SE" dirty="0"/>
              <a:t>Under kongressen ger sittande förbundsstyrelse (FS)</a:t>
            </a:r>
            <a:r>
              <a:rPr lang="sv-SE" baseline="0" dirty="0"/>
              <a:t> </a:t>
            </a:r>
            <a:r>
              <a:rPr lang="sv-SE" dirty="0"/>
              <a:t>endast rekommendationer på hur de anser ombuden bör rösta kring motioner i olika motionssvar, de skickar in sina egna förslag för förändringar som kallas propositioner. </a:t>
            </a:r>
          </a:p>
          <a:p>
            <a:pPr algn="l"/>
            <a:endParaRPr lang="sv-SE" dirty="0"/>
          </a:p>
          <a:p>
            <a:pPr algn="l"/>
            <a:r>
              <a:rPr lang="sv-SE" dirty="0"/>
              <a:t>På</a:t>
            </a:r>
            <a:r>
              <a:rPr lang="sv-SE" baseline="0" dirty="0"/>
              <a:t> kongressen</a:t>
            </a:r>
            <a:r>
              <a:rPr lang="sv-SE" dirty="0"/>
              <a:t> fastställs också en verksamhetsinriktning</a:t>
            </a:r>
            <a:r>
              <a:rPr lang="sv-SE" baseline="0" dirty="0"/>
              <a:t> för tre år</a:t>
            </a:r>
            <a:r>
              <a:rPr lang="sv-SE" dirty="0"/>
              <a:t> som är det vägledande dokumentet för vad hela organisationen ska sträva efter att arbeta med fram till nästa kongress.</a:t>
            </a:r>
            <a:endParaRPr lang="sv-SE" dirty="0">
              <a:cs typeface="Calibri"/>
            </a:endParaRPr>
          </a:p>
          <a:p>
            <a:endParaRPr lang="sv-SE" dirty="0"/>
          </a:p>
          <a:p>
            <a:r>
              <a:rPr lang="sv-SE" b="1" dirty="0"/>
              <a:t>Revisorer</a:t>
            </a:r>
            <a:endParaRPr lang="sv-SE" dirty="0"/>
          </a:p>
          <a:p>
            <a:r>
              <a:rPr lang="sv-SE" dirty="0"/>
              <a:t>Under året har FS arbete granskats av revisorerna. Dessa är de personer som kongressen valt att se till att allt görs enlighet med våra regler. Både auktoriserad revisor</a:t>
            </a:r>
            <a:r>
              <a:rPr lang="sv-SE" baseline="0" dirty="0"/>
              <a:t> och förbundsrevisorer väljs.</a:t>
            </a:r>
            <a:endParaRPr lang="sv-SE" dirty="0"/>
          </a:p>
          <a:p>
            <a:endParaRPr lang="sv-SE" b="1" dirty="0"/>
          </a:p>
          <a:p>
            <a:r>
              <a:rPr lang="sv-SE" b="1" dirty="0"/>
              <a:t>Valberedningen</a:t>
            </a:r>
            <a:endParaRPr lang="sv-SE" dirty="0"/>
          </a:p>
          <a:p>
            <a:r>
              <a:rPr lang="sv-SE" dirty="0"/>
              <a:t>Liksom i föreningarna</a:t>
            </a:r>
            <a:r>
              <a:rPr lang="sv-SE" baseline="0" dirty="0"/>
              <a:t> </a:t>
            </a:r>
            <a:r>
              <a:rPr lang="sv-SE" dirty="0"/>
              <a:t>så är det medlemmarna på en kongress</a:t>
            </a:r>
            <a:r>
              <a:rPr lang="sv-SE" baseline="0" dirty="0"/>
              <a:t> </a:t>
            </a:r>
            <a:r>
              <a:rPr lang="sv-SE" dirty="0"/>
              <a:t>som väljer en styrelse som ska arbeta med de beslut som tagits på kongressen. För att underlätta finns det en grupp vid namn valberedning och som leds av en sammankallande. </a:t>
            </a:r>
          </a:p>
          <a:p>
            <a:endParaRPr lang="en-US" dirty="0"/>
          </a:p>
          <a:p>
            <a:r>
              <a:rPr lang="sv-SE" dirty="0"/>
              <a:t>Valberedningen arbetar under kongressperioden fram till speciellt</a:t>
            </a:r>
            <a:r>
              <a:rPr lang="sv-SE" baseline="0" dirty="0"/>
              <a:t> datum </a:t>
            </a:r>
            <a:r>
              <a:rPr lang="sv-SE" dirty="0"/>
              <a:t>med att hantera alla</a:t>
            </a:r>
            <a:r>
              <a:rPr lang="sv-SE" baseline="0" dirty="0"/>
              <a:t> nomineringar </a:t>
            </a:r>
            <a:r>
              <a:rPr lang="sv-SE" dirty="0"/>
              <a:t>som kommer in och ger sen ett förslag till kommande kongressens ombud om en ny förbundsstyrelse och revision. </a:t>
            </a:r>
            <a:endParaRPr lang="en-US" dirty="0"/>
          </a:p>
          <a:p>
            <a:pPr>
              <a:buFont typeface="Arial" panose="020B0604020202020204" pitchFamily="34" charset="0"/>
            </a:pPr>
            <a:endParaRPr lang="sv-SE" sz="1200" i="0" kern="1200" baseline="0" dirty="0">
              <a:solidFill>
                <a:schemeClr val="tx1"/>
              </a:solidFill>
              <a:effectLst/>
              <a:latin typeface="+mn-lt"/>
              <a:cs typeface="Calibri"/>
            </a:endParaRPr>
          </a:p>
          <a:p>
            <a:pPr>
              <a:buFont typeface="Arial" panose="020B0604020202020204" pitchFamily="34" charset="0"/>
            </a:pPr>
            <a:r>
              <a:rPr lang="sv-SE" b="1" dirty="0">
                <a:cs typeface="Calibri"/>
              </a:rPr>
              <a:t>Avslut</a:t>
            </a:r>
            <a:endParaRPr lang="sv-SE" b="1" dirty="0"/>
          </a:p>
          <a:p>
            <a:r>
              <a:rPr lang="sv-SE" sz="1200" b="0" i="0" kern="1200" baseline="0" dirty="0">
                <a:solidFill>
                  <a:schemeClr val="tx1"/>
                </a:solidFill>
                <a:effectLst/>
                <a:latin typeface="+mn-lt"/>
                <a:ea typeface="+mn-ea"/>
                <a:cs typeface="+mn-cs"/>
              </a:rPr>
              <a:t>Det som kan tas med från detta är att det är </a:t>
            </a:r>
            <a:r>
              <a:rPr lang="sv-SE" dirty="0"/>
              <a:t>medlemmarna</a:t>
            </a:r>
            <a:r>
              <a:rPr lang="sv-SE" sz="1200" b="0" i="0" kern="1200" baseline="0" dirty="0">
                <a:solidFill>
                  <a:schemeClr val="tx1"/>
                </a:solidFill>
                <a:effectLst/>
                <a:latin typeface="+mn-lt"/>
                <a:ea typeface="+mn-ea"/>
                <a:cs typeface="+mn-cs"/>
              </a:rPr>
              <a:t> som bestämmer i vår patientorganisation och oavsett om man är ny eller varit med i flera år ges alla samma möjlighet att påverka organisationen.</a:t>
            </a:r>
            <a:r>
              <a:rPr lang="sv-SE" dirty="0"/>
              <a:t> </a:t>
            </a:r>
            <a:endParaRPr lang="sv-SE" sz="1200" b="0" i="0" kern="1200" baseline="0" dirty="0">
              <a:solidFill>
                <a:schemeClr val="tx1"/>
              </a:solidFill>
              <a:effectLst/>
              <a:latin typeface="+mn-lt"/>
              <a:cs typeface="Calibri"/>
            </a:endParaRPr>
          </a:p>
          <a:p>
            <a:pPr marL="0" indent="0">
              <a:buFont typeface="Arial" panose="020B0604020202020204" pitchFamily="34" charset="0"/>
              <a:buNone/>
            </a:pPr>
            <a:endParaRPr lang="sv-SE" sz="1200" b="0" i="0" kern="1200" dirty="0">
              <a:solidFill>
                <a:schemeClr val="tx1"/>
              </a:solidFill>
              <a:effectLst/>
              <a:latin typeface="+mn-lt"/>
              <a:ea typeface="+mn-ea"/>
              <a:cs typeface="+mn-cs"/>
            </a:endParaRPr>
          </a:p>
          <a:p>
            <a:pPr marL="0" indent="0">
              <a:buFont typeface="Arial" panose="020B0604020202020204" pitchFamily="34" charset="0"/>
              <a:buNone/>
            </a:pPr>
            <a:endParaRPr lang="sv-SE" sz="1200" b="0" i="0" kern="1200" dirty="0">
              <a:solidFill>
                <a:schemeClr val="tx1"/>
              </a:solidFill>
              <a:effectLst/>
              <a:latin typeface="+mn-lt"/>
              <a:ea typeface="+mn-ea"/>
              <a:cs typeface="+mn-cs"/>
            </a:endParaRPr>
          </a:p>
        </p:txBody>
      </p:sp>
      <p:sp>
        <p:nvSpPr>
          <p:cNvPr id="4" name="Platshållare för bildnummer 3"/>
          <p:cNvSpPr>
            <a:spLocks noGrp="1"/>
          </p:cNvSpPr>
          <p:nvPr>
            <p:ph type="sldNum" sz="quarter" idx="10"/>
          </p:nvPr>
        </p:nvSpPr>
        <p:spPr/>
        <p:txBody>
          <a:bodyPr/>
          <a:lstStyle/>
          <a:p>
            <a:fld id="{C9244A1D-EEF0-5042-AFAE-91F24057E41B}" type="slidenum">
              <a:rPr lang="sv-SE" smtClean="0"/>
              <a:t>21</a:t>
            </a:fld>
            <a:endParaRPr lang="sv-SE"/>
          </a:p>
        </p:txBody>
      </p:sp>
    </p:spTree>
    <p:extLst>
      <p:ext uri="{BB962C8B-B14F-4D97-AF65-F5344CB8AC3E}">
        <p14:creationId xmlns:p14="http://schemas.microsoft.com/office/powerpoint/2010/main" val="1407185235"/>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Rubrikbild">
    <p:spTree>
      <p:nvGrpSpPr>
        <p:cNvPr id="1" name=""/>
        <p:cNvGrpSpPr/>
        <p:nvPr/>
      </p:nvGrpSpPr>
      <p:grpSpPr>
        <a:xfrm>
          <a:off x="0" y="0"/>
          <a:ext cx="0" cy="0"/>
          <a:chOff x="0" y="0"/>
          <a:chExt cx="0" cy="0"/>
        </a:xfrm>
      </p:grpSpPr>
      <p:sp>
        <p:nvSpPr>
          <p:cNvPr id="7" name="Rektangel 6">
            <a:extLst>
              <a:ext uri="{FF2B5EF4-FFF2-40B4-BE49-F238E27FC236}">
                <a16:creationId xmlns:a16="http://schemas.microsoft.com/office/drawing/2014/main" id="{E602ADAD-9F69-884C-B475-08C8BA7C9DB9}"/>
              </a:ext>
            </a:extLst>
          </p:cNvPr>
          <p:cNvSpPr/>
          <p:nvPr userDrawn="1"/>
        </p:nvSpPr>
        <p:spPr>
          <a:xfrm>
            <a:off x="0" y="0"/>
            <a:ext cx="12192000" cy="6858000"/>
          </a:xfrm>
          <a:prstGeom prst="rect">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a:p>
        </p:txBody>
      </p:sp>
      <p:sp>
        <p:nvSpPr>
          <p:cNvPr id="8" name="Rubrik 1">
            <a:extLst>
              <a:ext uri="{FF2B5EF4-FFF2-40B4-BE49-F238E27FC236}">
                <a16:creationId xmlns:a16="http://schemas.microsoft.com/office/drawing/2014/main" id="{7DD9B89C-1779-714C-8211-069A7B4F043A}"/>
              </a:ext>
            </a:extLst>
          </p:cNvPr>
          <p:cNvSpPr txBox="1">
            <a:spLocks/>
          </p:cNvSpPr>
          <p:nvPr userDrawn="1"/>
        </p:nvSpPr>
        <p:spPr>
          <a:xfrm>
            <a:off x="2521603" y="3256242"/>
            <a:ext cx="6124856" cy="2387600"/>
          </a:xfrm>
          <a:prstGeom prst="rect">
            <a:avLst/>
          </a:prstGeom>
        </p:spPr>
        <p:txBody>
          <a:bodyPr vert="horz" lIns="91440" tIns="45720" rIns="91440" bIns="45720" rtlCol="0" anchor="t">
            <a:normAutofit fontScale="97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ts val="3000"/>
              </a:lnSpc>
            </a:pPr>
            <a:r>
              <a:rPr lang="sv-SE" sz="2000" b="0" i="0" dirty="0">
                <a:latin typeface="Verdana" panose="020B0604030504040204" pitchFamily="34" charset="0"/>
                <a:ea typeface="Verdana" panose="020B0604030504040204" pitchFamily="34" charset="0"/>
                <a:cs typeface="Verdana" panose="020B0604030504040204" pitchFamily="34" charset="0"/>
              </a:rPr>
              <a:t>Vi arbetar för att alla som lever </a:t>
            </a:r>
            <a:br>
              <a:rPr lang="sv-SE" sz="2000" b="0" i="0" dirty="0">
                <a:latin typeface="Verdana" panose="020B0604030504040204" pitchFamily="34" charset="0"/>
                <a:ea typeface="Verdana" panose="020B0604030504040204" pitchFamily="34" charset="0"/>
                <a:cs typeface="Verdana" panose="020B0604030504040204" pitchFamily="34" charset="0"/>
              </a:rPr>
            </a:br>
            <a:r>
              <a:rPr lang="sv-SE" sz="2000" b="0" i="0" dirty="0">
                <a:latin typeface="Verdana" panose="020B0604030504040204" pitchFamily="34" charset="0"/>
                <a:ea typeface="Verdana" panose="020B0604030504040204" pitchFamily="34" charset="0"/>
                <a:cs typeface="Verdana" panose="020B0604030504040204" pitchFamily="34" charset="0"/>
              </a:rPr>
              <a:t>med hjärt-, kärl- och lungsjukdom </a:t>
            </a:r>
            <a:br>
              <a:rPr lang="sv-SE" sz="2000" b="0" i="0" dirty="0">
                <a:latin typeface="Verdana" panose="020B0604030504040204" pitchFamily="34" charset="0"/>
                <a:ea typeface="Verdana" panose="020B0604030504040204" pitchFamily="34" charset="0"/>
                <a:cs typeface="Verdana" panose="020B0604030504040204" pitchFamily="34" charset="0"/>
              </a:rPr>
            </a:br>
            <a:r>
              <a:rPr lang="sv-SE" sz="2000" b="0" i="0" dirty="0">
                <a:latin typeface="Verdana" panose="020B0604030504040204" pitchFamily="34" charset="0"/>
                <a:ea typeface="Verdana" panose="020B0604030504040204" pitchFamily="34" charset="0"/>
                <a:cs typeface="Verdana" panose="020B0604030504040204" pitchFamily="34" charset="0"/>
              </a:rPr>
              <a:t>ska få bra vård och god livskvalitet. </a:t>
            </a:r>
            <a:br>
              <a:rPr lang="sv-SE" sz="2000" b="0" i="0" dirty="0">
                <a:latin typeface="Verdana" panose="020B0604030504040204" pitchFamily="34" charset="0"/>
                <a:ea typeface="Verdana" panose="020B0604030504040204" pitchFamily="34" charset="0"/>
                <a:cs typeface="Verdana" panose="020B0604030504040204" pitchFamily="34" charset="0"/>
              </a:rPr>
            </a:br>
            <a:endParaRPr lang="sv-SE" sz="2000" b="0" i="0" dirty="0">
              <a:latin typeface="Verdana" panose="020B0604030504040204" pitchFamily="34" charset="0"/>
              <a:ea typeface="Verdana" panose="020B0604030504040204" pitchFamily="34" charset="0"/>
              <a:cs typeface="Verdana" panose="020B0604030504040204" pitchFamily="34" charset="0"/>
            </a:endParaRPr>
          </a:p>
        </p:txBody>
      </p:sp>
      <p:sp>
        <p:nvSpPr>
          <p:cNvPr id="9" name="Underrubrik 2">
            <a:extLst>
              <a:ext uri="{FF2B5EF4-FFF2-40B4-BE49-F238E27FC236}">
                <a16:creationId xmlns:a16="http://schemas.microsoft.com/office/drawing/2014/main" id="{3941CD43-70F8-6E47-8C8B-F94CB2FD17AB}"/>
              </a:ext>
            </a:extLst>
          </p:cNvPr>
          <p:cNvSpPr txBox="1">
            <a:spLocks/>
          </p:cNvSpPr>
          <p:nvPr userDrawn="1"/>
        </p:nvSpPr>
        <p:spPr>
          <a:xfrm>
            <a:off x="2538421" y="4835065"/>
            <a:ext cx="9144000" cy="528637"/>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Tx/>
              <a:buNone/>
            </a:pPr>
            <a:r>
              <a:rPr lang="sv-SE" sz="2000" b="1" dirty="0" err="1">
                <a:solidFill>
                  <a:srgbClr val="B51837"/>
                </a:solidFill>
                <a:latin typeface="Verdana" panose="020B0604030504040204" pitchFamily="34" charset="0"/>
                <a:ea typeface="Verdana" panose="020B0604030504040204" pitchFamily="34" charset="0"/>
                <a:cs typeface="Verdana" panose="020B0604030504040204" pitchFamily="34" charset="0"/>
              </a:rPr>
              <a:t>hjart-lung.se</a:t>
            </a:r>
            <a:endParaRPr lang="sv-SE" sz="2000" b="1" dirty="0">
              <a:solidFill>
                <a:srgbClr val="B51837"/>
              </a:solidFill>
              <a:latin typeface="Verdana" panose="020B0604030504040204" pitchFamily="34" charset="0"/>
              <a:ea typeface="Verdana" panose="020B0604030504040204" pitchFamily="34" charset="0"/>
              <a:cs typeface="Verdana" panose="020B0604030504040204" pitchFamily="34" charset="0"/>
            </a:endParaRPr>
          </a:p>
        </p:txBody>
      </p:sp>
      <p:pic>
        <p:nvPicPr>
          <p:cNvPr id="11" name="Bildobjekt 10">
            <a:extLst>
              <a:ext uri="{FF2B5EF4-FFF2-40B4-BE49-F238E27FC236}">
                <a16:creationId xmlns:a16="http://schemas.microsoft.com/office/drawing/2014/main" id="{3E289A7F-4C9C-EB4B-AA14-F7B3E19E8EAD}"/>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1494253" y="1708999"/>
            <a:ext cx="4009094" cy="1246417"/>
          </a:xfrm>
          <a:prstGeom prst="rect">
            <a:avLst/>
          </a:prstGeom>
        </p:spPr>
      </p:pic>
      <p:sp>
        <p:nvSpPr>
          <p:cNvPr id="4" name="Platshållare för datum 3">
            <a:extLst>
              <a:ext uri="{FF2B5EF4-FFF2-40B4-BE49-F238E27FC236}">
                <a16:creationId xmlns:a16="http://schemas.microsoft.com/office/drawing/2014/main" id="{3839A679-F868-7E45-90BB-19B111F65509}"/>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6" name="Platshållare för bildnummer 5">
            <a:extLst>
              <a:ext uri="{FF2B5EF4-FFF2-40B4-BE49-F238E27FC236}">
                <a16:creationId xmlns:a16="http://schemas.microsoft.com/office/drawing/2014/main" id="{55002BA9-B918-2246-B012-6DC6A318BC7F}"/>
              </a:ext>
            </a:extLst>
          </p:cNvPr>
          <p:cNvSpPr>
            <a:spLocks noGrp="1"/>
          </p:cNvSpPr>
          <p:nvPr>
            <p:ph type="sldNum" sz="quarter" idx="12"/>
          </p:nvPr>
        </p:nvSpPr>
        <p:spPr/>
        <p:txBody>
          <a:bodyPr/>
          <a:lstStyle/>
          <a:p>
            <a:fld id="{887E839E-BD91-CD49-B9B2-EDB19324AE82}" type="slidenum">
              <a:rPr lang="sv-SE" smtClean="0"/>
              <a:t>‹#›</a:t>
            </a:fld>
            <a:endParaRPr lang="sv-SE"/>
          </a:p>
        </p:txBody>
      </p:sp>
      <p:pic>
        <p:nvPicPr>
          <p:cNvPr id="15" name="Bildobjekt 14">
            <a:extLst>
              <a:ext uri="{FF2B5EF4-FFF2-40B4-BE49-F238E27FC236}">
                <a16:creationId xmlns:a16="http://schemas.microsoft.com/office/drawing/2014/main" id="{F507023A-A914-BC41-84F0-191CA34CE05E}"/>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r="49280" b="727"/>
          <a:stretch/>
        </p:blipFill>
        <p:spPr>
          <a:xfrm>
            <a:off x="8814084" y="-3738"/>
            <a:ext cx="3382273" cy="6861738"/>
          </a:xfrm>
          <a:prstGeom prst="rect">
            <a:avLst/>
          </a:prstGeom>
        </p:spPr>
      </p:pic>
    </p:spTree>
    <p:extLst>
      <p:ext uri="{BB962C8B-B14F-4D97-AF65-F5344CB8AC3E}">
        <p14:creationId xmlns:p14="http://schemas.microsoft.com/office/powerpoint/2010/main" val="348191790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Rubrik och innehåll">
    <p:spTree>
      <p:nvGrpSpPr>
        <p:cNvPr id="1" name=""/>
        <p:cNvGrpSpPr/>
        <p:nvPr/>
      </p:nvGrpSpPr>
      <p:grpSpPr>
        <a:xfrm>
          <a:off x="0" y="0"/>
          <a:ext cx="0" cy="0"/>
          <a:chOff x="0" y="0"/>
          <a:chExt cx="0" cy="0"/>
        </a:xfrm>
      </p:grpSpPr>
      <p:sp>
        <p:nvSpPr>
          <p:cNvPr id="3" name="Platshållare för innehåll 2">
            <a:extLst>
              <a:ext uri="{FF2B5EF4-FFF2-40B4-BE49-F238E27FC236}">
                <a16:creationId xmlns:a16="http://schemas.microsoft.com/office/drawing/2014/main" id="{02E6B50E-C1C2-094B-996A-137389338019}"/>
              </a:ext>
            </a:extLst>
          </p:cNvPr>
          <p:cNvSpPr>
            <a:spLocks noGrp="1"/>
          </p:cNvSpPr>
          <p:nvPr>
            <p:ph idx="1"/>
          </p:nvPr>
        </p:nvSpPr>
        <p:spPr>
          <a:xfrm>
            <a:off x="838200" y="1687075"/>
            <a:ext cx="10515600" cy="4228816"/>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endParaRPr lang="sv-SE" dirty="0"/>
          </a:p>
        </p:txBody>
      </p:sp>
      <p:sp>
        <p:nvSpPr>
          <p:cNvPr id="4" name="Platshållare för datum 3">
            <a:extLst>
              <a:ext uri="{FF2B5EF4-FFF2-40B4-BE49-F238E27FC236}">
                <a16:creationId xmlns:a16="http://schemas.microsoft.com/office/drawing/2014/main" id="{78EBAC59-6F95-0141-A4D4-B753FB7661A9}"/>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6" name="Platshållare för bildnummer 5">
            <a:extLst>
              <a:ext uri="{FF2B5EF4-FFF2-40B4-BE49-F238E27FC236}">
                <a16:creationId xmlns:a16="http://schemas.microsoft.com/office/drawing/2014/main" id="{D094F65E-325D-E349-A030-DA107CF082B0}"/>
              </a:ext>
            </a:extLst>
          </p:cNvPr>
          <p:cNvSpPr>
            <a:spLocks noGrp="1"/>
          </p:cNvSpPr>
          <p:nvPr>
            <p:ph type="sldNum" sz="quarter" idx="12"/>
          </p:nvPr>
        </p:nvSpPr>
        <p:spPr>
          <a:xfrm>
            <a:off x="4731325" y="6356350"/>
            <a:ext cx="2743200" cy="365125"/>
          </a:xfrm>
        </p:spPr>
        <p:txBody>
          <a:bodyPr/>
          <a:lstStyle>
            <a:lvl1pPr algn="ctr">
              <a:defRPr/>
            </a:lvl1pPr>
          </a:lstStyle>
          <a:p>
            <a:fld id="{887E839E-BD91-CD49-B9B2-EDB19324AE82}" type="slidenum">
              <a:rPr lang="sv-SE" smtClean="0"/>
              <a:pPr/>
              <a:t>‹#›</a:t>
            </a:fld>
            <a:endParaRPr lang="sv-SE" dirty="0"/>
          </a:p>
        </p:txBody>
      </p:sp>
      <p:sp>
        <p:nvSpPr>
          <p:cNvPr id="7" name="Platshållare för rubrik 1">
            <a:extLst>
              <a:ext uri="{FF2B5EF4-FFF2-40B4-BE49-F238E27FC236}">
                <a16:creationId xmlns:a16="http://schemas.microsoft.com/office/drawing/2014/main" id="{A1C6A5F0-4BF9-324B-BC41-7D7A42DDB0D6}"/>
              </a:ext>
            </a:extLst>
          </p:cNvPr>
          <p:cNvSpPr>
            <a:spLocks noGrp="1"/>
          </p:cNvSpPr>
          <p:nvPr>
            <p:ph type="title"/>
          </p:nvPr>
        </p:nvSpPr>
        <p:spPr>
          <a:xfrm>
            <a:off x="838200" y="669928"/>
            <a:ext cx="10515600" cy="881781"/>
          </a:xfrm>
          <a:prstGeom prst="rect">
            <a:avLst/>
          </a:prstGeom>
        </p:spPr>
        <p:txBody>
          <a:bodyPr vert="horz" lIns="91440" tIns="45720" rIns="91440" bIns="45720" rtlCol="0" anchor="t">
            <a:normAutofit/>
          </a:bodyPr>
          <a:lstStyle/>
          <a:p>
            <a:r>
              <a:rPr lang="sv-SE"/>
              <a:t>Klicka här för att ändra format</a:t>
            </a:r>
            <a:endParaRPr lang="sv-SE" dirty="0"/>
          </a:p>
        </p:txBody>
      </p:sp>
    </p:spTree>
    <p:extLst>
      <p:ext uri="{BB962C8B-B14F-4D97-AF65-F5344CB8AC3E}">
        <p14:creationId xmlns:p14="http://schemas.microsoft.com/office/powerpoint/2010/main" val="19903851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Avsnittsrubrik">
    <p:spTree>
      <p:nvGrpSpPr>
        <p:cNvPr id="1" name=""/>
        <p:cNvGrpSpPr/>
        <p:nvPr/>
      </p:nvGrpSpPr>
      <p:grpSpPr>
        <a:xfrm>
          <a:off x="0" y="0"/>
          <a:ext cx="0" cy="0"/>
          <a:chOff x="0" y="0"/>
          <a:chExt cx="0" cy="0"/>
        </a:xfrm>
      </p:grpSpPr>
      <p:sp>
        <p:nvSpPr>
          <p:cNvPr id="7" name="Rektangel 6">
            <a:extLst>
              <a:ext uri="{FF2B5EF4-FFF2-40B4-BE49-F238E27FC236}">
                <a16:creationId xmlns:a16="http://schemas.microsoft.com/office/drawing/2014/main" id="{A0C1D0C5-276B-F347-8EBA-7FCEC41CD21B}"/>
              </a:ext>
            </a:extLst>
          </p:cNvPr>
          <p:cNvSpPr/>
          <p:nvPr userDrawn="1"/>
        </p:nvSpPr>
        <p:spPr>
          <a:xfrm>
            <a:off x="0" y="0"/>
            <a:ext cx="12192000" cy="6858000"/>
          </a:xfrm>
          <a:prstGeom prst="rect">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dirty="0"/>
          </a:p>
        </p:txBody>
      </p:sp>
      <p:pic>
        <p:nvPicPr>
          <p:cNvPr id="8" name="Bildobjekt 7">
            <a:extLst>
              <a:ext uri="{FF2B5EF4-FFF2-40B4-BE49-F238E27FC236}">
                <a16:creationId xmlns:a16="http://schemas.microsoft.com/office/drawing/2014/main" id="{0E422DE5-3807-3D43-B4D2-F4CA3CFDCB62}"/>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r="49280"/>
          <a:stretch/>
        </p:blipFill>
        <p:spPr>
          <a:xfrm>
            <a:off x="8814084" y="-3738"/>
            <a:ext cx="3382273" cy="6912000"/>
          </a:xfrm>
          <a:prstGeom prst="rect">
            <a:avLst/>
          </a:prstGeom>
        </p:spPr>
      </p:pic>
      <p:sp>
        <p:nvSpPr>
          <p:cNvPr id="2" name="Rubrik 1">
            <a:extLst>
              <a:ext uri="{FF2B5EF4-FFF2-40B4-BE49-F238E27FC236}">
                <a16:creationId xmlns:a16="http://schemas.microsoft.com/office/drawing/2014/main" id="{BCDABD9C-73E8-A249-B8E4-3203D123BFFA}"/>
              </a:ext>
            </a:extLst>
          </p:cNvPr>
          <p:cNvSpPr>
            <a:spLocks noGrp="1"/>
          </p:cNvSpPr>
          <p:nvPr>
            <p:ph type="title"/>
          </p:nvPr>
        </p:nvSpPr>
        <p:spPr>
          <a:xfrm>
            <a:off x="2508250" y="1834436"/>
            <a:ext cx="6469495" cy="2405056"/>
          </a:xfrm>
        </p:spPr>
        <p:txBody>
          <a:bodyPr anchor="t">
            <a:normAutofit/>
          </a:bodyPr>
          <a:lstStyle>
            <a:lvl1pPr>
              <a:lnSpc>
                <a:spcPct val="100000"/>
              </a:lnSpc>
              <a:defRPr sz="3200"/>
            </a:lvl1pPr>
          </a:lstStyle>
          <a:p>
            <a:r>
              <a:rPr lang="sv-SE"/>
              <a:t>Klicka här för att ändra format</a:t>
            </a:r>
            <a:endParaRPr lang="sv-SE" dirty="0"/>
          </a:p>
        </p:txBody>
      </p:sp>
      <p:sp>
        <p:nvSpPr>
          <p:cNvPr id="4" name="Platshållare för datum 3">
            <a:extLst>
              <a:ext uri="{FF2B5EF4-FFF2-40B4-BE49-F238E27FC236}">
                <a16:creationId xmlns:a16="http://schemas.microsoft.com/office/drawing/2014/main" id="{FC0DD164-45F2-5D48-9E42-3CFB6BB421A9}"/>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6" name="Platshållare för bildnummer 5">
            <a:extLst>
              <a:ext uri="{FF2B5EF4-FFF2-40B4-BE49-F238E27FC236}">
                <a16:creationId xmlns:a16="http://schemas.microsoft.com/office/drawing/2014/main" id="{D0F30D43-E745-674D-AF49-76BEA786A462}"/>
              </a:ext>
            </a:extLst>
          </p:cNvPr>
          <p:cNvSpPr>
            <a:spLocks noGrp="1"/>
          </p:cNvSpPr>
          <p:nvPr>
            <p:ph type="sldNum" sz="quarter" idx="12"/>
          </p:nvPr>
        </p:nvSpPr>
        <p:spPr/>
        <p:txBody>
          <a:bodyPr/>
          <a:lstStyle/>
          <a:p>
            <a:fld id="{887E839E-BD91-CD49-B9B2-EDB19324AE82}" type="slidenum">
              <a:rPr lang="sv-SE" smtClean="0"/>
              <a:t>‹#›</a:t>
            </a:fld>
            <a:endParaRPr lang="sv-SE"/>
          </a:p>
        </p:txBody>
      </p:sp>
      <p:pic>
        <p:nvPicPr>
          <p:cNvPr id="12" name="Bildobjekt 11">
            <a:extLst>
              <a:ext uri="{FF2B5EF4-FFF2-40B4-BE49-F238E27FC236}">
                <a16:creationId xmlns:a16="http://schemas.microsoft.com/office/drawing/2014/main" id="{6FAACF47-3FF6-3944-884C-6ACC73D9B64A}"/>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2505636" y="4438343"/>
            <a:ext cx="2597152" cy="807447"/>
          </a:xfrm>
          <a:prstGeom prst="rect">
            <a:avLst/>
          </a:prstGeom>
        </p:spPr>
      </p:pic>
    </p:spTree>
    <p:extLst>
      <p:ext uri="{BB962C8B-B14F-4D97-AF65-F5344CB8AC3E}">
        <p14:creationId xmlns:p14="http://schemas.microsoft.com/office/powerpoint/2010/main" val="28410602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vå delar">
    <p:spTree>
      <p:nvGrpSpPr>
        <p:cNvPr id="1" name=""/>
        <p:cNvGrpSpPr/>
        <p:nvPr/>
      </p:nvGrpSpPr>
      <p:grpSpPr>
        <a:xfrm>
          <a:off x="0" y="0"/>
          <a:ext cx="0" cy="0"/>
          <a:chOff x="0" y="0"/>
          <a:chExt cx="0" cy="0"/>
        </a:xfrm>
      </p:grpSpPr>
      <p:sp>
        <p:nvSpPr>
          <p:cNvPr id="3" name="Platshållare för innehåll 2">
            <a:extLst>
              <a:ext uri="{FF2B5EF4-FFF2-40B4-BE49-F238E27FC236}">
                <a16:creationId xmlns:a16="http://schemas.microsoft.com/office/drawing/2014/main" id="{45020EA2-B410-7A48-AE1E-6A9CBAAF6BD0}"/>
              </a:ext>
            </a:extLst>
          </p:cNvPr>
          <p:cNvSpPr>
            <a:spLocks noGrp="1"/>
          </p:cNvSpPr>
          <p:nvPr>
            <p:ph sz="half" idx="1"/>
          </p:nvPr>
        </p:nvSpPr>
        <p:spPr>
          <a:xfrm>
            <a:off x="838200" y="1687075"/>
            <a:ext cx="5181600" cy="4214961"/>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endParaRPr lang="sv-SE" dirty="0"/>
          </a:p>
        </p:txBody>
      </p:sp>
      <p:sp>
        <p:nvSpPr>
          <p:cNvPr id="4" name="Platshållare för innehåll 3">
            <a:extLst>
              <a:ext uri="{FF2B5EF4-FFF2-40B4-BE49-F238E27FC236}">
                <a16:creationId xmlns:a16="http://schemas.microsoft.com/office/drawing/2014/main" id="{8B668016-85D6-8047-847B-6692F1ED3A55}"/>
              </a:ext>
            </a:extLst>
          </p:cNvPr>
          <p:cNvSpPr>
            <a:spLocks noGrp="1"/>
          </p:cNvSpPr>
          <p:nvPr>
            <p:ph sz="half" idx="2"/>
          </p:nvPr>
        </p:nvSpPr>
        <p:spPr>
          <a:xfrm>
            <a:off x="6172200" y="1687075"/>
            <a:ext cx="5181600" cy="4214961"/>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5" name="Platshållare för datum 4">
            <a:extLst>
              <a:ext uri="{FF2B5EF4-FFF2-40B4-BE49-F238E27FC236}">
                <a16:creationId xmlns:a16="http://schemas.microsoft.com/office/drawing/2014/main" id="{405BDBF0-52E4-294F-BE16-F16C9DEA0F47}"/>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7" name="Platshållare för bildnummer 6">
            <a:extLst>
              <a:ext uri="{FF2B5EF4-FFF2-40B4-BE49-F238E27FC236}">
                <a16:creationId xmlns:a16="http://schemas.microsoft.com/office/drawing/2014/main" id="{8FC16CBD-2594-7241-BFF3-2166E75FAC0A}"/>
              </a:ext>
            </a:extLst>
          </p:cNvPr>
          <p:cNvSpPr>
            <a:spLocks noGrp="1"/>
          </p:cNvSpPr>
          <p:nvPr>
            <p:ph type="sldNum" sz="quarter" idx="12"/>
          </p:nvPr>
        </p:nvSpPr>
        <p:spPr/>
        <p:txBody>
          <a:bodyPr/>
          <a:lstStyle/>
          <a:p>
            <a:fld id="{887E839E-BD91-CD49-B9B2-EDB19324AE82}" type="slidenum">
              <a:rPr lang="sv-SE" smtClean="0"/>
              <a:t>‹#›</a:t>
            </a:fld>
            <a:endParaRPr lang="sv-SE"/>
          </a:p>
        </p:txBody>
      </p:sp>
      <p:sp>
        <p:nvSpPr>
          <p:cNvPr id="9" name="Platshållare för rubrik 1">
            <a:extLst>
              <a:ext uri="{FF2B5EF4-FFF2-40B4-BE49-F238E27FC236}">
                <a16:creationId xmlns:a16="http://schemas.microsoft.com/office/drawing/2014/main" id="{B52E4FD9-F978-5744-AE70-DD4DB1F68C68}"/>
              </a:ext>
            </a:extLst>
          </p:cNvPr>
          <p:cNvSpPr>
            <a:spLocks noGrp="1"/>
          </p:cNvSpPr>
          <p:nvPr>
            <p:ph type="title"/>
          </p:nvPr>
        </p:nvSpPr>
        <p:spPr>
          <a:xfrm>
            <a:off x="838200" y="669928"/>
            <a:ext cx="10515600" cy="881781"/>
          </a:xfrm>
          <a:prstGeom prst="rect">
            <a:avLst/>
          </a:prstGeom>
        </p:spPr>
        <p:txBody>
          <a:bodyPr vert="horz" lIns="91440" tIns="45720" rIns="91440" bIns="45720" rtlCol="0" anchor="t">
            <a:normAutofit/>
          </a:bodyPr>
          <a:lstStyle/>
          <a:p>
            <a:r>
              <a:rPr lang="sv-SE"/>
              <a:t>Klicka här för att ändra format</a:t>
            </a:r>
            <a:endParaRPr lang="sv-SE" dirty="0"/>
          </a:p>
        </p:txBody>
      </p:sp>
    </p:spTree>
    <p:extLst>
      <p:ext uri="{BB962C8B-B14F-4D97-AF65-F5344CB8AC3E}">
        <p14:creationId xmlns:p14="http://schemas.microsoft.com/office/powerpoint/2010/main" val="19217392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Jämförelse">
    <p:spTree>
      <p:nvGrpSpPr>
        <p:cNvPr id="1" name=""/>
        <p:cNvGrpSpPr/>
        <p:nvPr/>
      </p:nvGrpSpPr>
      <p:grpSpPr>
        <a:xfrm>
          <a:off x="0" y="0"/>
          <a:ext cx="0" cy="0"/>
          <a:chOff x="0" y="0"/>
          <a:chExt cx="0" cy="0"/>
        </a:xfrm>
      </p:grpSpPr>
      <p:sp>
        <p:nvSpPr>
          <p:cNvPr id="3" name="Platshållare för text 2">
            <a:extLst>
              <a:ext uri="{FF2B5EF4-FFF2-40B4-BE49-F238E27FC236}">
                <a16:creationId xmlns:a16="http://schemas.microsoft.com/office/drawing/2014/main" id="{1C7808FA-F538-F648-92B8-5226AA83BFCA}"/>
              </a:ext>
            </a:extLst>
          </p:cNvPr>
          <p:cNvSpPr>
            <a:spLocks noGrp="1"/>
          </p:cNvSpPr>
          <p:nvPr>
            <p:ph type="body" idx="1"/>
          </p:nvPr>
        </p:nvSpPr>
        <p:spPr>
          <a:xfrm>
            <a:off x="839788" y="1681163"/>
            <a:ext cx="5157787" cy="823912"/>
          </a:xfrm>
        </p:spPr>
        <p:txBody>
          <a:bodyPr anchor="t">
            <a:normAutofit/>
          </a:bodyPr>
          <a:lstStyle>
            <a:lvl1pPr marL="0" indent="0">
              <a:buNone/>
              <a:defRPr sz="20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a:t>Redigera format för bakgrundstext</a:t>
            </a:r>
          </a:p>
        </p:txBody>
      </p:sp>
      <p:sp>
        <p:nvSpPr>
          <p:cNvPr id="4" name="Platshållare för innehåll 3">
            <a:extLst>
              <a:ext uri="{FF2B5EF4-FFF2-40B4-BE49-F238E27FC236}">
                <a16:creationId xmlns:a16="http://schemas.microsoft.com/office/drawing/2014/main" id="{7C1DCE5D-2CF7-ED46-A3FB-4621DABA8698}"/>
              </a:ext>
            </a:extLst>
          </p:cNvPr>
          <p:cNvSpPr>
            <a:spLocks noGrp="1"/>
          </p:cNvSpPr>
          <p:nvPr>
            <p:ph sz="half" idx="2"/>
          </p:nvPr>
        </p:nvSpPr>
        <p:spPr>
          <a:xfrm>
            <a:off x="839788" y="2588205"/>
            <a:ext cx="5157787" cy="3341540"/>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endParaRPr lang="sv-SE" dirty="0"/>
          </a:p>
        </p:txBody>
      </p:sp>
      <p:sp>
        <p:nvSpPr>
          <p:cNvPr id="5" name="Platshållare för text 4">
            <a:extLst>
              <a:ext uri="{FF2B5EF4-FFF2-40B4-BE49-F238E27FC236}">
                <a16:creationId xmlns:a16="http://schemas.microsoft.com/office/drawing/2014/main" id="{7848F7BC-E263-904C-9856-9A361AE90764}"/>
              </a:ext>
            </a:extLst>
          </p:cNvPr>
          <p:cNvSpPr>
            <a:spLocks noGrp="1"/>
          </p:cNvSpPr>
          <p:nvPr>
            <p:ph type="body" sz="quarter" idx="3"/>
          </p:nvPr>
        </p:nvSpPr>
        <p:spPr>
          <a:xfrm>
            <a:off x="6172200" y="1681163"/>
            <a:ext cx="5183188" cy="823912"/>
          </a:xfrm>
        </p:spPr>
        <p:txBody>
          <a:bodyPr anchor="t">
            <a:normAutofit/>
          </a:bodyPr>
          <a:lstStyle>
            <a:lvl1pPr marL="0" indent="0">
              <a:buNone/>
              <a:defRPr sz="20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a:t>Redigera format för bakgrundstext</a:t>
            </a:r>
          </a:p>
        </p:txBody>
      </p:sp>
      <p:sp>
        <p:nvSpPr>
          <p:cNvPr id="6" name="Platshållare för innehåll 5">
            <a:extLst>
              <a:ext uri="{FF2B5EF4-FFF2-40B4-BE49-F238E27FC236}">
                <a16:creationId xmlns:a16="http://schemas.microsoft.com/office/drawing/2014/main" id="{B2D241D3-CA3D-1F42-A5DE-62011BDE3654}"/>
              </a:ext>
            </a:extLst>
          </p:cNvPr>
          <p:cNvSpPr>
            <a:spLocks noGrp="1"/>
          </p:cNvSpPr>
          <p:nvPr>
            <p:ph sz="quarter" idx="4"/>
          </p:nvPr>
        </p:nvSpPr>
        <p:spPr>
          <a:xfrm>
            <a:off x="6172200" y="2588205"/>
            <a:ext cx="5183188" cy="3327686"/>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p>
        </p:txBody>
      </p:sp>
      <p:sp>
        <p:nvSpPr>
          <p:cNvPr id="7" name="Platshållare för datum 6">
            <a:extLst>
              <a:ext uri="{FF2B5EF4-FFF2-40B4-BE49-F238E27FC236}">
                <a16:creationId xmlns:a16="http://schemas.microsoft.com/office/drawing/2014/main" id="{9495413F-F1D5-9E47-B610-E294DBBCFDE7}"/>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9" name="Platshållare för bildnummer 8">
            <a:extLst>
              <a:ext uri="{FF2B5EF4-FFF2-40B4-BE49-F238E27FC236}">
                <a16:creationId xmlns:a16="http://schemas.microsoft.com/office/drawing/2014/main" id="{F6290DB9-CC80-1646-AD7A-BD525E3C60CF}"/>
              </a:ext>
            </a:extLst>
          </p:cNvPr>
          <p:cNvSpPr>
            <a:spLocks noGrp="1"/>
          </p:cNvSpPr>
          <p:nvPr>
            <p:ph type="sldNum" sz="quarter" idx="12"/>
          </p:nvPr>
        </p:nvSpPr>
        <p:spPr/>
        <p:txBody>
          <a:bodyPr/>
          <a:lstStyle/>
          <a:p>
            <a:fld id="{887E839E-BD91-CD49-B9B2-EDB19324AE82}" type="slidenum">
              <a:rPr lang="sv-SE" smtClean="0"/>
              <a:t>‹#›</a:t>
            </a:fld>
            <a:endParaRPr lang="sv-SE"/>
          </a:p>
        </p:txBody>
      </p:sp>
      <p:sp>
        <p:nvSpPr>
          <p:cNvPr id="10" name="Platshållare för rubrik 1">
            <a:extLst>
              <a:ext uri="{FF2B5EF4-FFF2-40B4-BE49-F238E27FC236}">
                <a16:creationId xmlns:a16="http://schemas.microsoft.com/office/drawing/2014/main" id="{29DBDE78-B6CC-3341-A968-B2FF5DCB3AB9}"/>
              </a:ext>
            </a:extLst>
          </p:cNvPr>
          <p:cNvSpPr>
            <a:spLocks noGrp="1"/>
          </p:cNvSpPr>
          <p:nvPr>
            <p:ph type="title"/>
          </p:nvPr>
        </p:nvSpPr>
        <p:spPr>
          <a:xfrm>
            <a:off x="838200" y="669928"/>
            <a:ext cx="10515600" cy="881781"/>
          </a:xfrm>
          <a:prstGeom prst="rect">
            <a:avLst/>
          </a:prstGeom>
        </p:spPr>
        <p:txBody>
          <a:bodyPr vert="horz" lIns="91440" tIns="45720" rIns="91440" bIns="45720" rtlCol="0" anchor="t">
            <a:normAutofit/>
          </a:bodyPr>
          <a:lstStyle/>
          <a:p>
            <a:r>
              <a:rPr lang="sv-SE"/>
              <a:t>Klicka här för att ändra format</a:t>
            </a:r>
            <a:endParaRPr lang="sv-SE" dirty="0"/>
          </a:p>
        </p:txBody>
      </p:sp>
    </p:spTree>
    <p:extLst>
      <p:ext uri="{BB962C8B-B14F-4D97-AF65-F5344CB8AC3E}">
        <p14:creationId xmlns:p14="http://schemas.microsoft.com/office/powerpoint/2010/main" val="57754074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a:extLst>
              <a:ext uri="{FF2B5EF4-FFF2-40B4-BE49-F238E27FC236}">
                <a16:creationId xmlns:a16="http://schemas.microsoft.com/office/drawing/2014/main" id="{9BE400F5-8671-F449-8FD4-307999B421E7}"/>
              </a:ext>
            </a:extLst>
          </p:cNvPr>
          <p:cNvSpPr>
            <a:spLocks noGrp="1"/>
          </p:cNvSpPr>
          <p:nvPr>
            <p:ph type="title"/>
          </p:nvPr>
        </p:nvSpPr>
        <p:spPr/>
        <p:txBody>
          <a:bodyPr/>
          <a:lstStyle/>
          <a:p>
            <a:r>
              <a:rPr lang="sv-SE"/>
              <a:t>Klicka här för att ändra format</a:t>
            </a:r>
          </a:p>
        </p:txBody>
      </p:sp>
      <p:sp>
        <p:nvSpPr>
          <p:cNvPr id="3" name="Platshållare för datum 2">
            <a:extLst>
              <a:ext uri="{FF2B5EF4-FFF2-40B4-BE49-F238E27FC236}">
                <a16:creationId xmlns:a16="http://schemas.microsoft.com/office/drawing/2014/main" id="{516CB235-1A61-5243-AD10-C61379B5D51A}"/>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5" name="Platshållare för bildnummer 4">
            <a:extLst>
              <a:ext uri="{FF2B5EF4-FFF2-40B4-BE49-F238E27FC236}">
                <a16:creationId xmlns:a16="http://schemas.microsoft.com/office/drawing/2014/main" id="{94C6D7D8-14AC-6D4D-941F-7E8388079D77}"/>
              </a:ext>
            </a:extLst>
          </p:cNvPr>
          <p:cNvSpPr>
            <a:spLocks noGrp="1"/>
          </p:cNvSpPr>
          <p:nvPr>
            <p:ph type="sldNum" sz="quarter" idx="12"/>
          </p:nvPr>
        </p:nvSpPr>
        <p:spPr/>
        <p:txBody>
          <a:bodyPr/>
          <a:lstStyle/>
          <a:p>
            <a:fld id="{887E839E-BD91-CD49-B9B2-EDB19324AE82}" type="slidenum">
              <a:rPr lang="sv-SE" smtClean="0"/>
              <a:t>‹#›</a:t>
            </a:fld>
            <a:endParaRPr lang="sv-SE"/>
          </a:p>
        </p:txBody>
      </p:sp>
    </p:spTree>
    <p:extLst>
      <p:ext uri="{BB962C8B-B14F-4D97-AF65-F5344CB8AC3E}">
        <p14:creationId xmlns:p14="http://schemas.microsoft.com/office/powerpoint/2010/main" val="208023199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Tom">
    <p:spTree>
      <p:nvGrpSpPr>
        <p:cNvPr id="1" name=""/>
        <p:cNvGrpSpPr/>
        <p:nvPr/>
      </p:nvGrpSpPr>
      <p:grpSpPr>
        <a:xfrm>
          <a:off x="0" y="0"/>
          <a:ext cx="0" cy="0"/>
          <a:chOff x="0" y="0"/>
          <a:chExt cx="0" cy="0"/>
        </a:xfrm>
      </p:grpSpPr>
      <p:sp>
        <p:nvSpPr>
          <p:cNvPr id="2" name="Platshållare för datum 1">
            <a:extLst>
              <a:ext uri="{FF2B5EF4-FFF2-40B4-BE49-F238E27FC236}">
                <a16:creationId xmlns:a16="http://schemas.microsoft.com/office/drawing/2014/main" id="{56F2F9C4-5294-464B-A5D3-CEEEE6BE8E44}"/>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4" name="Platshållare för bildnummer 3">
            <a:extLst>
              <a:ext uri="{FF2B5EF4-FFF2-40B4-BE49-F238E27FC236}">
                <a16:creationId xmlns:a16="http://schemas.microsoft.com/office/drawing/2014/main" id="{2DB71654-C12E-DB46-B00D-A5265CD281B2}"/>
              </a:ext>
            </a:extLst>
          </p:cNvPr>
          <p:cNvSpPr>
            <a:spLocks noGrp="1"/>
          </p:cNvSpPr>
          <p:nvPr>
            <p:ph type="sldNum" sz="quarter" idx="12"/>
          </p:nvPr>
        </p:nvSpPr>
        <p:spPr/>
        <p:txBody>
          <a:bodyPr/>
          <a:lstStyle/>
          <a:p>
            <a:fld id="{887E839E-BD91-CD49-B9B2-EDB19324AE82}" type="slidenum">
              <a:rPr lang="sv-SE" smtClean="0"/>
              <a:t>‹#›</a:t>
            </a:fld>
            <a:endParaRPr lang="sv-SE"/>
          </a:p>
        </p:txBody>
      </p:sp>
    </p:spTree>
    <p:extLst>
      <p:ext uri="{BB962C8B-B14F-4D97-AF65-F5344CB8AC3E}">
        <p14:creationId xmlns:p14="http://schemas.microsoft.com/office/powerpoint/2010/main" val="20727598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Text med bildtext">
    <p:spTree>
      <p:nvGrpSpPr>
        <p:cNvPr id="1" name=""/>
        <p:cNvGrpSpPr/>
        <p:nvPr/>
      </p:nvGrpSpPr>
      <p:grpSpPr>
        <a:xfrm>
          <a:off x="0" y="0"/>
          <a:ext cx="0" cy="0"/>
          <a:chOff x="0" y="0"/>
          <a:chExt cx="0" cy="0"/>
        </a:xfrm>
      </p:grpSpPr>
      <p:sp>
        <p:nvSpPr>
          <p:cNvPr id="2" name="Rubrik 1">
            <a:extLst>
              <a:ext uri="{FF2B5EF4-FFF2-40B4-BE49-F238E27FC236}">
                <a16:creationId xmlns:a16="http://schemas.microsoft.com/office/drawing/2014/main" id="{536C5A6C-584D-734B-AFEF-A30C29E89E58}"/>
              </a:ext>
            </a:extLst>
          </p:cNvPr>
          <p:cNvSpPr>
            <a:spLocks noGrp="1"/>
          </p:cNvSpPr>
          <p:nvPr>
            <p:ph type="title"/>
          </p:nvPr>
        </p:nvSpPr>
        <p:spPr>
          <a:xfrm>
            <a:off x="839788" y="665022"/>
            <a:ext cx="3932237" cy="1343887"/>
          </a:xfrm>
        </p:spPr>
        <p:txBody>
          <a:bodyPr anchor="t">
            <a:normAutofit/>
          </a:bodyPr>
          <a:lstStyle>
            <a:lvl1pPr>
              <a:defRPr sz="2400"/>
            </a:lvl1pPr>
          </a:lstStyle>
          <a:p>
            <a:r>
              <a:rPr lang="sv-SE"/>
              <a:t>Klicka här för att ändra format</a:t>
            </a:r>
            <a:endParaRPr lang="sv-SE" dirty="0"/>
          </a:p>
        </p:txBody>
      </p:sp>
      <p:sp>
        <p:nvSpPr>
          <p:cNvPr id="3" name="Platshållare för innehåll 2">
            <a:extLst>
              <a:ext uri="{FF2B5EF4-FFF2-40B4-BE49-F238E27FC236}">
                <a16:creationId xmlns:a16="http://schemas.microsoft.com/office/drawing/2014/main" id="{55DC6D44-2AC3-9F4C-B1A1-D25443F0CB58}"/>
              </a:ext>
            </a:extLst>
          </p:cNvPr>
          <p:cNvSpPr>
            <a:spLocks noGrp="1"/>
          </p:cNvSpPr>
          <p:nvPr>
            <p:ph idx="1"/>
          </p:nvPr>
        </p:nvSpPr>
        <p:spPr>
          <a:xfrm>
            <a:off x="5183188" y="987425"/>
            <a:ext cx="6172200" cy="4873625"/>
          </a:xfrm>
        </p:spPr>
        <p:txBody>
          <a:bodyPr/>
          <a:lstStyle>
            <a:lvl1pPr>
              <a:defRPr sz="2000"/>
            </a:lvl1pPr>
            <a:lvl2pPr>
              <a:defRPr sz="2000"/>
            </a:lvl2pPr>
            <a:lvl3pPr>
              <a:defRPr sz="1800"/>
            </a:lvl3pPr>
            <a:lvl4pPr>
              <a:defRPr sz="1600"/>
            </a:lvl4pPr>
            <a:lvl5pPr>
              <a:defRPr sz="1400"/>
            </a:lvl5pPr>
            <a:lvl6pPr>
              <a:defRPr sz="2000"/>
            </a:lvl6pPr>
            <a:lvl7pPr>
              <a:defRPr sz="2000"/>
            </a:lvl7pPr>
            <a:lvl8pPr>
              <a:defRPr sz="2000"/>
            </a:lvl8pPr>
            <a:lvl9pPr>
              <a:defRPr sz="2000"/>
            </a:lvl9p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endParaRPr lang="sv-SE" dirty="0"/>
          </a:p>
        </p:txBody>
      </p:sp>
      <p:sp>
        <p:nvSpPr>
          <p:cNvPr id="4" name="Platshållare för text 3">
            <a:extLst>
              <a:ext uri="{FF2B5EF4-FFF2-40B4-BE49-F238E27FC236}">
                <a16:creationId xmlns:a16="http://schemas.microsoft.com/office/drawing/2014/main" id="{E86D6065-CD08-D54F-A64D-2E2AC39A2D35}"/>
              </a:ext>
            </a:extLst>
          </p:cNvPr>
          <p:cNvSpPr>
            <a:spLocks noGrp="1"/>
          </p:cNvSpPr>
          <p:nvPr>
            <p:ph type="body" sz="half" idx="2"/>
          </p:nvPr>
        </p:nvSpPr>
        <p:spPr>
          <a:xfrm>
            <a:off x="839788" y="2140530"/>
            <a:ext cx="3932237" cy="3733797"/>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sv-SE"/>
              <a:t>Redigera format för bakgrundstext</a:t>
            </a:r>
          </a:p>
        </p:txBody>
      </p:sp>
      <p:sp>
        <p:nvSpPr>
          <p:cNvPr id="5" name="Platshållare för datum 4">
            <a:extLst>
              <a:ext uri="{FF2B5EF4-FFF2-40B4-BE49-F238E27FC236}">
                <a16:creationId xmlns:a16="http://schemas.microsoft.com/office/drawing/2014/main" id="{2194E849-1B71-3148-B443-92EE459158CC}"/>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6" name="Platshållare för sidfot 5">
            <a:extLst>
              <a:ext uri="{FF2B5EF4-FFF2-40B4-BE49-F238E27FC236}">
                <a16:creationId xmlns:a16="http://schemas.microsoft.com/office/drawing/2014/main" id="{4F02FF04-FDA9-B44A-87B9-F5002A7E1EA3}"/>
              </a:ext>
            </a:extLst>
          </p:cNvPr>
          <p:cNvSpPr>
            <a:spLocks noGrp="1"/>
          </p:cNvSpPr>
          <p:nvPr>
            <p:ph type="ftr" sz="quarter" idx="11"/>
          </p:nvPr>
        </p:nvSpPr>
        <p:spPr>
          <a:xfrm>
            <a:off x="4038600" y="6356350"/>
            <a:ext cx="4114800" cy="365125"/>
          </a:xfrm>
          <a:prstGeom prst="rect">
            <a:avLst/>
          </a:prstGeom>
        </p:spPr>
        <p:txBody>
          <a:bodyPr/>
          <a:lstStyle/>
          <a:p>
            <a:endParaRPr lang="sv-SE"/>
          </a:p>
        </p:txBody>
      </p:sp>
      <p:sp>
        <p:nvSpPr>
          <p:cNvPr id="7" name="Platshållare för bildnummer 6">
            <a:extLst>
              <a:ext uri="{FF2B5EF4-FFF2-40B4-BE49-F238E27FC236}">
                <a16:creationId xmlns:a16="http://schemas.microsoft.com/office/drawing/2014/main" id="{5B82380B-6D72-F84A-A99D-C00D6BAB077F}"/>
              </a:ext>
            </a:extLst>
          </p:cNvPr>
          <p:cNvSpPr>
            <a:spLocks noGrp="1"/>
          </p:cNvSpPr>
          <p:nvPr>
            <p:ph type="sldNum" sz="quarter" idx="12"/>
          </p:nvPr>
        </p:nvSpPr>
        <p:spPr/>
        <p:txBody>
          <a:bodyPr/>
          <a:lstStyle/>
          <a:p>
            <a:fld id="{887E839E-BD91-CD49-B9B2-EDB19324AE82}" type="slidenum">
              <a:rPr lang="sv-SE" smtClean="0"/>
              <a:t>‹#›</a:t>
            </a:fld>
            <a:endParaRPr lang="sv-SE"/>
          </a:p>
        </p:txBody>
      </p:sp>
    </p:spTree>
    <p:extLst>
      <p:ext uri="{BB962C8B-B14F-4D97-AF65-F5344CB8AC3E}">
        <p14:creationId xmlns:p14="http://schemas.microsoft.com/office/powerpoint/2010/main" val="109385674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Bild med bildtext">
    <p:spTree>
      <p:nvGrpSpPr>
        <p:cNvPr id="1" name=""/>
        <p:cNvGrpSpPr/>
        <p:nvPr/>
      </p:nvGrpSpPr>
      <p:grpSpPr>
        <a:xfrm>
          <a:off x="0" y="0"/>
          <a:ext cx="0" cy="0"/>
          <a:chOff x="0" y="0"/>
          <a:chExt cx="0" cy="0"/>
        </a:xfrm>
      </p:grpSpPr>
      <p:sp>
        <p:nvSpPr>
          <p:cNvPr id="3" name="Platshållare för bild 2">
            <a:extLst>
              <a:ext uri="{FF2B5EF4-FFF2-40B4-BE49-F238E27FC236}">
                <a16:creationId xmlns:a16="http://schemas.microsoft.com/office/drawing/2014/main" id="{ECDFAB24-BD39-9C40-87DD-C6B03C5547F4}"/>
              </a:ext>
            </a:extLst>
          </p:cNvPr>
          <p:cNvSpPr>
            <a:spLocks noGrp="1"/>
          </p:cNvSpPr>
          <p:nvPr>
            <p:ph type="pic" idx="1"/>
          </p:nvPr>
        </p:nvSpPr>
        <p:spPr>
          <a:xfrm>
            <a:off x="0" y="-1"/>
            <a:ext cx="5250873" cy="6858001"/>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sv-SE"/>
              <a:t>Klicka på ikonen för att lägga till en bild</a:t>
            </a:r>
            <a:endParaRPr lang="sv-SE" dirty="0"/>
          </a:p>
        </p:txBody>
      </p:sp>
      <p:sp>
        <p:nvSpPr>
          <p:cNvPr id="5" name="Platshållare för datum 4">
            <a:extLst>
              <a:ext uri="{FF2B5EF4-FFF2-40B4-BE49-F238E27FC236}">
                <a16:creationId xmlns:a16="http://schemas.microsoft.com/office/drawing/2014/main" id="{05E29F47-DD03-1549-8850-4C493390E667}"/>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7" name="Platshållare för bildnummer 6">
            <a:extLst>
              <a:ext uri="{FF2B5EF4-FFF2-40B4-BE49-F238E27FC236}">
                <a16:creationId xmlns:a16="http://schemas.microsoft.com/office/drawing/2014/main" id="{646438F2-0E8C-1E41-B2FC-6B6B445475BF}"/>
              </a:ext>
            </a:extLst>
          </p:cNvPr>
          <p:cNvSpPr>
            <a:spLocks noGrp="1"/>
          </p:cNvSpPr>
          <p:nvPr>
            <p:ph type="sldNum" sz="quarter" idx="12"/>
          </p:nvPr>
        </p:nvSpPr>
        <p:spPr/>
        <p:txBody>
          <a:bodyPr/>
          <a:lstStyle/>
          <a:p>
            <a:fld id="{887E839E-BD91-CD49-B9B2-EDB19324AE82}" type="slidenum">
              <a:rPr lang="sv-SE" smtClean="0"/>
              <a:t>‹#›</a:t>
            </a:fld>
            <a:endParaRPr lang="sv-SE"/>
          </a:p>
        </p:txBody>
      </p:sp>
      <p:sp>
        <p:nvSpPr>
          <p:cNvPr id="8" name="Platshållare för rubrik 1">
            <a:extLst>
              <a:ext uri="{FF2B5EF4-FFF2-40B4-BE49-F238E27FC236}">
                <a16:creationId xmlns:a16="http://schemas.microsoft.com/office/drawing/2014/main" id="{CB01C24C-7069-C644-8160-34D6D0B0D112}"/>
              </a:ext>
            </a:extLst>
          </p:cNvPr>
          <p:cNvSpPr>
            <a:spLocks noGrp="1"/>
          </p:cNvSpPr>
          <p:nvPr>
            <p:ph type="title"/>
          </p:nvPr>
        </p:nvSpPr>
        <p:spPr>
          <a:xfrm>
            <a:off x="5742709" y="669928"/>
            <a:ext cx="5895109" cy="881781"/>
          </a:xfrm>
          <a:prstGeom prst="rect">
            <a:avLst/>
          </a:prstGeom>
        </p:spPr>
        <p:txBody>
          <a:bodyPr vert="horz" lIns="91440" tIns="45720" rIns="91440" bIns="45720" rtlCol="0" anchor="t">
            <a:normAutofit/>
          </a:bodyPr>
          <a:lstStyle/>
          <a:p>
            <a:r>
              <a:rPr lang="sv-SE"/>
              <a:t>Klicka här för att ändra format</a:t>
            </a:r>
            <a:endParaRPr lang="sv-SE" dirty="0"/>
          </a:p>
        </p:txBody>
      </p:sp>
      <p:sp>
        <p:nvSpPr>
          <p:cNvPr id="11" name="Platshållare för innehåll 2">
            <a:extLst>
              <a:ext uri="{FF2B5EF4-FFF2-40B4-BE49-F238E27FC236}">
                <a16:creationId xmlns:a16="http://schemas.microsoft.com/office/drawing/2014/main" id="{BF01E833-45AF-BF4E-BC33-96322AABC0AA}"/>
              </a:ext>
            </a:extLst>
          </p:cNvPr>
          <p:cNvSpPr>
            <a:spLocks noGrp="1"/>
          </p:cNvSpPr>
          <p:nvPr>
            <p:ph idx="14"/>
          </p:nvPr>
        </p:nvSpPr>
        <p:spPr>
          <a:xfrm>
            <a:off x="5735782" y="1687075"/>
            <a:ext cx="5938058" cy="4228816"/>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endParaRPr lang="sv-SE" dirty="0"/>
          </a:p>
        </p:txBody>
      </p:sp>
    </p:spTree>
    <p:extLst>
      <p:ext uri="{BB962C8B-B14F-4D97-AF65-F5344CB8AC3E}">
        <p14:creationId xmlns:p14="http://schemas.microsoft.com/office/powerpoint/2010/main" val="165042380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Lodrät rubrik och text">
    <p:spTree>
      <p:nvGrpSpPr>
        <p:cNvPr id="1" name=""/>
        <p:cNvGrpSpPr/>
        <p:nvPr/>
      </p:nvGrpSpPr>
      <p:grpSpPr>
        <a:xfrm>
          <a:off x="0" y="0"/>
          <a:ext cx="0" cy="0"/>
          <a:chOff x="0" y="0"/>
          <a:chExt cx="0" cy="0"/>
        </a:xfrm>
      </p:grpSpPr>
      <p:sp>
        <p:nvSpPr>
          <p:cNvPr id="4" name="Platshållare för datum 3">
            <a:extLst>
              <a:ext uri="{FF2B5EF4-FFF2-40B4-BE49-F238E27FC236}">
                <a16:creationId xmlns:a16="http://schemas.microsoft.com/office/drawing/2014/main" id="{B68138AB-D7C7-C248-93EB-AC0F0092BFE4}"/>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6" name="Platshållare för bildnummer 5">
            <a:extLst>
              <a:ext uri="{FF2B5EF4-FFF2-40B4-BE49-F238E27FC236}">
                <a16:creationId xmlns:a16="http://schemas.microsoft.com/office/drawing/2014/main" id="{FD2906BA-686B-064C-9815-AC98D9C8168C}"/>
              </a:ext>
            </a:extLst>
          </p:cNvPr>
          <p:cNvSpPr>
            <a:spLocks noGrp="1"/>
          </p:cNvSpPr>
          <p:nvPr>
            <p:ph type="sldNum" sz="quarter" idx="12"/>
          </p:nvPr>
        </p:nvSpPr>
        <p:spPr/>
        <p:txBody>
          <a:bodyPr/>
          <a:lstStyle/>
          <a:p>
            <a:fld id="{887E839E-BD91-CD49-B9B2-EDB19324AE82}" type="slidenum">
              <a:rPr lang="sv-SE" smtClean="0"/>
              <a:t>‹#›</a:t>
            </a:fld>
            <a:endParaRPr lang="sv-SE"/>
          </a:p>
        </p:txBody>
      </p:sp>
      <p:sp>
        <p:nvSpPr>
          <p:cNvPr id="7" name="Platshållare för bild 2">
            <a:extLst>
              <a:ext uri="{FF2B5EF4-FFF2-40B4-BE49-F238E27FC236}">
                <a16:creationId xmlns:a16="http://schemas.microsoft.com/office/drawing/2014/main" id="{F49260F2-21B4-C54E-BE87-7283F7765A1B}"/>
              </a:ext>
            </a:extLst>
          </p:cNvPr>
          <p:cNvSpPr>
            <a:spLocks noGrp="1"/>
          </p:cNvSpPr>
          <p:nvPr>
            <p:ph type="pic" idx="1"/>
          </p:nvPr>
        </p:nvSpPr>
        <p:spPr>
          <a:xfrm>
            <a:off x="6096000" y="0"/>
            <a:ext cx="6096000" cy="5569528"/>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sv-SE"/>
              <a:t>Klicka på ikonen för att lägga till en bild</a:t>
            </a:r>
            <a:endParaRPr lang="sv-SE" dirty="0"/>
          </a:p>
        </p:txBody>
      </p:sp>
      <p:sp>
        <p:nvSpPr>
          <p:cNvPr id="10" name="Platshållare för rubrik 1">
            <a:extLst>
              <a:ext uri="{FF2B5EF4-FFF2-40B4-BE49-F238E27FC236}">
                <a16:creationId xmlns:a16="http://schemas.microsoft.com/office/drawing/2014/main" id="{13BBF893-B727-3342-B5CC-1759A3058EB0}"/>
              </a:ext>
            </a:extLst>
          </p:cNvPr>
          <p:cNvSpPr>
            <a:spLocks noGrp="1"/>
          </p:cNvSpPr>
          <p:nvPr>
            <p:ph type="title"/>
          </p:nvPr>
        </p:nvSpPr>
        <p:spPr>
          <a:xfrm>
            <a:off x="838200" y="669928"/>
            <a:ext cx="4842164" cy="881781"/>
          </a:xfrm>
          <a:prstGeom prst="rect">
            <a:avLst/>
          </a:prstGeom>
        </p:spPr>
        <p:txBody>
          <a:bodyPr vert="horz" lIns="91440" tIns="45720" rIns="91440" bIns="45720" rtlCol="0" anchor="t">
            <a:normAutofit/>
          </a:bodyPr>
          <a:lstStyle/>
          <a:p>
            <a:r>
              <a:rPr lang="sv-SE"/>
              <a:t>Klicka här för att ändra format</a:t>
            </a:r>
            <a:endParaRPr lang="sv-SE" dirty="0"/>
          </a:p>
        </p:txBody>
      </p:sp>
      <p:sp>
        <p:nvSpPr>
          <p:cNvPr id="12" name="Platshållare för innehåll 2">
            <a:extLst>
              <a:ext uri="{FF2B5EF4-FFF2-40B4-BE49-F238E27FC236}">
                <a16:creationId xmlns:a16="http://schemas.microsoft.com/office/drawing/2014/main" id="{D869E2D6-1710-8447-ADAD-6E786CB39B24}"/>
              </a:ext>
            </a:extLst>
          </p:cNvPr>
          <p:cNvSpPr>
            <a:spLocks noGrp="1"/>
          </p:cNvSpPr>
          <p:nvPr>
            <p:ph idx="14"/>
          </p:nvPr>
        </p:nvSpPr>
        <p:spPr>
          <a:xfrm>
            <a:off x="838200" y="1687075"/>
            <a:ext cx="4869873" cy="4228816"/>
          </a:xfrm>
        </p:spPr>
        <p:txBody>
          <a:bodyPr/>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endParaRPr lang="sv-SE" dirty="0"/>
          </a:p>
        </p:txBody>
      </p:sp>
    </p:spTree>
    <p:extLst>
      <p:ext uri="{BB962C8B-B14F-4D97-AF65-F5344CB8AC3E}">
        <p14:creationId xmlns:p14="http://schemas.microsoft.com/office/powerpoint/2010/main" val="11244422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Rubrik och lodrät text">
    <p:spTree>
      <p:nvGrpSpPr>
        <p:cNvPr id="1" name=""/>
        <p:cNvGrpSpPr/>
        <p:nvPr/>
      </p:nvGrpSpPr>
      <p:grpSpPr>
        <a:xfrm>
          <a:off x="0" y="0"/>
          <a:ext cx="0" cy="0"/>
          <a:chOff x="0" y="0"/>
          <a:chExt cx="0" cy="0"/>
        </a:xfrm>
      </p:grpSpPr>
      <p:sp>
        <p:nvSpPr>
          <p:cNvPr id="2" name="Rubrik 1">
            <a:extLst>
              <a:ext uri="{FF2B5EF4-FFF2-40B4-BE49-F238E27FC236}">
                <a16:creationId xmlns:a16="http://schemas.microsoft.com/office/drawing/2014/main" id="{FED9E583-7ABA-5445-8242-BE16A97FE1E5}"/>
              </a:ext>
            </a:extLst>
          </p:cNvPr>
          <p:cNvSpPr>
            <a:spLocks noGrp="1"/>
          </p:cNvSpPr>
          <p:nvPr>
            <p:ph type="title"/>
          </p:nvPr>
        </p:nvSpPr>
        <p:spPr/>
        <p:txBody>
          <a:bodyPr/>
          <a:lstStyle/>
          <a:p>
            <a:r>
              <a:rPr lang="sv-SE"/>
              <a:t>Klicka här för att ändra format</a:t>
            </a:r>
            <a:endParaRPr lang="sv-SE" dirty="0"/>
          </a:p>
        </p:txBody>
      </p:sp>
      <p:sp>
        <p:nvSpPr>
          <p:cNvPr id="3" name="Platshållare för lodrät text 2">
            <a:extLst>
              <a:ext uri="{FF2B5EF4-FFF2-40B4-BE49-F238E27FC236}">
                <a16:creationId xmlns:a16="http://schemas.microsoft.com/office/drawing/2014/main" id="{7A69C496-9EB1-EF4B-A107-0FC4BB67C6EE}"/>
              </a:ext>
            </a:extLst>
          </p:cNvPr>
          <p:cNvSpPr>
            <a:spLocks noGrp="1"/>
          </p:cNvSpPr>
          <p:nvPr>
            <p:ph type="body" orient="vert" idx="1"/>
          </p:nvPr>
        </p:nvSpPr>
        <p:spPr/>
        <p:txBody>
          <a:bodyPr vert="eaVert"/>
          <a:lstStyle/>
          <a:p>
            <a:pPr lvl="0"/>
            <a:r>
              <a:rPr lang="sv-SE"/>
              <a:t>Redigera format för bakgrundstext</a:t>
            </a:r>
          </a:p>
          <a:p>
            <a:pPr lvl="1"/>
            <a:r>
              <a:rPr lang="sv-SE"/>
              <a:t>Nivå två</a:t>
            </a:r>
          </a:p>
          <a:p>
            <a:pPr lvl="2"/>
            <a:r>
              <a:rPr lang="sv-SE"/>
              <a:t>Nivå tre</a:t>
            </a:r>
          </a:p>
          <a:p>
            <a:pPr lvl="3"/>
            <a:r>
              <a:rPr lang="sv-SE"/>
              <a:t>Nivå fyra</a:t>
            </a:r>
          </a:p>
          <a:p>
            <a:pPr lvl="4"/>
            <a:r>
              <a:rPr lang="sv-SE"/>
              <a:t>Nivå fem</a:t>
            </a:r>
            <a:endParaRPr lang="sv-SE" dirty="0"/>
          </a:p>
        </p:txBody>
      </p:sp>
      <p:sp>
        <p:nvSpPr>
          <p:cNvPr id="4" name="Platshållare för datum 3">
            <a:extLst>
              <a:ext uri="{FF2B5EF4-FFF2-40B4-BE49-F238E27FC236}">
                <a16:creationId xmlns:a16="http://schemas.microsoft.com/office/drawing/2014/main" id="{C27F4BD6-75E4-6C44-ACAE-9B127C6BCB46}"/>
              </a:ext>
            </a:extLst>
          </p:cNvPr>
          <p:cNvSpPr>
            <a:spLocks noGrp="1"/>
          </p:cNvSpPr>
          <p:nvPr>
            <p:ph type="dt" sz="half" idx="10"/>
          </p:nvPr>
        </p:nvSpPr>
        <p:spPr/>
        <p:txBody>
          <a:bodyPr/>
          <a:lstStyle/>
          <a:p>
            <a:fld id="{8114BF2E-8989-774B-982C-B6C4DFFAD9C4}" type="datetimeFigureOut">
              <a:rPr lang="sv-SE" smtClean="0"/>
              <a:t>2023-02-03</a:t>
            </a:fld>
            <a:endParaRPr lang="sv-SE"/>
          </a:p>
        </p:txBody>
      </p:sp>
      <p:sp>
        <p:nvSpPr>
          <p:cNvPr id="5" name="Platshållare för sidfot 4">
            <a:extLst>
              <a:ext uri="{FF2B5EF4-FFF2-40B4-BE49-F238E27FC236}">
                <a16:creationId xmlns:a16="http://schemas.microsoft.com/office/drawing/2014/main" id="{82447406-CA99-C340-A720-0C847D1B44C3}"/>
              </a:ext>
            </a:extLst>
          </p:cNvPr>
          <p:cNvSpPr>
            <a:spLocks noGrp="1"/>
          </p:cNvSpPr>
          <p:nvPr>
            <p:ph type="ftr" sz="quarter" idx="11"/>
          </p:nvPr>
        </p:nvSpPr>
        <p:spPr>
          <a:xfrm>
            <a:off x="4038600" y="6356350"/>
            <a:ext cx="4114800" cy="365125"/>
          </a:xfrm>
          <a:prstGeom prst="rect">
            <a:avLst/>
          </a:prstGeom>
        </p:spPr>
        <p:txBody>
          <a:bodyPr/>
          <a:lstStyle/>
          <a:p>
            <a:endParaRPr lang="sv-SE"/>
          </a:p>
        </p:txBody>
      </p:sp>
      <p:sp>
        <p:nvSpPr>
          <p:cNvPr id="6" name="Platshållare för bildnummer 5">
            <a:extLst>
              <a:ext uri="{FF2B5EF4-FFF2-40B4-BE49-F238E27FC236}">
                <a16:creationId xmlns:a16="http://schemas.microsoft.com/office/drawing/2014/main" id="{37413B9D-1422-6846-AAFF-9FAADC43364E}"/>
              </a:ext>
            </a:extLst>
          </p:cNvPr>
          <p:cNvSpPr>
            <a:spLocks noGrp="1"/>
          </p:cNvSpPr>
          <p:nvPr>
            <p:ph type="sldNum" sz="quarter" idx="12"/>
          </p:nvPr>
        </p:nvSpPr>
        <p:spPr/>
        <p:txBody>
          <a:bodyPr/>
          <a:lstStyle/>
          <a:p>
            <a:fld id="{887E839E-BD91-CD49-B9B2-EDB19324AE82}" type="slidenum">
              <a:rPr lang="sv-SE" smtClean="0"/>
              <a:t>‹#›</a:t>
            </a:fld>
            <a:endParaRPr lang="sv-SE"/>
          </a:p>
        </p:txBody>
      </p:sp>
    </p:spTree>
    <p:extLst>
      <p:ext uri="{BB962C8B-B14F-4D97-AF65-F5344CB8AC3E}">
        <p14:creationId xmlns:p14="http://schemas.microsoft.com/office/powerpoint/2010/main" val="245255860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Rubrikbild">
    <p:spTree>
      <p:nvGrpSpPr>
        <p:cNvPr id="1" name=""/>
        <p:cNvGrpSpPr/>
        <p:nvPr/>
      </p:nvGrpSpPr>
      <p:grpSpPr>
        <a:xfrm>
          <a:off x="0" y="0"/>
          <a:ext cx="0" cy="0"/>
          <a:chOff x="0" y="0"/>
          <a:chExt cx="0" cy="0"/>
        </a:xfrm>
      </p:grpSpPr>
      <p:sp>
        <p:nvSpPr>
          <p:cNvPr id="2" name="Rubrik 1"/>
          <p:cNvSpPr>
            <a:spLocks noGrp="1"/>
          </p:cNvSpPr>
          <p:nvPr>
            <p:ph type="ctrTitle"/>
          </p:nvPr>
        </p:nvSpPr>
        <p:spPr>
          <a:xfrm>
            <a:off x="914400" y="2130426"/>
            <a:ext cx="10363200" cy="1470025"/>
          </a:xfrm>
        </p:spPr>
        <p:txBody>
          <a:bodyPr/>
          <a:lstStyle/>
          <a:p>
            <a:r>
              <a:rPr lang="sv-SE"/>
              <a:t>Klicka här för att ändra format</a:t>
            </a:r>
          </a:p>
        </p:txBody>
      </p:sp>
      <p:sp>
        <p:nvSpPr>
          <p:cNvPr id="3" name="Underrubrik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a:t>Klicka här för att ändra format på underrubrik i bakgrunden</a:t>
            </a:r>
          </a:p>
        </p:txBody>
      </p:sp>
      <p:sp>
        <p:nvSpPr>
          <p:cNvPr id="4" name="Platshållare för datum 3"/>
          <p:cNvSpPr>
            <a:spLocks noGrp="1"/>
          </p:cNvSpPr>
          <p:nvPr>
            <p:ph type="dt" sz="half" idx="10"/>
          </p:nvPr>
        </p:nvSpPr>
        <p:spPr/>
        <p:txBody>
          <a:bodyPr/>
          <a:lstStyle/>
          <a:p>
            <a:fld id="{618BAC72-D235-415B-9A2E-8330E4FD15F4}" type="datetimeFigureOut">
              <a:rPr lang="sv-SE" smtClean="0"/>
              <a:t>2023-02-03</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C171142-B386-475E-B71C-BF392D2694AE}" type="slidenum">
              <a:rPr lang="sv-SE" smtClean="0"/>
              <a:t>‹#›</a:t>
            </a:fld>
            <a:endParaRPr lang="sv-SE"/>
          </a:p>
        </p:txBody>
      </p:sp>
    </p:spTree>
    <p:extLst>
      <p:ext uri="{BB962C8B-B14F-4D97-AF65-F5344CB8AC3E}">
        <p14:creationId xmlns:p14="http://schemas.microsoft.com/office/powerpoint/2010/main" val="146522089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rubrik 1">
            <a:extLst>
              <a:ext uri="{FF2B5EF4-FFF2-40B4-BE49-F238E27FC236}">
                <a16:creationId xmlns:a16="http://schemas.microsoft.com/office/drawing/2014/main" id="{E8B70CD4-48EC-BF4A-8B5C-DEC98DB9D37C}"/>
              </a:ext>
            </a:extLst>
          </p:cNvPr>
          <p:cNvSpPr>
            <a:spLocks noGrp="1"/>
          </p:cNvSpPr>
          <p:nvPr>
            <p:ph type="title"/>
          </p:nvPr>
        </p:nvSpPr>
        <p:spPr>
          <a:xfrm>
            <a:off x="838200" y="669928"/>
            <a:ext cx="10515600" cy="881781"/>
          </a:xfrm>
          <a:prstGeom prst="rect">
            <a:avLst/>
          </a:prstGeom>
        </p:spPr>
        <p:txBody>
          <a:bodyPr vert="horz" lIns="91440" tIns="45720" rIns="91440" bIns="45720" rtlCol="0" anchor="t">
            <a:normAutofit/>
          </a:bodyPr>
          <a:lstStyle/>
          <a:p>
            <a:r>
              <a:rPr lang="sv-SE" dirty="0"/>
              <a:t>Klicka här för att ändra mall för rubrikformat</a:t>
            </a:r>
          </a:p>
        </p:txBody>
      </p:sp>
      <p:sp>
        <p:nvSpPr>
          <p:cNvPr id="3" name="Platshållare för text 2">
            <a:extLst>
              <a:ext uri="{FF2B5EF4-FFF2-40B4-BE49-F238E27FC236}">
                <a16:creationId xmlns:a16="http://schemas.microsoft.com/office/drawing/2014/main" id="{9F4E6E3E-68DE-2B40-8A43-9F53336AA61D}"/>
              </a:ext>
            </a:extLst>
          </p:cNvPr>
          <p:cNvSpPr>
            <a:spLocks noGrp="1"/>
          </p:cNvSpPr>
          <p:nvPr>
            <p:ph type="body" idx="1"/>
          </p:nvPr>
        </p:nvSpPr>
        <p:spPr>
          <a:xfrm>
            <a:off x="838200" y="1687075"/>
            <a:ext cx="10515600" cy="4228816"/>
          </a:xfrm>
          <a:prstGeom prst="rect">
            <a:avLst/>
          </a:prstGeom>
        </p:spPr>
        <p:txBody>
          <a:bodyPr vert="horz" lIns="91440" tIns="45720" rIns="91440" bIns="45720" rtlCol="0">
            <a:normAutofit/>
          </a:bodyPr>
          <a:lstStyle/>
          <a:p>
            <a:pPr lvl="0"/>
            <a:r>
              <a:rPr lang="sv-SE" dirty="0"/>
              <a:t>Klicka här för att ändra format på bakgrundstexten</a:t>
            </a:r>
          </a:p>
          <a:p>
            <a:pPr lvl="1"/>
            <a:r>
              <a:rPr lang="sv-SE" dirty="0"/>
              <a:t>Nivå två</a:t>
            </a:r>
          </a:p>
          <a:p>
            <a:pPr lvl="2"/>
            <a:r>
              <a:rPr lang="sv-SE" dirty="0"/>
              <a:t>Nivå tre</a:t>
            </a:r>
          </a:p>
          <a:p>
            <a:pPr lvl="3"/>
            <a:r>
              <a:rPr lang="sv-SE" dirty="0"/>
              <a:t>Nivå fyra</a:t>
            </a:r>
          </a:p>
          <a:p>
            <a:pPr lvl="4"/>
            <a:r>
              <a:rPr lang="sv-SE" dirty="0"/>
              <a:t>Nivå fem</a:t>
            </a:r>
          </a:p>
        </p:txBody>
      </p:sp>
      <p:sp>
        <p:nvSpPr>
          <p:cNvPr id="4" name="Platshållare för datum 3">
            <a:extLst>
              <a:ext uri="{FF2B5EF4-FFF2-40B4-BE49-F238E27FC236}">
                <a16:creationId xmlns:a16="http://schemas.microsoft.com/office/drawing/2014/main" id="{79361BBD-D409-6547-B97F-615BB964303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114BF2E-8989-774B-982C-B6C4DFFAD9C4}" type="datetimeFigureOut">
              <a:rPr lang="sv-SE" smtClean="0"/>
              <a:t>2023-02-03</a:t>
            </a:fld>
            <a:endParaRPr lang="sv-SE"/>
          </a:p>
        </p:txBody>
      </p:sp>
      <p:sp>
        <p:nvSpPr>
          <p:cNvPr id="6" name="Platshållare för bildnummer 5">
            <a:extLst>
              <a:ext uri="{FF2B5EF4-FFF2-40B4-BE49-F238E27FC236}">
                <a16:creationId xmlns:a16="http://schemas.microsoft.com/office/drawing/2014/main" id="{2D16752B-B8EF-0142-8AA2-D974C5E067F8}"/>
              </a:ext>
            </a:extLst>
          </p:cNvPr>
          <p:cNvSpPr>
            <a:spLocks noGrp="1"/>
          </p:cNvSpPr>
          <p:nvPr>
            <p:ph type="sldNum" sz="quarter" idx="4"/>
          </p:nvPr>
        </p:nvSpPr>
        <p:spPr>
          <a:xfrm>
            <a:off x="4724400" y="6356350"/>
            <a:ext cx="27432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fld id="{887E839E-BD91-CD49-B9B2-EDB19324AE82}" type="slidenum">
              <a:rPr lang="sv-SE" smtClean="0"/>
              <a:pPr/>
              <a:t>‹#›</a:t>
            </a:fld>
            <a:endParaRPr lang="sv-SE" dirty="0"/>
          </a:p>
        </p:txBody>
      </p:sp>
      <p:pic>
        <p:nvPicPr>
          <p:cNvPr id="10" name="Bildobjekt 9">
            <a:extLst>
              <a:ext uri="{FF2B5EF4-FFF2-40B4-BE49-F238E27FC236}">
                <a16:creationId xmlns:a16="http://schemas.microsoft.com/office/drawing/2014/main" id="{5CB0987C-FA38-824C-BF70-77C5F1776B77}"/>
              </a:ext>
            </a:extLst>
          </p:cNvPr>
          <p:cNvPicPr>
            <a:picLocks noChangeAspect="1"/>
          </p:cNvPicPr>
          <p:nvPr userDrawn="1"/>
        </p:nvPicPr>
        <p:blipFill rotWithShape="1">
          <a:blip r:embed="rId14" cstate="screen">
            <a:extLst>
              <a:ext uri="{28A0092B-C50C-407E-A947-70E740481C1C}">
                <a14:useLocalDpi xmlns:a14="http://schemas.microsoft.com/office/drawing/2010/main"/>
              </a:ext>
            </a:extLst>
          </a:blip>
          <a:srcRect/>
          <a:stretch/>
        </p:blipFill>
        <p:spPr>
          <a:xfrm>
            <a:off x="9876254" y="6031615"/>
            <a:ext cx="1811574" cy="563213"/>
          </a:xfrm>
          <a:prstGeom prst="rect">
            <a:avLst/>
          </a:prstGeom>
        </p:spPr>
      </p:pic>
    </p:spTree>
    <p:extLst>
      <p:ext uri="{BB962C8B-B14F-4D97-AF65-F5344CB8AC3E}">
        <p14:creationId xmlns:p14="http://schemas.microsoft.com/office/powerpoint/2010/main" val="153254432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9" r:id="rId10"/>
    <p:sldLayoutId id="2147483658" r:id="rId11"/>
    <p:sldLayoutId id="2147483660" r:id="rId12"/>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xStyles>
    <p:titleStyle>
      <a:lvl1pPr algn="l" defTabSz="914400" rtl="0" eaLnBrk="1" latinLnBrk="0" hangingPunct="1">
        <a:lnSpc>
          <a:spcPct val="90000"/>
        </a:lnSpc>
        <a:spcBef>
          <a:spcPct val="0"/>
        </a:spcBef>
        <a:buNone/>
        <a:defRPr sz="2400" b="1" kern="1200">
          <a:solidFill>
            <a:schemeClr val="tx1"/>
          </a:solidFill>
          <a:latin typeface="Verdana" panose="020B0604030504040204" pitchFamily="34" charset="0"/>
          <a:ea typeface="Verdana" panose="020B0604030504040204" pitchFamily="34" charset="0"/>
          <a:cs typeface="Verdana" panose="020B0604030504040204" pitchFamily="34" charset="0"/>
        </a:defRPr>
      </a:lvl1pPr>
    </p:titleStyle>
    <p:bodyStyle>
      <a:lvl1pPr marL="228600" indent="-228600" algn="l" defTabSz="914400" rtl="0" eaLnBrk="1" latinLnBrk="0" hangingPunct="1">
        <a:lnSpc>
          <a:spcPts val="2800"/>
        </a:lnSpc>
        <a:spcBef>
          <a:spcPts val="1000"/>
        </a:spcBef>
        <a:buFont typeface="Arial" panose="020B0604020202020204" pitchFamily="34" charset="0"/>
        <a:buChar char="•"/>
        <a:defRPr sz="2000" kern="1200">
          <a:solidFill>
            <a:schemeClr val="tx1"/>
          </a:solidFill>
          <a:latin typeface="Verdana" panose="020B0604030504040204" pitchFamily="34" charset="0"/>
          <a:ea typeface="Verdana" panose="020B0604030504040204" pitchFamily="34" charset="0"/>
          <a:cs typeface="Verdana" panose="020B0604030504040204" pitchFamily="34" charset="0"/>
        </a:defRPr>
      </a:lvl1pPr>
      <a:lvl2pPr marL="685800" indent="-228600" algn="l" defTabSz="914400" rtl="0" eaLnBrk="1" latinLnBrk="0" hangingPunct="1">
        <a:lnSpc>
          <a:spcPts val="2800"/>
        </a:lnSpc>
        <a:spcBef>
          <a:spcPts val="500"/>
        </a:spcBef>
        <a:buFont typeface="Arial" panose="020B0604020202020204" pitchFamily="34" charset="0"/>
        <a:buChar char="•"/>
        <a:defRPr sz="2000" kern="1200">
          <a:solidFill>
            <a:schemeClr val="tx1"/>
          </a:solidFill>
          <a:latin typeface="Verdana" panose="020B0604030504040204" pitchFamily="34" charset="0"/>
          <a:ea typeface="Verdana" panose="020B0604030504040204" pitchFamily="34" charset="0"/>
          <a:cs typeface="Verdana" panose="020B0604030504040204" pitchFamily="34" charset="0"/>
        </a:defRPr>
      </a:lvl2pPr>
      <a:lvl3pPr marL="1143000" indent="-228600" algn="l" defTabSz="914400" rtl="0" eaLnBrk="1" latinLnBrk="0" hangingPunct="1">
        <a:lnSpc>
          <a:spcPts val="2800"/>
        </a:lnSpc>
        <a:spcBef>
          <a:spcPts val="500"/>
        </a:spcBef>
        <a:buFont typeface="Arial" panose="020B0604020202020204" pitchFamily="34" charset="0"/>
        <a:buChar char="•"/>
        <a:defRPr sz="1800" kern="1200">
          <a:solidFill>
            <a:schemeClr val="tx1"/>
          </a:solidFill>
          <a:latin typeface="Verdana" panose="020B0604030504040204" pitchFamily="34" charset="0"/>
          <a:ea typeface="Verdana" panose="020B0604030504040204" pitchFamily="34" charset="0"/>
          <a:cs typeface="Verdana" panose="020B0604030504040204" pitchFamily="34" charset="0"/>
        </a:defRPr>
      </a:lvl3pPr>
      <a:lvl4pPr marL="1600200" indent="-228600" algn="l" defTabSz="914400" rtl="0" eaLnBrk="1" latinLnBrk="0" hangingPunct="1">
        <a:lnSpc>
          <a:spcPts val="2800"/>
        </a:lnSpc>
        <a:spcBef>
          <a:spcPts val="500"/>
        </a:spcBef>
        <a:buFont typeface="Arial" panose="020B0604020202020204" pitchFamily="34" charset="0"/>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4pPr>
      <a:lvl5pPr marL="2057400" indent="-228600" algn="l" defTabSz="914400" rtl="0" eaLnBrk="1" latinLnBrk="0" hangingPunct="1">
        <a:lnSpc>
          <a:spcPts val="2800"/>
        </a:lnSpc>
        <a:spcBef>
          <a:spcPts val="500"/>
        </a:spcBef>
        <a:buFont typeface="Arial" panose="020B0604020202020204" pitchFamily="34" charset="0"/>
        <a:buChar char="•"/>
        <a:defRPr sz="1400" kern="1200">
          <a:solidFill>
            <a:schemeClr val="tx1"/>
          </a:solidFill>
          <a:latin typeface="Verdana" panose="020B0604030504040204" pitchFamily="34" charset="0"/>
          <a:ea typeface="Verdana" panose="020B0604030504040204" pitchFamily="34" charset="0"/>
          <a:cs typeface="Verdana" panose="020B060403050404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userDrawn="1">
          <p15:clr>
            <a:srgbClr val="F26B43"/>
          </p15:clr>
        </p15:guide>
        <p15:guide id="2" pos="3840" userDrawn="1">
          <p15:clr>
            <a:srgbClr val="F26B43"/>
          </p15:clr>
        </p15:guide>
      </p15:sldGuideLst>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1.xml"/><Relationship Id="rId1" Type="http://schemas.openxmlformats.org/officeDocument/2006/relationships/slideLayout" Target="../slideLayouts/slideLayout9.xml"/></Relationships>
</file>

<file path=ppt/slides/_rels/slide2.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2.xml"/><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3.xml"/><Relationship Id="rId1" Type="http://schemas.openxmlformats.org/officeDocument/2006/relationships/slideLayout" Target="../slideLayouts/slideLayout9.xml"/></Relationships>
</file>

<file path=ppt/slides/_rels/slide4.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4.xml"/><Relationship Id="rId1" Type="http://schemas.openxmlformats.org/officeDocument/2006/relationships/slideLayout" Target="../slideLayouts/slideLayout9.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notesSlide" Target="../notesSlides/notesSlide6.xml"/><Relationship Id="rId1" Type="http://schemas.openxmlformats.org/officeDocument/2006/relationships/slideLayout" Target="../slideLayouts/slideLayout10.xml"/></Relationships>
</file>

<file path=ppt/slides/_rels/slide7.xml.rels><?xml version="1.0" encoding="UTF-8" standalone="yes"?>
<Relationships xmlns="http://schemas.openxmlformats.org/package/2006/relationships"><Relationship Id="rId3" Type="http://schemas.openxmlformats.org/officeDocument/2006/relationships/image" Target="../media/image8.jpg"/><Relationship Id="rId2" Type="http://schemas.openxmlformats.org/officeDocument/2006/relationships/notesSlide" Target="../notesSlides/notesSlide7.xml"/><Relationship Id="rId1" Type="http://schemas.openxmlformats.org/officeDocument/2006/relationships/slideLayout" Target="../slideLayouts/slideLayout9.xml"/></Relationships>
</file>

<file path=ppt/slides/_rels/slide8.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8.xml"/><Relationship Id="rId1" Type="http://schemas.openxmlformats.org/officeDocument/2006/relationships/slideLayout" Target="../slideLayouts/slideLayout9.xml"/></Relationships>
</file>

<file path=ppt/slides/_rels/slide9.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9.xml"/><Relationship Id="rId1" Type="http://schemas.openxmlformats.org/officeDocument/2006/relationships/slideLayout" Target="../slideLayouts/slideLayout10.xml"/></Relationships>
</file>

<file path=ppt/slides/_rels/slide10.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10.xml"/><Relationship Id="rId1" Type="http://schemas.openxmlformats.org/officeDocument/2006/relationships/slideLayout" Target="../slideLayouts/slideLayout10.xml"/></Relationships>
</file>

<file path=ppt/slides/_rels/slide11.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11.xml"/><Relationship Id="rId1" Type="http://schemas.openxmlformats.org/officeDocument/2006/relationships/slideLayout" Target="../slideLayouts/slideLayout10.xml"/></Relationships>
</file>

<file path=ppt/slides/_rels/slide12.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12.xml"/><Relationship Id="rId1" Type="http://schemas.openxmlformats.org/officeDocument/2006/relationships/slideLayout" Target="../slideLayouts/slideLayout10.xml"/></Relationships>
</file>

<file path=ppt/slides/_rels/slide13.xml.rels><?xml version="1.0" encoding="UTF-8" standalone="yes"?>
<Relationships xmlns="http://schemas.openxmlformats.org/package/2006/relationships"><Relationship Id="rId8" Type="http://schemas.openxmlformats.org/officeDocument/2006/relationships/hyperlink" Target="https://www.hjart-lung.se/globalassets/for-foreningar/lank-knapp-block/ramverket/20190508_policy-om-behandling-av-personuppgifter-integritetspolicy.pdf" TargetMode="External"/><Relationship Id="rId3" Type="http://schemas.openxmlformats.org/officeDocument/2006/relationships/hyperlink" Target="https://www.hjart-lung.se/globalassets/for-foreningar/lank-knapp-block/ramverket/20200610-varumarkesplattform-riksforbundet-hjartlung.pdf" TargetMode="External"/><Relationship Id="rId7" Type="http://schemas.openxmlformats.org/officeDocument/2006/relationships/hyperlink" Target="https://www.hjart-lung.se/globalassets/for-foreningar/lank-knapp-block/ramverket/20190508_riktlinjer-for-hantering-av-oegentligheter.pdf" TargetMode="External"/><Relationship Id="rId2" Type="http://schemas.openxmlformats.org/officeDocument/2006/relationships/notesSlide" Target="../notesSlides/notesSlide13.xml"/><Relationship Id="rId1" Type="http://schemas.openxmlformats.org/officeDocument/2006/relationships/slideLayout" Target="../slideLayouts/slideLayout9.xml"/><Relationship Id="rId6" Type="http://schemas.openxmlformats.org/officeDocument/2006/relationships/hyperlink" Target="https://www.hjart-lung.se/globalassets/for-foreningar/lank-knapp-block/ramverket/20190508_policy-for-javsituationer.pdf" TargetMode="External"/><Relationship Id="rId11" Type="http://schemas.openxmlformats.org/officeDocument/2006/relationships/image" Target="../media/image12.PNG"/><Relationship Id="rId5" Type="http://schemas.openxmlformats.org/officeDocument/2006/relationships/hyperlink" Target="https://www.hjart-lung.se/for-foreningar/forbundet/stadgar-och-ramverk/stadgar-2022/" TargetMode="External"/><Relationship Id="rId10" Type="http://schemas.openxmlformats.org/officeDocument/2006/relationships/hyperlink" Target="https://www.hjart-lung.se/for-foreningar/forbundet/stadgar-och-ramverk/" TargetMode="External"/><Relationship Id="rId4" Type="http://schemas.openxmlformats.org/officeDocument/2006/relationships/hyperlink" Target="https://www.hjart-lung.se/globalassets/for-foreningar/lank-knapp-block/ramverket/2022-02-08-02-09_uppforandekod.pdf" TargetMode="External"/><Relationship Id="rId9" Type="http://schemas.openxmlformats.org/officeDocument/2006/relationships/hyperlink" Target="https://www.hjart-lung.se/globalassets/for-foreningar/lank-knapp-block/ramverket/samhallspolitiskt-program-2021.pdf" TargetMode="External"/></Relationships>
</file>

<file path=ppt/slides/_rels/slide14.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notesSlide" Target="../notesSlides/notesSlide14.xml"/><Relationship Id="rId1" Type="http://schemas.openxmlformats.org/officeDocument/2006/relationships/slideLayout" Target="../slideLayouts/slideLayout9.xml"/></Relationships>
</file>

<file path=ppt/slides/_rels/slide15.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15.xml"/><Relationship Id="rId1" Type="http://schemas.openxmlformats.org/officeDocument/2006/relationships/slideLayout" Target="../slideLayouts/slideLayout9.xml"/></Relationships>
</file>

<file path=ppt/slides/_rels/slide16.xml.rels><?xml version="1.0" encoding="UTF-8" standalone="yes"?>
<Relationships xmlns="http://schemas.openxmlformats.org/package/2006/relationships"><Relationship Id="rId3" Type="http://schemas.openxmlformats.org/officeDocument/2006/relationships/hyperlink" Target="http://www.hjart-lung.se" TargetMode="External"/><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18.xml"/><Relationship Id="rId1" Type="http://schemas.openxmlformats.org/officeDocument/2006/relationships/slideLayout" Target="../slideLayouts/slideLayout9.xml"/></Relationships>
</file>

<file path=ppt/slides/_rels/slide19.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19.xml"/><Relationship Id="rId1" Type="http://schemas.openxmlformats.org/officeDocument/2006/relationships/slideLayout" Target="../slideLayouts/slideLayout9.xml"/></Relationships>
</file>

<file path=ppt/slides/_rels/slide20.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20.xml"/><Relationship Id="rId1" Type="http://schemas.openxmlformats.org/officeDocument/2006/relationships/slideLayout" Target="../slideLayouts/slideLayout9.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DC66E929-1ECB-4E42-99DB-6009519C7336}"/>
              </a:ext>
            </a:extLst>
          </p:cNvPr>
          <p:cNvSpPr>
            <a:spLocks noGrp="1"/>
          </p:cNvSpPr>
          <p:nvPr>
            <p:ph type="title"/>
          </p:nvPr>
        </p:nvSpPr>
        <p:spPr>
          <a:xfrm>
            <a:off x="5333999" y="669928"/>
            <a:ext cx="6858001" cy="1522287"/>
          </a:xfrm>
        </p:spPr>
        <p:txBody>
          <a:bodyPr>
            <a:normAutofit fontScale="90000"/>
          </a:bodyPr>
          <a:lstStyle/>
          <a:p>
            <a:r>
              <a:rPr lang="sv-SE" sz="2700" dirty="0">
                <a:latin typeface="Verdana"/>
                <a:ea typeface="Verdana"/>
              </a:rPr>
              <a:t> </a:t>
            </a:r>
            <a:br>
              <a:rPr lang="sv-SE" sz="3200" dirty="0"/>
            </a:br>
            <a:br>
              <a:rPr lang="sv-SE" sz="3200" dirty="0">
                <a:latin typeface="Verdana"/>
                <a:ea typeface="Verdana"/>
              </a:rPr>
            </a:br>
            <a:r>
              <a:rPr lang="sv-SE" sz="3100" dirty="0">
                <a:latin typeface="Verdana"/>
                <a:ea typeface="Verdana"/>
              </a:rPr>
              <a:t>Om oss som patientorganisation!</a:t>
            </a:r>
          </a:p>
        </p:txBody>
      </p:sp>
      <p:sp>
        <p:nvSpPr>
          <p:cNvPr id="4" name="Platshållare för innehåll 3">
            <a:extLst>
              <a:ext uri="{FF2B5EF4-FFF2-40B4-BE49-F238E27FC236}">
                <a16:creationId xmlns:a16="http://schemas.microsoft.com/office/drawing/2014/main" id="{BE1A210C-EC2F-2B48-A1AD-ADAF2DA8DC4D}"/>
              </a:ext>
            </a:extLst>
          </p:cNvPr>
          <p:cNvSpPr>
            <a:spLocks noGrp="1"/>
          </p:cNvSpPr>
          <p:nvPr>
            <p:ph idx="14"/>
          </p:nvPr>
        </p:nvSpPr>
        <p:spPr>
          <a:xfrm>
            <a:off x="5333999" y="2412858"/>
            <a:ext cx="6491386" cy="2427725"/>
          </a:xfrm>
        </p:spPr>
        <p:txBody>
          <a:bodyPr vert="horz" lIns="91440" tIns="45720" rIns="91440" bIns="45720" rtlCol="0" anchor="t">
            <a:normAutofit/>
          </a:bodyPr>
          <a:lstStyle/>
          <a:p>
            <a:pPr marL="0" indent="0">
              <a:spcBef>
                <a:spcPts val="600"/>
              </a:spcBef>
              <a:spcAft>
                <a:spcPts val="600"/>
              </a:spcAft>
              <a:buNone/>
            </a:pPr>
            <a:r>
              <a:rPr lang="sv-SE" sz="2800" dirty="0"/>
              <a:t>En basinformation för medlemmar. </a:t>
            </a:r>
          </a:p>
          <a:p>
            <a:pPr marL="0" indent="0">
              <a:spcBef>
                <a:spcPts val="600"/>
              </a:spcBef>
              <a:spcAft>
                <a:spcPts val="600"/>
              </a:spcAft>
              <a:buNone/>
            </a:pPr>
            <a:r>
              <a:rPr lang="sv-SE" sz="2800" dirty="0">
                <a:latin typeface="Verdana"/>
                <a:ea typeface="Verdana"/>
              </a:rPr>
              <a:t>Om Riksförbundet </a:t>
            </a:r>
            <a:r>
              <a:rPr lang="sv-SE" sz="2800" dirty="0" err="1">
                <a:latin typeface="Verdana"/>
                <a:ea typeface="Verdana"/>
              </a:rPr>
              <a:t>HjärtLung</a:t>
            </a:r>
            <a:r>
              <a:rPr lang="sv-SE" sz="2800" dirty="0">
                <a:latin typeface="Verdana"/>
                <a:ea typeface="Verdana"/>
              </a:rPr>
              <a:t> som patientförening.</a:t>
            </a:r>
          </a:p>
        </p:txBody>
      </p:sp>
      <p:pic>
        <p:nvPicPr>
          <p:cNvPr id="5" name="Platshållare för bild 4"/>
          <p:cNvPicPr>
            <a:picLocks noGrp="1" noChangeAspect="1"/>
          </p:cNvPicPr>
          <p:nvPr>
            <p:ph type="pic" idx="1"/>
          </p:nvPr>
        </p:nvPicPr>
        <p:blipFill>
          <a:blip r:embed="rId3">
            <a:extLst>
              <a:ext uri="{28A0092B-C50C-407E-A947-70E740481C1C}">
                <a14:useLocalDpi xmlns:a14="http://schemas.microsoft.com/office/drawing/2010/main" val="0"/>
              </a:ext>
            </a:extLst>
          </a:blip>
          <a:srcRect l="24475" r="24475"/>
          <a:stretch>
            <a:fillRect/>
          </a:stretch>
        </p:blipFill>
        <p:spPr/>
      </p:pic>
    </p:spTree>
    <p:extLst>
      <p:ext uri="{BB962C8B-B14F-4D97-AF65-F5344CB8AC3E}">
        <p14:creationId xmlns:p14="http://schemas.microsoft.com/office/powerpoint/2010/main" val="178897124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DC66E929-1ECB-4E42-99DB-6009519C7336}"/>
              </a:ext>
            </a:extLst>
          </p:cNvPr>
          <p:cNvSpPr>
            <a:spLocks noGrp="1"/>
          </p:cNvSpPr>
          <p:nvPr>
            <p:ph type="title"/>
          </p:nvPr>
        </p:nvSpPr>
        <p:spPr/>
        <p:txBody>
          <a:bodyPr>
            <a:normAutofit/>
          </a:bodyPr>
          <a:lstStyle/>
          <a:p>
            <a:r>
              <a:rPr lang="sv-SE" sz="2800" dirty="0">
                <a:solidFill>
                  <a:srgbClr val="B51837"/>
                </a:solidFill>
              </a:rPr>
              <a:t>Innehåll</a:t>
            </a:r>
          </a:p>
        </p:txBody>
      </p:sp>
      <p:sp>
        <p:nvSpPr>
          <p:cNvPr id="4" name="Platshållare för innehåll 3">
            <a:extLst>
              <a:ext uri="{FF2B5EF4-FFF2-40B4-BE49-F238E27FC236}">
                <a16:creationId xmlns:a16="http://schemas.microsoft.com/office/drawing/2014/main" id="{BE1A210C-EC2F-2B48-A1AD-ADAF2DA8DC4D}"/>
              </a:ext>
            </a:extLst>
          </p:cNvPr>
          <p:cNvSpPr>
            <a:spLocks noGrp="1"/>
          </p:cNvSpPr>
          <p:nvPr>
            <p:ph idx="14"/>
          </p:nvPr>
        </p:nvSpPr>
        <p:spPr/>
        <p:txBody>
          <a:bodyPr vert="horz" lIns="91440" tIns="45720" rIns="91440" bIns="45720" rtlCol="0" anchor="t">
            <a:normAutofit/>
          </a:bodyPr>
          <a:lstStyle/>
          <a:p>
            <a:pPr marL="0" indent="0">
              <a:spcBef>
                <a:spcPts val="600"/>
              </a:spcBef>
              <a:spcAft>
                <a:spcPts val="600"/>
              </a:spcAft>
              <a:buNone/>
            </a:pPr>
            <a:r>
              <a:rPr lang="sv-SE" sz="2800" dirty="0"/>
              <a:t>Vår historia </a:t>
            </a:r>
          </a:p>
          <a:p>
            <a:pPr marL="0" indent="0">
              <a:spcBef>
                <a:spcPts val="600"/>
              </a:spcBef>
              <a:spcAft>
                <a:spcPts val="600"/>
              </a:spcAft>
              <a:buNone/>
            </a:pPr>
            <a:r>
              <a:rPr lang="sv-SE" sz="2800" dirty="0"/>
              <a:t>Vår organisation</a:t>
            </a:r>
          </a:p>
          <a:p>
            <a:pPr marL="0" indent="0">
              <a:spcBef>
                <a:spcPts val="600"/>
              </a:spcBef>
              <a:spcAft>
                <a:spcPts val="600"/>
              </a:spcAft>
              <a:buNone/>
            </a:pPr>
            <a:r>
              <a:rPr lang="sv-SE" sz="2800" dirty="0"/>
              <a:t>Vår värdegrund</a:t>
            </a:r>
          </a:p>
          <a:p>
            <a:pPr marL="0" indent="0">
              <a:spcBef>
                <a:spcPts val="600"/>
              </a:spcBef>
              <a:spcAft>
                <a:spcPts val="600"/>
              </a:spcAft>
              <a:buNone/>
            </a:pPr>
            <a:r>
              <a:rPr lang="sv-SE" sz="2800" dirty="0"/>
              <a:t>Vårt ramverk</a:t>
            </a:r>
          </a:p>
          <a:p>
            <a:pPr marL="0" indent="0">
              <a:spcBef>
                <a:spcPts val="600"/>
              </a:spcBef>
              <a:spcAft>
                <a:spcPts val="600"/>
              </a:spcAft>
              <a:buNone/>
            </a:pPr>
            <a:r>
              <a:rPr lang="sv-SE" sz="2800" dirty="0"/>
              <a:t>Vårt arbete</a:t>
            </a:r>
          </a:p>
          <a:p>
            <a:pPr marL="0" indent="0">
              <a:spcBef>
                <a:spcPts val="600"/>
              </a:spcBef>
              <a:buNone/>
            </a:pPr>
            <a:endParaRPr lang="sv-SE" dirty="0"/>
          </a:p>
        </p:txBody>
      </p:sp>
      <p:pic>
        <p:nvPicPr>
          <p:cNvPr id="5" name="Platshållare för bild 4"/>
          <p:cNvPicPr>
            <a:picLocks noGrp="1" noChangeAspect="1"/>
          </p:cNvPicPr>
          <p:nvPr>
            <p:ph type="pic" idx="1"/>
          </p:nvPr>
        </p:nvPicPr>
        <p:blipFill>
          <a:blip r:embed="rId3">
            <a:extLst>
              <a:ext uri="{28A0092B-C50C-407E-A947-70E740481C1C}">
                <a14:useLocalDpi xmlns:a14="http://schemas.microsoft.com/office/drawing/2010/main" val="0"/>
              </a:ext>
            </a:extLst>
          </a:blip>
          <a:srcRect l="24475" r="24475"/>
          <a:stretch>
            <a:fillRect/>
          </a:stretch>
        </p:blipFill>
        <p:spPr/>
      </p:pic>
    </p:spTree>
    <p:extLst>
      <p:ext uri="{BB962C8B-B14F-4D97-AF65-F5344CB8AC3E}">
        <p14:creationId xmlns:p14="http://schemas.microsoft.com/office/powerpoint/2010/main" val="28627458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latshållare för bild 5"/>
          <p:cNvPicPr>
            <a:picLocks noGrp="1" noChangeAspect="1"/>
          </p:cNvPicPr>
          <p:nvPr>
            <p:ph type="pic" idx="1"/>
          </p:nvPr>
        </p:nvPicPr>
        <p:blipFill>
          <a:blip r:embed="rId3">
            <a:extLst>
              <a:ext uri="{28A0092B-C50C-407E-A947-70E740481C1C}">
                <a14:useLocalDpi xmlns:a14="http://schemas.microsoft.com/office/drawing/2010/main" val="0"/>
              </a:ext>
            </a:extLst>
          </a:blip>
          <a:srcRect t="2537" b="2537"/>
          <a:stretch>
            <a:fillRect/>
          </a:stretch>
        </p:blipFill>
        <p:spPr/>
      </p:pic>
      <p:sp>
        <p:nvSpPr>
          <p:cNvPr id="3" name="Rubrik 2"/>
          <p:cNvSpPr>
            <a:spLocks noGrp="1"/>
          </p:cNvSpPr>
          <p:nvPr>
            <p:ph type="title"/>
          </p:nvPr>
        </p:nvSpPr>
        <p:spPr>
          <a:xfrm>
            <a:off x="5430982" y="229037"/>
            <a:ext cx="5895109" cy="881781"/>
          </a:xfrm>
        </p:spPr>
        <p:txBody>
          <a:bodyPr>
            <a:normAutofit/>
          </a:bodyPr>
          <a:lstStyle/>
          <a:p>
            <a:r>
              <a:rPr lang="sv-SE" sz="2800" dirty="0"/>
              <a:t>Vår historia</a:t>
            </a:r>
          </a:p>
        </p:txBody>
      </p:sp>
      <p:sp>
        <p:nvSpPr>
          <p:cNvPr id="5" name="Platshållare för innehåll 4"/>
          <p:cNvSpPr>
            <a:spLocks noGrp="1"/>
          </p:cNvSpPr>
          <p:nvPr>
            <p:ph idx="14"/>
          </p:nvPr>
        </p:nvSpPr>
        <p:spPr>
          <a:xfrm>
            <a:off x="5528675" y="1008185"/>
            <a:ext cx="6862618" cy="5153891"/>
          </a:xfrm>
        </p:spPr>
        <p:txBody>
          <a:bodyPr>
            <a:noAutofit/>
          </a:bodyPr>
          <a:lstStyle/>
          <a:p>
            <a:pPr marL="0" indent="0">
              <a:buNone/>
            </a:pPr>
            <a:r>
              <a:rPr lang="sv-SE" sz="2400" b="1" dirty="0"/>
              <a:t>1901</a:t>
            </a:r>
            <a:r>
              <a:rPr lang="sv-SE" sz="2400" dirty="0"/>
              <a:t> Sanatoriet Österåsen utanför Sollefteå invigs. </a:t>
            </a:r>
          </a:p>
          <a:p>
            <a:pPr marL="0" indent="0">
              <a:buNone/>
            </a:pPr>
            <a:r>
              <a:rPr lang="sv-SE" sz="2400" b="1" dirty="0"/>
              <a:t>1938</a:t>
            </a:r>
            <a:r>
              <a:rPr lang="sv-SE" sz="2400" dirty="0"/>
              <a:t> Det första numret ges ut av medlemstidningen Status.</a:t>
            </a:r>
          </a:p>
          <a:p>
            <a:pPr marL="0" indent="0">
              <a:buNone/>
            </a:pPr>
            <a:r>
              <a:rPr lang="sv-SE" sz="2400" b="1" dirty="0"/>
              <a:t>1939</a:t>
            </a:r>
            <a:r>
              <a:rPr lang="sv-SE" sz="2400" dirty="0"/>
              <a:t> Den 15 juli bildas vi som </a:t>
            </a:r>
          </a:p>
          <a:p>
            <a:pPr marL="0" indent="0">
              <a:spcBef>
                <a:spcPts val="0"/>
              </a:spcBef>
              <a:buNone/>
            </a:pPr>
            <a:r>
              <a:rPr lang="sv-SE" sz="2400" dirty="0"/>
              <a:t>De lungsjukas riksförbund.</a:t>
            </a:r>
          </a:p>
          <a:p>
            <a:pPr marL="0" indent="0">
              <a:buNone/>
            </a:pPr>
            <a:r>
              <a:rPr lang="sv-SE" sz="2400" b="1" dirty="0"/>
              <a:t>1943</a:t>
            </a:r>
            <a:r>
              <a:rPr lang="sv-SE" sz="2400" dirty="0"/>
              <a:t> Den första stora undersökningen presenteras om levnadsförhållanden för personer med lungsjukdom.</a:t>
            </a:r>
          </a:p>
          <a:p>
            <a:pPr marL="0" indent="0">
              <a:buNone/>
            </a:pPr>
            <a:r>
              <a:rPr lang="sv-SE" sz="2400" b="1" dirty="0">
                <a:latin typeface="Verdana"/>
                <a:ea typeface="Verdana"/>
              </a:rPr>
              <a:t>1961</a:t>
            </a:r>
            <a:r>
              <a:rPr lang="sv-SE" sz="2400" dirty="0">
                <a:latin typeface="Verdana"/>
                <a:ea typeface="Verdana"/>
              </a:rPr>
              <a:t> Kongressen beslutar att ansluta personer med hjärtsjukdom till förbundet.</a:t>
            </a:r>
            <a:endParaRPr lang="sv-SE" sz="2400" b="1" dirty="0"/>
          </a:p>
          <a:p>
            <a:pPr marL="0" indent="0">
              <a:buNone/>
            </a:pPr>
            <a:endParaRPr lang="sv-SE" dirty="0"/>
          </a:p>
        </p:txBody>
      </p:sp>
    </p:spTree>
    <p:extLst>
      <p:ext uri="{BB962C8B-B14F-4D97-AF65-F5344CB8AC3E}">
        <p14:creationId xmlns:p14="http://schemas.microsoft.com/office/powerpoint/2010/main" val="179868423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latshållare för bild 5"/>
          <p:cNvPicPr>
            <a:picLocks noGrp="1" noChangeAspect="1"/>
          </p:cNvPicPr>
          <p:nvPr>
            <p:ph type="pic" idx="1"/>
          </p:nvPr>
        </p:nvPicPr>
        <p:blipFill>
          <a:blip r:embed="rId3">
            <a:extLst>
              <a:ext uri="{28A0092B-C50C-407E-A947-70E740481C1C}">
                <a14:useLocalDpi xmlns:a14="http://schemas.microsoft.com/office/drawing/2010/main" val="0"/>
              </a:ext>
            </a:extLst>
          </a:blip>
          <a:srcRect t="2537" b="2537"/>
          <a:stretch>
            <a:fillRect/>
          </a:stretch>
        </p:blipFill>
        <p:spPr/>
      </p:pic>
      <p:sp>
        <p:nvSpPr>
          <p:cNvPr id="3" name="Rubrik 2"/>
          <p:cNvSpPr>
            <a:spLocks noGrp="1"/>
          </p:cNvSpPr>
          <p:nvPr>
            <p:ph type="title"/>
          </p:nvPr>
        </p:nvSpPr>
        <p:spPr>
          <a:xfrm>
            <a:off x="5446612" y="498668"/>
            <a:ext cx="5895109" cy="881781"/>
          </a:xfrm>
        </p:spPr>
        <p:txBody>
          <a:bodyPr>
            <a:normAutofit/>
          </a:bodyPr>
          <a:lstStyle/>
          <a:p>
            <a:r>
              <a:rPr lang="sv-SE" sz="2800" dirty="0"/>
              <a:t>Vår historia</a:t>
            </a:r>
          </a:p>
        </p:txBody>
      </p:sp>
      <p:sp>
        <p:nvSpPr>
          <p:cNvPr id="5" name="Platshållare för innehåll 4"/>
          <p:cNvSpPr>
            <a:spLocks noGrp="1"/>
          </p:cNvSpPr>
          <p:nvPr>
            <p:ph idx="14"/>
          </p:nvPr>
        </p:nvSpPr>
        <p:spPr>
          <a:xfrm>
            <a:off x="5446612" y="1559169"/>
            <a:ext cx="6862618" cy="5153891"/>
          </a:xfrm>
        </p:spPr>
        <p:txBody>
          <a:bodyPr vert="horz" lIns="91440" tIns="45720" rIns="91440" bIns="45720" rtlCol="0" anchor="t">
            <a:noAutofit/>
          </a:bodyPr>
          <a:lstStyle/>
          <a:p>
            <a:pPr marL="0" indent="0">
              <a:buNone/>
            </a:pPr>
            <a:r>
              <a:rPr lang="sv-SE" sz="2400" b="1" dirty="0"/>
              <a:t>2016</a:t>
            </a:r>
            <a:r>
              <a:rPr lang="sv-SE" sz="2400" dirty="0"/>
              <a:t> Riksförbundet HjärtLung blir vårt nya namn för förbundet.</a:t>
            </a:r>
          </a:p>
          <a:p>
            <a:pPr marL="0" indent="0">
              <a:buNone/>
            </a:pPr>
            <a:r>
              <a:rPr lang="sv-SE" sz="2400" b="1" dirty="0"/>
              <a:t>2019</a:t>
            </a:r>
            <a:r>
              <a:rPr lang="sv-SE" sz="2400" dirty="0"/>
              <a:t> Kongressen beslutar att ansluta personer med kärlsjukdom till förbundet. Vi firar 80 år.</a:t>
            </a:r>
          </a:p>
          <a:p>
            <a:pPr marL="0" indent="0">
              <a:buNone/>
            </a:pPr>
            <a:r>
              <a:rPr lang="sv-SE" sz="2400" b="1" dirty="0"/>
              <a:t>2021</a:t>
            </a:r>
            <a:r>
              <a:rPr lang="sv-SE" sz="2400" dirty="0"/>
              <a:t> Vår sjunde medlemsorganisation ansluter sig.</a:t>
            </a:r>
          </a:p>
          <a:p>
            <a:pPr marL="0" indent="0">
              <a:buNone/>
            </a:pPr>
            <a:r>
              <a:rPr lang="sv-SE" sz="2400" b="1" dirty="0"/>
              <a:t>2022</a:t>
            </a:r>
            <a:r>
              <a:rPr lang="sv-SE" sz="2400" dirty="0"/>
              <a:t> Hela patientorganisationen heter Riksförbundet HjärtLung samt ort/län.</a:t>
            </a:r>
          </a:p>
        </p:txBody>
      </p:sp>
    </p:spTree>
    <p:extLst>
      <p:ext uri="{BB962C8B-B14F-4D97-AF65-F5344CB8AC3E}">
        <p14:creationId xmlns:p14="http://schemas.microsoft.com/office/powerpoint/2010/main" val="205052229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tshållare för innehåll 1">
            <a:extLst>
              <a:ext uri="{FF2B5EF4-FFF2-40B4-BE49-F238E27FC236}">
                <a16:creationId xmlns:a16="http://schemas.microsoft.com/office/drawing/2014/main" id="{20B863C9-BF6B-EC44-8A43-6D689C1D5802}"/>
              </a:ext>
            </a:extLst>
          </p:cNvPr>
          <p:cNvSpPr>
            <a:spLocks noGrp="1"/>
          </p:cNvSpPr>
          <p:nvPr>
            <p:ph sz="half" idx="1"/>
          </p:nvPr>
        </p:nvSpPr>
        <p:spPr>
          <a:xfrm>
            <a:off x="562709" y="1451940"/>
            <a:ext cx="5744306" cy="4214961"/>
          </a:xfrm>
        </p:spPr>
        <p:txBody>
          <a:bodyPr>
            <a:noAutofit/>
          </a:bodyPr>
          <a:lstStyle/>
          <a:p>
            <a:r>
              <a:rPr lang="sv-SE" sz="2400" dirty="0"/>
              <a:t>Redan 1939 var vi en patientförening.</a:t>
            </a:r>
          </a:p>
          <a:p>
            <a:r>
              <a:rPr lang="sv-SE" sz="2400" dirty="0"/>
              <a:t>För gemenskap, bättre hälsa, lära om våra diagnoser och för att driva gemensamma påverkans-frågor.</a:t>
            </a:r>
          </a:p>
          <a:p>
            <a:r>
              <a:rPr lang="sv-SE" sz="2400" dirty="0"/>
              <a:t>För våra ca 35.000 medlemmar. </a:t>
            </a:r>
          </a:p>
          <a:p>
            <a:r>
              <a:rPr lang="sv-SE" sz="2400" dirty="0"/>
              <a:t>Mer än 2 miljoner svenskar som har en hjärt-, kärl- och lungsjukdom.</a:t>
            </a:r>
          </a:p>
          <a:p>
            <a:endParaRPr lang="sv-SE" sz="1600" dirty="0"/>
          </a:p>
        </p:txBody>
      </p:sp>
      <p:sp>
        <p:nvSpPr>
          <p:cNvPr id="4" name="Rubrik 3">
            <a:extLst>
              <a:ext uri="{FF2B5EF4-FFF2-40B4-BE49-F238E27FC236}">
                <a16:creationId xmlns:a16="http://schemas.microsoft.com/office/drawing/2014/main" id="{B4AEA5AC-8973-1440-917D-AB8CB079E92B}"/>
              </a:ext>
            </a:extLst>
          </p:cNvPr>
          <p:cNvSpPr>
            <a:spLocks noGrp="1"/>
          </p:cNvSpPr>
          <p:nvPr>
            <p:ph type="title"/>
          </p:nvPr>
        </p:nvSpPr>
        <p:spPr>
          <a:xfrm>
            <a:off x="689707" y="669928"/>
            <a:ext cx="10947400" cy="881781"/>
          </a:xfrm>
        </p:spPr>
        <p:txBody>
          <a:bodyPr>
            <a:normAutofit/>
          </a:bodyPr>
          <a:lstStyle/>
          <a:p>
            <a:r>
              <a:rPr lang="sv-SE" sz="2800" dirty="0"/>
              <a:t>Riksförbundet HjärtLung – som patientorganisation</a:t>
            </a:r>
            <a:endParaRPr lang="sv-SE" sz="2800" dirty="0">
              <a:latin typeface="Myriad Pro" panose="020B0503030403020204" pitchFamily="34" charset="0"/>
            </a:endParaRPr>
          </a:p>
        </p:txBody>
      </p:sp>
      <p:sp>
        <p:nvSpPr>
          <p:cNvPr id="5" name="Platshållare för innehåll 4"/>
          <p:cNvSpPr>
            <a:spLocks noGrp="1"/>
          </p:cNvSpPr>
          <p:nvPr>
            <p:ph sz="half" idx="2"/>
          </p:nvPr>
        </p:nvSpPr>
        <p:spPr>
          <a:xfrm>
            <a:off x="6455507" y="1501825"/>
            <a:ext cx="5181600" cy="4214961"/>
          </a:xfrm>
        </p:spPr>
        <p:txBody>
          <a:bodyPr>
            <a:normAutofit/>
          </a:bodyPr>
          <a:lstStyle/>
          <a:p>
            <a:r>
              <a:rPr lang="sv-SE" sz="2400" dirty="0"/>
              <a:t>Stadgarna och olika ramverk är våra verktyg och stöd.</a:t>
            </a:r>
          </a:p>
          <a:p>
            <a:r>
              <a:rPr lang="sv-SE" sz="2400" dirty="0"/>
              <a:t>Vi har ca 140 lokalföreningar,          7 medlemsorganisationer och 21 länsföreningar.</a:t>
            </a:r>
          </a:p>
          <a:p>
            <a:r>
              <a:rPr lang="sv-SE" sz="2400" dirty="0"/>
              <a:t>Kongressen är vårt högsta beslutande organ och samlar hela organisationen.</a:t>
            </a:r>
          </a:p>
        </p:txBody>
      </p:sp>
    </p:spTree>
    <p:extLst>
      <p:ext uri="{BB962C8B-B14F-4D97-AF65-F5344CB8AC3E}">
        <p14:creationId xmlns:p14="http://schemas.microsoft.com/office/powerpoint/2010/main" val="55625283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E231B089-DE20-714E-B8B7-8AEFDED8FBEE}"/>
              </a:ext>
            </a:extLst>
          </p:cNvPr>
          <p:cNvSpPr>
            <a:spLocks noGrp="1"/>
          </p:cNvSpPr>
          <p:nvPr>
            <p:ph type="title"/>
          </p:nvPr>
        </p:nvSpPr>
        <p:spPr>
          <a:xfrm>
            <a:off x="825087" y="1007148"/>
            <a:ext cx="4842164" cy="881781"/>
          </a:xfrm>
        </p:spPr>
        <p:txBody>
          <a:bodyPr>
            <a:normAutofit/>
          </a:bodyPr>
          <a:lstStyle/>
          <a:p>
            <a:r>
              <a:rPr lang="sv-SE" sz="3200" dirty="0">
                <a:latin typeface="Myriad Pro" panose="020B0503030403020204" pitchFamily="34" charset="0"/>
              </a:rPr>
              <a:t>Det här vill vi</a:t>
            </a:r>
          </a:p>
        </p:txBody>
      </p:sp>
      <p:sp>
        <p:nvSpPr>
          <p:cNvPr id="4" name="Platshållare för innehåll 3">
            <a:extLst>
              <a:ext uri="{FF2B5EF4-FFF2-40B4-BE49-F238E27FC236}">
                <a16:creationId xmlns:a16="http://schemas.microsoft.com/office/drawing/2014/main" id="{5D27D199-E9B6-8941-BA10-FBA0422ABC33}"/>
              </a:ext>
            </a:extLst>
          </p:cNvPr>
          <p:cNvSpPr>
            <a:spLocks noGrp="1"/>
          </p:cNvSpPr>
          <p:nvPr>
            <p:ph idx="14"/>
          </p:nvPr>
        </p:nvSpPr>
        <p:spPr>
          <a:xfrm>
            <a:off x="825087" y="1784981"/>
            <a:ext cx="5376208" cy="3784547"/>
          </a:xfrm>
        </p:spPr>
        <p:txBody>
          <a:bodyPr vert="horz" lIns="91440" tIns="45720" rIns="91440" bIns="45720" rtlCol="0" anchor="t">
            <a:noAutofit/>
          </a:bodyPr>
          <a:lstStyle/>
          <a:p>
            <a:pPr marL="0" indent="0" fontAlgn="base">
              <a:lnSpc>
                <a:spcPct val="100000"/>
              </a:lnSpc>
              <a:spcBef>
                <a:spcPts val="600"/>
              </a:spcBef>
              <a:buNone/>
            </a:pPr>
            <a:r>
              <a:rPr lang="sv-SE" sz="2400" dirty="0"/>
              <a:t>Personer med hjärt-, kärl- och lungsjukdom ska ha ett bra liv.</a:t>
            </a:r>
            <a:endParaRPr lang="sv-SE" sz="2400" dirty="0">
              <a:latin typeface="Myriad Pro" panose="020B0503030403020204" pitchFamily="34" charset="0"/>
            </a:endParaRPr>
          </a:p>
        </p:txBody>
      </p:sp>
      <p:pic>
        <p:nvPicPr>
          <p:cNvPr id="6" name="Platshållare för bild 5"/>
          <p:cNvPicPr>
            <a:picLocks noGrp="1" noChangeAspect="1"/>
          </p:cNvPicPr>
          <p:nvPr>
            <p:ph type="pic" idx="1"/>
          </p:nvPr>
        </p:nvPicPr>
        <p:blipFill>
          <a:blip r:embed="rId3">
            <a:extLst>
              <a:ext uri="{28A0092B-C50C-407E-A947-70E740481C1C}">
                <a14:useLocalDpi xmlns:a14="http://schemas.microsoft.com/office/drawing/2010/main" val="0"/>
              </a:ext>
            </a:extLst>
          </a:blip>
          <a:srcRect l="22680" r="22680"/>
          <a:stretch>
            <a:fillRect/>
          </a:stretch>
        </p:blipFill>
        <p:spPr/>
      </p:pic>
    </p:spTree>
    <p:extLst>
      <p:ext uri="{BB962C8B-B14F-4D97-AF65-F5344CB8AC3E}">
        <p14:creationId xmlns:p14="http://schemas.microsoft.com/office/powerpoint/2010/main" val="403880700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9864A495-589C-6E4E-98B2-1FBBBD744454}"/>
              </a:ext>
            </a:extLst>
          </p:cNvPr>
          <p:cNvSpPr>
            <a:spLocks noGrp="1"/>
          </p:cNvSpPr>
          <p:nvPr>
            <p:ph type="title"/>
          </p:nvPr>
        </p:nvSpPr>
        <p:spPr>
          <a:xfrm>
            <a:off x="5809903" y="370866"/>
            <a:ext cx="5895109" cy="881781"/>
          </a:xfrm>
        </p:spPr>
        <p:txBody>
          <a:bodyPr>
            <a:normAutofit/>
          </a:bodyPr>
          <a:lstStyle/>
          <a:p>
            <a:r>
              <a:rPr lang="sv-SE" sz="3200" dirty="0">
                <a:latin typeface="Myriad Pro"/>
                <a:ea typeface="Verdana"/>
              </a:rPr>
              <a:t>Vårt ändamål i stadgarna</a:t>
            </a:r>
            <a:endParaRPr lang="sv-SE" sz="3200" dirty="0">
              <a:latin typeface="Myriad Pro" panose="020B0503030403020204" pitchFamily="34" charset="0"/>
            </a:endParaRPr>
          </a:p>
        </p:txBody>
      </p:sp>
      <p:sp>
        <p:nvSpPr>
          <p:cNvPr id="4" name="Platshållare för innehåll 3">
            <a:extLst>
              <a:ext uri="{FF2B5EF4-FFF2-40B4-BE49-F238E27FC236}">
                <a16:creationId xmlns:a16="http://schemas.microsoft.com/office/drawing/2014/main" id="{CC208CB5-D980-2743-A8E9-42AFC7A9E863}"/>
              </a:ext>
            </a:extLst>
          </p:cNvPr>
          <p:cNvSpPr>
            <a:spLocks noGrp="1"/>
          </p:cNvSpPr>
          <p:nvPr>
            <p:ph idx="14"/>
          </p:nvPr>
        </p:nvSpPr>
        <p:spPr>
          <a:xfrm>
            <a:off x="5901013" y="1216328"/>
            <a:ext cx="6029499" cy="4425342"/>
          </a:xfrm>
        </p:spPr>
        <p:txBody>
          <a:bodyPr>
            <a:noAutofit/>
          </a:bodyPr>
          <a:lstStyle/>
          <a:p>
            <a:pPr marL="0" indent="0">
              <a:buNone/>
            </a:pPr>
            <a:r>
              <a:rPr lang="sv-SE" sz="2400" dirty="0"/>
              <a:t>Lokalföreningens ändamål.</a:t>
            </a:r>
          </a:p>
          <a:p>
            <a:pPr marL="0" indent="0">
              <a:buNone/>
            </a:pPr>
            <a:r>
              <a:rPr lang="sv-SE" sz="2400" dirty="0"/>
              <a:t>Länsföreningens ändamål.</a:t>
            </a:r>
          </a:p>
          <a:p>
            <a:pPr marL="0" indent="0">
              <a:buNone/>
            </a:pPr>
            <a:endParaRPr lang="sv-SE" sz="2400" dirty="0"/>
          </a:p>
          <a:p>
            <a:pPr lvl="0"/>
            <a:r>
              <a:rPr lang="sv-SE" sz="2400" dirty="0"/>
              <a:t>Opinionsbildning.</a:t>
            </a:r>
          </a:p>
          <a:p>
            <a:pPr lvl="0"/>
            <a:r>
              <a:rPr lang="sv-SE" sz="2400" dirty="0"/>
              <a:t>Livsstilsförändringar.</a:t>
            </a:r>
          </a:p>
          <a:p>
            <a:pPr lvl="0"/>
            <a:r>
              <a:rPr lang="sv-SE" sz="2400" dirty="0"/>
              <a:t>Gemenskap.</a:t>
            </a:r>
          </a:p>
        </p:txBody>
      </p:sp>
      <p:pic>
        <p:nvPicPr>
          <p:cNvPr id="12" name="Platshållare för bild 11"/>
          <p:cNvPicPr>
            <a:picLocks noGrp="1" noChangeAspect="1"/>
          </p:cNvPicPr>
          <p:nvPr>
            <p:ph type="pic" idx="1"/>
          </p:nvPr>
        </p:nvPicPr>
        <p:blipFill>
          <a:blip r:embed="rId3">
            <a:extLst>
              <a:ext uri="{28A0092B-C50C-407E-A947-70E740481C1C}">
                <a14:useLocalDpi xmlns:a14="http://schemas.microsoft.com/office/drawing/2010/main" val="0"/>
              </a:ext>
            </a:extLst>
          </a:blip>
          <a:srcRect l="24986" r="24986"/>
          <a:stretch>
            <a:fillRect/>
          </a:stretch>
        </p:blipFill>
        <p:spPr/>
      </p:pic>
    </p:spTree>
    <p:extLst>
      <p:ext uri="{BB962C8B-B14F-4D97-AF65-F5344CB8AC3E}">
        <p14:creationId xmlns:p14="http://schemas.microsoft.com/office/powerpoint/2010/main" val="389240989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9864A495-589C-6E4E-98B2-1FBBBD744454}"/>
              </a:ext>
            </a:extLst>
          </p:cNvPr>
          <p:cNvSpPr>
            <a:spLocks noGrp="1"/>
          </p:cNvSpPr>
          <p:nvPr>
            <p:ph type="title"/>
          </p:nvPr>
        </p:nvSpPr>
        <p:spPr>
          <a:xfrm>
            <a:off x="5872362" y="437002"/>
            <a:ext cx="5895109" cy="881781"/>
          </a:xfrm>
        </p:spPr>
        <p:txBody>
          <a:bodyPr>
            <a:normAutofit/>
          </a:bodyPr>
          <a:lstStyle/>
          <a:p>
            <a:r>
              <a:rPr lang="sv-SE" sz="3200" dirty="0">
                <a:latin typeface="Myriad Pro"/>
                <a:ea typeface="Verdana"/>
              </a:rPr>
              <a:t>Vårt ändamål i stadgarna</a:t>
            </a:r>
            <a:endParaRPr lang="sv-SE" sz="3200" dirty="0">
              <a:latin typeface="Myriad Pro" panose="020B0503030403020204" pitchFamily="34" charset="0"/>
            </a:endParaRPr>
          </a:p>
        </p:txBody>
      </p:sp>
      <p:sp>
        <p:nvSpPr>
          <p:cNvPr id="4" name="Platshållare för innehåll 3">
            <a:extLst>
              <a:ext uri="{FF2B5EF4-FFF2-40B4-BE49-F238E27FC236}">
                <a16:creationId xmlns:a16="http://schemas.microsoft.com/office/drawing/2014/main" id="{CC208CB5-D980-2743-A8E9-42AFC7A9E863}"/>
              </a:ext>
            </a:extLst>
          </p:cNvPr>
          <p:cNvSpPr>
            <a:spLocks noGrp="1"/>
          </p:cNvSpPr>
          <p:nvPr>
            <p:ph idx="14"/>
          </p:nvPr>
        </p:nvSpPr>
        <p:spPr>
          <a:xfrm>
            <a:off x="5737972" y="1365460"/>
            <a:ext cx="6029499" cy="4425342"/>
          </a:xfrm>
        </p:spPr>
        <p:txBody>
          <a:bodyPr>
            <a:noAutofit/>
          </a:bodyPr>
          <a:lstStyle/>
          <a:p>
            <a:r>
              <a:rPr lang="sv-SE" sz="2400" dirty="0"/>
              <a:t>Det är vårt ändamål och våra diagnoser som gör oss till en unik patientorganisation.</a:t>
            </a:r>
          </a:p>
          <a:p>
            <a:r>
              <a:rPr lang="sv-SE" sz="2400" dirty="0"/>
              <a:t>Att vi är unika som företrädare för våra medlemmar. </a:t>
            </a:r>
          </a:p>
          <a:p>
            <a:r>
              <a:rPr lang="sv-SE" sz="2400" dirty="0"/>
              <a:t>Ändamål på riksnivå.</a:t>
            </a:r>
          </a:p>
        </p:txBody>
      </p:sp>
      <p:pic>
        <p:nvPicPr>
          <p:cNvPr id="7" name="Platshållare för bild 6"/>
          <p:cNvPicPr>
            <a:picLocks noGrp="1" noChangeAspect="1"/>
          </p:cNvPicPr>
          <p:nvPr>
            <p:ph type="pic" idx="1"/>
          </p:nvPr>
        </p:nvPicPr>
        <p:blipFill>
          <a:blip r:embed="rId3">
            <a:extLst>
              <a:ext uri="{28A0092B-C50C-407E-A947-70E740481C1C}">
                <a14:useLocalDpi xmlns:a14="http://schemas.microsoft.com/office/drawing/2010/main" val="0"/>
              </a:ext>
            </a:extLst>
          </a:blip>
          <a:srcRect t="1028" b="1028"/>
          <a:stretch>
            <a:fillRect/>
          </a:stretch>
        </p:blipFill>
        <p:spPr/>
      </p:pic>
    </p:spTree>
    <p:extLst>
      <p:ext uri="{BB962C8B-B14F-4D97-AF65-F5344CB8AC3E}">
        <p14:creationId xmlns:p14="http://schemas.microsoft.com/office/powerpoint/2010/main" val="245492564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E231B089-DE20-714E-B8B7-8AEFDED8FBEE}"/>
              </a:ext>
            </a:extLst>
          </p:cNvPr>
          <p:cNvSpPr>
            <a:spLocks noGrp="1"/>
          </p:cNvSpPr>
          <p:nvPr>
            <p:ph type="title"/>
          </p:nvPr>
        </p:nvSpPr>
        <p:spPr/>
        <p:txBody>
          <a:bodyPr>
            <a:normAutofit/>
          </a:bodyPr>
          <a:lstStyle/>
          <a:p>
            <a:r>
              <a:rPr lang="sv-SE" sz="3200" dirty="0">
                <a:latin typeface="Myriad Pro" panose="020B0503030403020204" pitchFamily="34" charset="0"/>
              </a:rPr>
              <a:t>Vår värdegrund</a:t>
            </a:r>
          </a:p>
        </p:txBody>
      </p:sp>
      <p:sp>
        <p:nvSpPr>
          <p:cNvPr id="4" name="Platshållare för innehåll 3">
            <a:extLst>
              <a:ext uri="{FF2B5EF4-FFF2-40B4-BE49-F238E27FC236}">
                <a16:creationId xmlns:a16="http://schemas.microsoft.com/office/drawing/2014/main" id="{5D27D199-E9B6-8941-BA10-FBA0422ABC33}"/>
              </a:ext>
            </a:extLst>
          </p:cNvPr>
          <p:cNvSpPr>
            <a:spLocks noGrp="1"/>
          </p:cNvSpPr>
          <p:nvPr>
            <p:ph idx="14"/>
          </p:nvPr>
        </p:nvSpPr>
        <p:spPr>
          <a:xfrm>
            <a:off x="748915" y="1446006"/>
            <a:ext cx="5139267" cy="4228816"/>
          </a:xfrm>
        </p:spPr>
        <p:txBody>
          <a:bodyPr>
            <a:normAutofit/>
          </a:bodyPr>
          <a:lstStyle/>
          <a:p>
            <a:pPr>
              <a:lnSpc>
                <a:spcPct val="150000"/>
              </a:lnSpc>
              <a:spcBef>
                <a:spcPts val="600"/>
              </a:spcBef>
            </a:pPr>
            <a:r>
              <a:rPr lang="sv-SE" sz="2800" dirty="0">
                <a:latin typeface="Verdana"/>
                <a:ea typeface="Verdana"/>
              </a:rPr>
              <a:t>Kunskap</a:t>
            </a:r>
          </a:p>
          <a:p>
            <a:pPr>
              <a:lnSpc>
                <a:spcPct val="150000"/>
              </a:lnSpc>
              <a:spcBef>
                <a:spcPts val="600"/>
              </a:spcBef>
            </a:pPr>
            <a:r>
              <a:rPr lang="sv-SE" sz="2800" dirty="0">
                <a:latin typeface="Verdana"/>
                <a:ea typeface="Verdana"/>
              </a:rPr>
              <a:t>Gemenskap</a:t>
            </a:r>
          </a:p>
          <a:p>
            <a:pPr>
              <a:lnSpc>
                <a:spcPct val="150000"/>
              </a:lnSpc>
              <a:spcBef>
                <a:spcPts val="600"/>
              </a:spcBef>
            </a:pPr>
            <a:r>
              <a:rPr lang="sv-SE" sz="2800" dirty="0">
                <a:latin typeface="Verdana"/>
                <a:ea typeface="Verdana"/>
              </a:rPr>
              <a:t>Handlingskraft</a:t>
            </a:r>
          </a:p>
        </p:txBody>
      </p:sp>
      <p:pic>
        <p:nvPicPr>
          <p:cNvPr id="6" name="Platshållare för bild 5"/>
          <p:cNvPicPr>
            <a:picLocks noGrp="1" noChangeAspect="1"/>
          </p:cNvPicPr>
          <p:nvPr>
            <p:ph type="pic" idx="1"/>
          </p:nvPr>
        </p:nvPicPr>
        <p:blipFill>
          <a:blip r:embed="rId3">
            <a:extLst>
              <a:ext uri="{28A0092B-C50C-407E-A947-70E740481C1C}">
                <a14:useLocalDpi xmlns:a14="http://schemas.microsoft.com/office/drawing/2010/main" val="0"/>
              </a:ext>
            </a:extLst>
          </a:blip>
          <a:srcRect l="4129" r="4129"/>
          <a:stretch>
            <a:fillRect/>
          </a:stretch>
        </p:blipFill>
        <p:spPr/>
      </p:pic>
    </p:spTree>
    <p:extLst>
      <p:ext uri="{BB962C8B-B14F-4D97-AF65-F5344CB8AC3E}">
        <p14:creationId xmlns:p14="http://schemas.microsoft.com/office/powerpoint/2010/main" val="183079767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E231B089-DE20-714E-B8B7-8AEFDED8FBEE}"/>
              </a:ext>
            </a:extLst>
          </p:cNvPr>
          <p:cNvSpPr>
            <a:spLocks noGrp="1"/>
          </p:cNvSpPr>
          <p:nvPr>
            <p:ph type="title"/>
          </p:nvPr>
        </p:nvSpPr>
        <p:spPr>
          <a:xfrm>
            <a:off x="592015" y="624553"/>
            <a:ext cx="4842164" cy="881781"/>
          </a:xfrm>
        </p:spPr>
        <p:txBody>
          <a:bodyPr>
            <a:normAutofit/>
          </a:bodyPr>
          <a:lstStyle/>
          <a:p>
            <a:r>
              <a:rPr lang="sv-SE" sz="3200" dirty="0">
                <a:latin typeface="Myriad Pro" panose="020B0503030403020204" pitchFamily="34" charset="0"/>
              </a:rPr>
              <a:t>Vårt föreningsnamn</a:t>
            </a:r>
          </a:p>
        </p:txBody>
      </p:sp>
      <p:sp>
        <p:nvSpPr>
          <p:cNvPr id="4" name="Platshållare för innehåll 3">
            <a:extLst>
              <a:ext uri="{FF2B5EF4-FFF2-40B4-BE49-F238E27FC236}">
                <a16:creationId xmlns:a16="http://schemas.microsoft.com/office/drawing/2014/main" id="{5D27D199-E9B6-8941-BA10-FBA0422ABC33}"/>
              </a:ext>
            </a:extLst>
          </p:cNvPr>
          <p:cNvSpPr>
            <a:spLocks noGrp="1"/>
          </p:cNvSpPr>
          <p:nvPr>
            <p:ph idx="14"/>
          </p:nvPr>
        </p:nvSpPr>
        <p:spPr>
          <a:xfrm>
            <a:off x="492369" y="1446006"/>
            <a:ext cx="5603631" cy="4228816"/>
          </a:xfrm>
        </p:spPr>
        <p:txBody>
          <a:bodyPr>
            <a:normAutofit/>
          </a:bodyPr>
          <a:lstStyle/>
          <a:p>
            <a:r>
              <a:rPr lang="sv-SE" sz="2400" dirty="0"/>
              <a:t>Ett gemensamt namn. </a:t>
            </a:r>
          </a:p>
          <a:p>
            <a:r>
              <a:rPr lang="sv-SE" sz="2400" dirty="0"/>
              <a:t>Riksförbundet HjärtLung samt ort eller län.</a:t>
            </a:r>
          </a:p>
          <a:p>
            <a:r>
              <a:rPr lang="sv-SE" sz="2400" dirty="0"/>
              <a:t>Mer tydliga om att vi är en patientorganisation som samlar 35000 medlemmar. </a:t>
            </a:r>
          </a:p>
          <a:p>
            <a:r>
              <a:rPr lang="sv-SE" sz="2400" dirty="0"/>
              <a:t>Vi är en unik förening som samlar personer med hjärt-, kärl- och lungsjukdom och deras närstående.</a:t>
            </a:r>
          </a:p>
          <a:p>
            <a:pPr lvl="0"/>
            <a:endParaRPr lang="sv-SE" sz="2400" dirty="0">
              <a:latin typeface="Myriad Pro" panose="020B0503030403020204" pitchFamily="34" charset="0"/>
            </a:endParaRPr>
          </a:p>
        </p:txBody>
      </p:sp>
      <p:pic>
        <p:nvPicPr>
          <p:cNvPr id="6" name="Platshållare för bild 5"/>
          <p:cNvPicPr>
            <a:picLocks noGrp="1" noChangeAspect="1"/>
          </p:cNvPicPr>
          <p:nvPr>
            <p:ph type="pic" idx="1"/>
          </p:nvPr>
        </p:nvPicPr>
        <p:blipFill>
          <a:blip r:embed="rId3">
            <a:extLst>
              <a:ext uri="{28A0092B-C50C-407E-A947-70E740481C1C}">
                <a14:useLocalDpi xmlns:a14="http://schemas.microsoft.com/office/drawing/2010/main" val="0"/>
              </a:ext>
            </a:extLst>
          </a:blip>
          <a:srcRect l="4129" r="4129"/>
          <a:stretch>
            <a:fillRect/>
          </a:stretch>
        </p:blipFill>
        <p:spPr/>
      </p:pic>
    </p:spTree>
    <p:extLst>
      <p:ext uri="{BB962C8B-B14F-4D97-AF65-F5344CB8AC3E}">
        <p14:creationId xmlns:p14="http://schemas.microsoft.com/office/powerpoint/2010/main" val="422715010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E231B089-DE20-714E-B8B7-8AEFDED8FBEE}"/>
              </a:ext>
            </a:extLst>
          </p:cNvPr>
          <p:cNvSpPr>
            <a:spLocks noGrp="1"/>
          </p:cNvSpPr>
          <p:nvPr>
            <p:ph type="title"/>
          </p:nvPr>
        </p:nvSpPr>
        <p:spPr/>
        <p:txBody>
          <a:bodyPr>
            <a:normAutofit/>
          </a:bodyPr>
          <a:lstStyle/>
          <a:p>
            <a:r>
              <a:rPr lang="sv-SE" sz="3200" dirty="0">
                <a:latin typeface="Myriad Pro" panose="020B0503030403020204" pitchFamily="34" charset="0"/>
              </a:rPr>
              <a:t>Förbundsstyrelsen FS</a:t>
            </a:r>
          </a:p>
        </p:txBody>
      </p:sp>
      <p:sp>
        <p:nvSpPr>
          <p:cNvPr id="4" name="Platshållare för innehåll 3">
            <a:extLst>
              <a:ext uri="{FF2B5EF4-FFF2-40B4-BE49-F238E27FC236}">
                <a16:creationId xmlns:a16="http://schemas.microsoft.com/office/drawing/2014/main" id="{5D27D199-E9B6-8941-BA10-FBA0422ABC33}"/>
              </a:ext>
            </a:extLst>
          </p:cNvPr>
          <p:cNvSpPr>
            <a:spLocks noGrp="1"/>
          </p:cNvSpPr>
          <p:nvPr>
            <p:ph idx="14"/>
          </p:nvPr>
        </p:nvSpPr>
        <p:spPr>
          <a:xfrm>
            <a:off x="748915" y="1446006"/>
            <a:ext cx="5139267" cy="4228816"/>
          </a:xfrm>
        </p:spPr>
        <p:txBody>
          <a:bodyPr>
            <a:normAutofit/>
          </a:bodyPr>
          <a:lstStyle/>
          <a:p>
            <a:r>
              <a:rPr lang="sv-SE" sz="2400" dirty="0"/>
              <a:t>Verkställande och högsta organ mellan kongresserna.</a:t>
            </a:r>
          </a:p>
          <a:p>
            <a:r>
              <a:rPr lang="sv-SE" sz="2400" dirty="0"/>
              <a:t>Förbundsordförande leder FS.</a:t>
            </a:r>
          </a:p>
        </p:txBody>
      </p:sp>
      <p:pic>
        <p:nvPicPr>
          <p:cNvPr id="5" name="Platshållare för bild 4"/>
          <p:cNvPicPr>
            <a:picLocks noGrp="1" noChangeAspect="1"/>
          </p:cNvPicPr>
          <p:nvPr>
            <p:ph type="pic" idx="1"/>
          </p:nvPr>
        </p:nvPicPr>
        <p:blipFill>
          <a:blip r:embed="rId3">
            <a:extLst>
              <a:ext uri="{28A0092B-C50C-407E-A947-70E740481C1C}">
                <a14:useLocalDpi xmlns:a14="http://schemas.microsoft.com/office/drawing/2010/main" val="0"/>
              </a:ext>
            </a:extLst>
          </a:blip>
          <a:srcRect l="6118" r="6118"/>
          <a:stretch>
            <a:fillRect/>
          </a:stretch>
        </p:blipFill>
        <p:spPr/>
      </p:pic>
    </p:spTree>
    <p:extLst>
      <p:ext uri="{BB962C8B-B14F-4D97-AF65-F5344CB8AC3E}">
        <p14:creationId xmlns:p14="http://schemas.microsoft.com/office/powerpoint/2010/main" val="406626029"/>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E231B089-DE20-714E-B8B7-8AEFDED8FBEE}"/>
              </a:ext>
            </a:extLst>
          </p:cNvPr>
          <p:cNvSpPr>
            <a:spLocks noGrp="1"/>
          </p:cNvSpPr>
          <p:nvPr>
            <p:ph type="title"/>
          </p:nvPr>
        </p:nvSpPr>
        <p:spPr>
          <a:xfrm>
            <a:off x="668216" y="669928"/>
            <a:ext cx="4842164" cy="881781"/>
          </a:xfrm>
        </p:spPr>
        <p:txBody>
          <a:bodyPr>
            <a:normAutofit/>
          </a:bodyPr>
          <a:lstStyle/>
          <a:p>
            <a:r>
              <a:rPr lang="sv-SE" sz="2800" dirty="0"/>
              <a:t>Våra ramar</a:t>
            </a:r>
            <a:endParaRPr lang="sv-SE" sz="2800" dirty="0">
              <a:latin typeface="Myriad Pro" panose="020B0503030403020204" pitchFamily="34" charset="0"/>
            </a:endParaRPr>
          </a:p>
        </p:txBody>
      </p:sp>
      <p:sp>
        <p:nvSpPr>
          <p:cNvPr id="4" name="Platshållare för innehåll 3">
            <a:extLst>
              <a:ext uri="{FF2B5EF4-FFF2-40B4-BE49-F238E27FC236}">
                <a16:creationId xmlns:a16="http://schemas.microsoft.com/office/drawing/2014/main" id="{5D27D199-E9B6-8941-BA10-FBA0422ABC33}"/>
              </a:ext>
            </a:extLst>
          </p:cNvPr>
          <p:cNvSpPr>
            <a:spLocks noGrp="1"/>
          </p:cNvSpPr>
          <p:nvPr>
            <p:ph idx="14"/>
          </p:nvPr>
        </p:nvSpPr>
        <p:spPr>
          <a:xfrm>
            <a:off x="668216" y="1340712"/>
            <a:ext cx="5073366" cy="4228816"/>
          </a:xfrm>
        </p:spPr>
        <p:txBody>
          <a:bodyPr vert="horz" lIns="91440" tIns="45720" rIns="91440" bIns="45720" rtlCol="0" anchor="t">
            <a:noAutofit/>
          </a:bodyPr>
          <a:lstStyle/>
          <a:p>
            <a:r>
              <a:rPr lang="sv-SE" sz="2400" dirty="0">
                <a:latin typeface="Verdana"/>
                <a:ea typeface="Verdana"/>
              </a:rPr>
              <a:t>Verksamhetsinriktningen.</a:t>
            </a:r>
          </a:p>
          <a:p>
            <a:r>
              <a:rPr lang="sv-SE" sz="2400" dirty="0">
                <a:latin typeface="Verdana"/>
                <a:ea typeface="Verdana"/>
              </a:rPr>
              <a:t>Samhällspolitiska program.</a:t>
            </a:r>
          </a:p>
          <a:p>
            <a:r>
              <a:rPr lang="sv-SE" sz="2400" dirty="0">
                <a:latin typeface="Verdana"/>
                <a:ea typeface="Verdana"/>
              </a:rPr>
              <a:t>Intressepolitiska huvudfrågor. </a:t>
            </a:r>
          </a:p>
          <a:p>
            <a:r>
              <a:rPr lang="sv-SE" sz="2400" dirty="0">
                <a:latin typeface="Verdana"/>
                <a:ea typeface="Verdana"/>
              </a:rPr>
              <a:t>Stadgar.</a:t>
            </a:r>
          </a:p>
          <a:p>
            <a:r>
              <a:rPr lang="sv-SE" sz="2400" dirty="0">
                <a:latin typeface="Verdana"/>
                <a:ea typeface="Verdana"/>
              </a:rPr>
              <a:t>Olika policyer och riktlinjer.</a:t>
            </a:r>
          </a:p>
        </p:txBody>
      </p:sp>
      <p:pic>
        <p:nvPicPr>
          <p:cNvPr id="10" name="Platshållare för bild 9"/>
          <p:cNvPicPr>
            <a:picLocks noGrp="1" noChangeAspect="1"/>
          </p:cNvPicPr>
          <p:nvPr>
            <p:ph type="pic" idx="1"/>
          </p:nvPr>
        </p:nvPicPr>
        <p:blipFill>
          <a:blip r:embed="rId3">
            <a:extLst>
              <a:ext uri="{28A0092B-C50C-407E-A947-70E740481C1C}">
                <a14:useLocalDpi xmlns:a14="http://schemas.microsoft.com/office/drawing/2010/main" val="0"/>
              </a:ext>
            </a:extLst>
          </a:blip>
          <a:srcRect l="13512" r="13512"/>
          <a:stretch>
            <a:fillRect/>
          </a:stretch>
        </p:blipFill>
        <p:spPr/>
      </p:pic>
    </p:spTree>
    <p:extLst>
      <p:ext uri="{BB962C8B-B14F-4D97-AF65-F5344CB8AC3E}">
        <p14:creationId xmlns:p14="http://schemas.microsoft.com/office/powerpoint/2010/main" val="112853215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9864A495-589C-6E4E-98B2-1FBBBD744454}"/>
              </a:ext>
            </a:extLst>
          </p:cNvPr>
          <p:cNvSpPr>
            <a:spLocks noGrp="1"/>
          </p:cNvSpPr>
          <p:nvPr>
            <p:ph type="title"/>
          </p:nvPr>
        </p:nvSpPr>
        <p:spPr/>
        <p:txBody>
          <a:bodyPr>
            <a:normAutofit/>
          </a:bodyPr>
          <a:lstStyle/>
          <a:p>
            <a:r>
              <a:rPr lang="sv-SE" sz="2800" dirty="0">
                <a:latin typeface="Myriad Pro" panose="020B0503030403020204" pitchFamily="34" charset="0"/>
              </a:rPr>
              <a:t>Olika användbara styrdokument</a:t>
            </a:r>
          </a:p>
        </p:txBody>
      </p:sp>
      <p:sp>
        <p:nvSpPr>
          <p:cNvPr id="4" name="Platshållare för innehåll 3">
            <a:extLst>
              <a:ext uri="{FF2B5EF4-FFF2-40B4-BE49-F238E27FC236}">
                <a16:creationId xmlns:a16="http://schemas.microsoft.com/office/drawing/2014/main" id="{CC208CB5-D980-2743-A8E9-42AFC7A9E863}"/>
              </a:ext>
            </a:extLst>
          </p:cNvPr>
          <p:cNvSpPr>
            <a:spLocks noGrp="1"/>
          </p:cNvSpPr>
          <p:nvPr>
            <p:ph idx="14"/>
          </p:nvPr>
        </p:nvSpPr>
        <p:spPr>
          <a:xfrm>
            <a:off x="5745678" y="1435701"/>
            <a:ext cx="6316485" cy="4228816"/>
          </a:xfrm>
        </p:spPr>
        <p:txBody>
          <a:bodyPr vert="horz" lIns="91440" tIns="45720" rIns="91440" bIns="45720" rtlCol="0" anchor="t">
            <a:noAutofit/>
          </a:bodyPr>
          <a:lstStyle/>
          <a:p>
            <a:pPr marL="457200" indent="-457200">
              <a:buFont typeface="+mj-lt"/>
              <a:buAutoNum type="arabicPeriod"/>
            </a:pPr>
            <a:r>
              <a:rPr lang="sv-SE" sz="2400" dirty="0">
                <a:hlinkClick r:id="rId3"/>
              </a:rPr>
              <a:t>Varumärkesplattform</a:t>
            </a:r>
            <a:endParaRPr lang="sv-SE" sz="2400" dirty="0"/>
          </a:p>
          <a:p>
            <a:pPr marL="457200" indent="-457200">
              <a:buFont typeface="+mj-lt"/>
              <a:buAutoNum type="arabicPeriod"/>
            </a:pPr>
            <a:r>
              <a:rPr lang="sv-SE" sz="2400" dirty="0">
                <a:hlinkClick r:id="rId4"/>
              </a:rPr>
              <a:t>Uppförandekoden</a:t>
            </a:r>
            <a:r>
              <a:rPr lang="sv-SE" sz="2400" dirty="0"/>
              <a:t>.</a:t>
            </a:r>
          </a:p>
          <a:p>
            <a:pPr marL="457200" indent="-457200">
              <a:buFont typeface="+mj-lt"/>
              <a:buAutoNum type="arabicPeriod"/>
            </a:pPr>
            <a:r>
              <a:rPr lang="sv-SE" sz="2400" dirty="0">
                <a:hlinkClick r:id="rId5"/>
              </a:rPr>
              <a:t>Stadgar. </a:t>
            </a:r>
            <a:endParaRPr lang="sv-SE" sz="2400" dirty="0"/>
          </a:p>
          <a:p>
            <a:pPr marL="457200" indent="-457200">
              <a:buFont typeface="+mj-lt"/>
              <a:buAutoNum type="arabicPeriod"/>
            </a:pPr>
            <a:r>
              <a:rPr lang="sv-SE" sz="2400" dirty="0">
                <a:hlinkClick r:id="rId6"/>
              </a:rPr>
              <a:t>Policy för jävsituationer</a:t>
            </a:r>
            <a:r>
              <a:rPr lang="sv-SE" sz="2400" dirty="0"/>
              <a:t>.</a:t>
            </a:r>
          </a:p>
          <a:p>
            <a:pPr marL="457200" indent="-457200">
              <a:buFont typeface="+mj-lt"/>
              <a:buAutoNum type="arabicPeriod"/>
            </a:pPr>
            <a:r>
              <a:rPr lang="sv-SE" sz="2400" dirty="0">
                <a:hlinkClick r:id="rId7"/>
              </a:rPr>
              <a:t>Riktlinje för oegentligheter</a:t>
            </a:r>
            <a:r>
              <a:rPr lang="sv-SE" sz="2400" dirty="0"/>
              <a:t>.</a:t>
            </a:r>
          </a:p>
          <a:p>
            <a:pPr marL="457200" indent="-457200">
              <a:buFont typeface="+mj-lt"/>
              <a:buAutoNum type="arabicPeriod"/>
            </a:pPr>
            <a:r>
              <a:rPr lang="sv-SE" sz="2400" dirty="0">
                <a:hlinkClick r:id="rId8"/>
              </a:rPr>
              <a:t>Integritetspolicyn</a:t>
            </a:r>
            <a:r>
              <a:rPr lang="sv-SE" sz="2400" dirty="0"/>
              <a:t>.</a:t>
            </a:r>
          </a:p>
          <a:p>
            <a:pPr marL="457200" indent="-457200">
              <a:buFont typeface="+mj-lt"/>
              <a:buAutoNum type="arabicPeriod"/>
            </a:pPr>
            <a:r>
              <a:rPr lang="sv-SE" sz="2400" dirty="0">
                <a:hlinkClick r:id="rId9"/>
              </a:rPr>
              <a:t>Samhällspolitiskt program </a:t>
            </a:r>
            <a:r>
              <a:rPr lang="sv-SE" sz="2400" dirty="0"/>
              <a:t>som grund och ankare.</a:t>
            </a:r>
          </a:p>
          <a:p>
            <a:pPr marL="0" indent="0">
              <a:buNone/>
            </a:pPr>
            <a:r>
              <a:rPr lang="sv-SE" dirty="0"/>
              <a:t>Hela ramverket finns </a:t>
            </a:r>
            <a:r>
              <a:rPr lang="sv-SE" dirty="0">
                <a:hlinkClick r:id="rId10"/>
              </a:rPr>
              <a:t>på hemsidan</a:t>
            </a:r>
            <a:r>
              <a:rPr lang="sv-SE" dirty="0"/>
              <a:t>.</a:t>
            </a:r>
          </a:p>
        </p:txBody>
      </p:sp>
      <p:pic>
        <p:nvPicPr>
          <p:cNvPr id="5" name="Platshållare för bild 4"/>
          <p:cNvPicPr>
            <a:picLocks noGrp="1" noChangeAspect="1"/>
          </p:cNvPicPr>
          <p:nvPr>
            <p:ph type="pic" idx="1"/>
          </p:nvPr>
        </p:nvPicPr>
        <p:blipFill>
          <a:blip r:embed="rId11">
            <a:extLst>
              <a:ext uri="{28A0092B-C50C-407E-A947-70E740481C1C}">
                <a14:useLocalDpi xmlns:a14="http://schemas.microsoft.com/office/drawing/2010/main" val="0"/>
              </a:ext>
            </a:extLst>
          </a:blip>
          <a:srcRect l="36623" r="36623"/>
          <a:stretch>
            <a:fillRect/>
          </a:stretch>
        </p:blipFill>
        <p:spPr/>
      </p:pic>
    </p:spTree>
    <p:extLst>
      <p:ext uri="{BB962C8B-B14F-4D97-AF65-F5344CB8AC3E}">
        <p14:creationId xmlns:p14="http://schemas.microsoft.com/office/powerpoint/2010/main" val="164098711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DC66E929-1ECB-4E42-99DB-6009519C7336}"/>
              </a:ext>
            </a:extLst>
          </p:cNvPr>
          <p:cNvSpPr>
            <a:spLocks noGrp="1"/>
          </p:cNvSpPr>
          <p:nvPr>
            <p:ph type="title"/>
          </p:nvPr>
        </p:nvSpPr>
        <p:spPr/>
        <p:txBody>
          <a:bodyPr>
            <a:normAutofit/>
          </a:bodyPr>
          <a:lstStyle/>
          <a:p>
            <a:r>
              <a:rPr lang="sv-SE" dirty="0"/>
              <a:t>Intressepolitiska huvudfrågor 2022 - 2025</a:t>
            </a:r>
            <a:endParaRPr lang="sv-SE" dirty="0">
              <a:latin typeface="Myriad Pro" panose="020B0503030403020204" pitchFamily="34" charset="0"/>
            </a:endParaRPr>
          </a:p>
        </p:txBody>
      </p:sp>
      <p:sp>
        <p:nvSpPr>
          <p:cNvPr id="4" name="Platshållare för innehåll 3">
            <a:extLst>
              <a:ext uri="{FF2B5EF4-FFF2-40B4-BE49-F238E27FC236}">
                <a16:creationId xmlns:a16="http://schemas.microsoft.com/office/drawing/2014/main" id="{BE1A210C-EC2F-2B48-A1AD-ADAF2DA8DC4D}"/>
              </a:ext>
            </a:extLst>
          </p:cNvPr>
          <p:cNvSpPr>
            <a:spLocks noGrp="1"/>
          </p:cNvSpPr>
          <p:nvPr>
            <p:ph idx="14"/>
          </p:nvPr>
        </p:nvSpPr>
        <p:spPr>
          <a:xfrm>
            <a:off x="5735781" y="1687075"/>
            <a:ext cx="6456219" cy="4228816"/>
          </a:xfrm>
        </p:spPr>
        <p:txBody>
          <a:bodyPr>
            <a:noAutofit/>
          </a:bodyPr>
          <a:lstStyle/>
          <a:p>
            <a:pPr marL="0" indent="0">
              <a:buNone/>
            </a:pPr>
            <a:r>
              <a:rPr lang="sv-SE" sz="2400" dirty="0"/>
              <a:t>Vi ska driva följande:</a:t>
            </a:r>
          </a:p>
          <a:p>
            <a:pPr marL="457200" indent="-457200">
              <a:buFont typeface="+mj-lt"/>
              <a:buAutoNum type="arabicPeriod"/>
            </a:pPr>
            <a:r>
              <a:rPr lang="sv-SE" sz="2400" dirty="0"/>
              <a:t>En mer personcentrerad vård.</a:t>
            </a:r>
          </a:p>
          <a:p>
            <a:pPr marL="457200" indent="-457200">
              <a:buFont typeface="+mj-lt"/>
              <a:buAutoNum type="arabicPeriod"/>
            </a:pPr>
            <a:r>
              <a:rPr lang="sv-SE" sz="2400" dirty="0">
                <a:latin typeface="Verdana"/>
                <a:ea typeface="Verdana"/>
              </a:rPr>
              <a:t>En mer jämlik vård utan omotiverade skillnader.</a:t>
            </a:r>
          </a:p>
          <a:p>
            <a:pPr marL="457200" indent="-457200">
              <a:buFont typeface="+mj-lt"/>
              <a:buAutoNum type="arabicPeriod"/>
            </a:pPr>
            <a:r>
              <a:rPr lang="sv-SE" sz="2400" dirty="0"/>
              <a:t>Tillgång till bra uppföljning samt en god primär- och sekundärprevention.</a:t>
            </a:r>
          </a:p>
          <a:p>
            <a:pPr marL="457200" indent="-457200">
              <a:buFont typeface="+mj-lt"/>
              <a:buAutoNum type="arabicPeriod"/>
            </a:pPr>
            <a:r>
              <a:rPr lang="sv-SE" sz="2400" dirty="0"/>
              <a:t>Ett utökat högkostnadsskydd som inkluderar tandvård.</a:t>
            </a:r>
          </a:p>
        </p:txBody>
      </p:sp>
      <p:pic>
        <p:nvPicPr>
          <p:cNvPr id="6" name="Platshållare för bild 5"/>
          <p:cNvPicPr>
            <a:picLocks noGrp="1" noChangeAspect="1"/>
          </p:cNvPicPr>
          <p:nvPr>
            <p:ph type="pic" idx="1"/>
          </p:nvPr>
        </p:nvPicPr>
        <p:blipFill>
          <a:blip r:embed="rId3">
            <a:extLst>
              <a:ext uri="{28A0092B-C50C-407E-A947-70E740481C1C}">
                <a14:useLocalDpi xmlns:a14="http://schemas.microsoft.com/office/drawing/2010/main" val="0"/>
              </a:ext>
            </a:extLst>
          </a:blip>
          <a:srcRect l="33545" r="33545"/>
          <a:stretch>
            <a:fillRect/>
          </a:stretch>
        </p:blipFill>
        <p:spPr/>
      </p:pic>
    </p:spTree>
    <p:extLst>
      <p:ext uri="{BB962C8B-B14F-4D97-AF65-F5344CB8AC3E}">
        <p14:creationId xmlns:p14="http://schemas.microsoft.com/office/powerpoint/2010/main" val="204009163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DC66E929-1ECB-4E42-99DB-6009519C7336}"/>
              </a:ext>
            </a:extLst>
          </p:cNvPr>
          <p:cNvSpPr>
            <a:spLocks noGrp="1"/>
          </p:cNvSpPr>
          <p:nvPr>
            <p:ph type="title"/>
          </p:nvPr>
        </p:nvSpPr>
        <p:spPr>
          <a:xfrm>
            <a:off x="5742709" y="669929"/>
            <a:ext cx="5895109" cy="766986"/>
          </a:xfrm>
        </p:spPr>
        <p:txBody>
          <a:bodyPr>
            <a:normAutofit/>
          </a:bodyPr>
          <a:lstStyle/>
          <a:p>
            <a:r>
              <a:rPr lang="sv-SE" sz="2800" dirty="0">
                <a:latin typeface="Myriad Pro" panose="020B0503030403020204" pitchFamily="34" charset="0"/>
              </a:rPr>
              <a:t>Vår verksamhet i vår förening</a:t>
            </a:r>
          </a:p>
        </p:txBody>
      </p:sp>
      <p:sp>
        <p:nvSpPr>
          <p:cNvPr id="4" name="Platshållare för innehåll 3">
            <a:extLst>
              <a:ext uri="{FF2B5EF4-FFF2-40B4-BE49-F238E27FC236}">
                <a16:creationId xmlns:a16="http://schemas.microsoft.com/office/drawing/2014/main" id="{BE1A210C-EC2F-2B48-A1AD-ADAF2DA8DC4D}"/>
              </a:ext>
            </a:extLst>
          </p:cNvPr>
          <p:cNvSpPr>
            <a:spLocks noGrp="1"/>
          </p:cNvSpPr>
          <p:nvPr>
            <p:ph idx="14"/>
          </p:nvPr>
        </p:nvSpPr>
        <p:spPr>
          <a:xfrm>
            <a:off x="5735782" y="1314591"/>
            <a:ext cx="5938058" cy="4228816"/>
          </a:xfrm>
        </p:spPr>
        <p:txBody>
          <a:bodyPr>
            <a:noAutofit/>
          </a:bodyPr>
          <a:lstStyle/>
          <a:p>
            <a:r>
              <a:rPr lang="sv-SE" sz="2400" dirty="0"/>
              <a:t>Det här gör vi.</a:t>
            </a:r>
          </a:p>
          <a:p>
            <a:r>
              <a:rPr lang="sv-SE" sz="2400" dirty="0"/>
              <a:t>Tillsammans gör vi vår förening.</a:t>
            </a:r>
          </a:p>
          <a:p>
            <a:r>
              <a:rPr lang="sv-SE" sz="2400" dirty="0"/>
              <a:t>Medlemskap för ett år i taget.</a:t>
            </a:r>
          </a:p>
          <a:p>
            <a:r>
              <a:rPr lang="sv-SE" sz="2400" dirty="0"/>
              <a:t>Tillsammans gör vi vår förening!</a:t>
            </a:r>
          </a:p>
          <a:p>
            <a:r>
              <a:rPr lang="sv-SE" sz="2400" dirty="0"/>
              <a:t>Hur kan du engagera dig?</a:t>
            </a:r>
          </a:p>
        </p:txBody>
      </p:sp>
      <p:pic>
        <p:nvPicPr>
          <p:cNvPr id="5" name="Platshållare för bild 4"/>
          <p:cNvPicPr>
            <a:picLocks noGrp="1" noChangeAspect="1"/>
          </p:cNvPicPr>
          <p:nvPr>
            <p:ph type="pic" idx="1"/>
          </p:nvPr>
        </p:nvPicPr>
        <p:blipFill>
          <a:blip r:embed="rId3">
            <a:extLst>
              <a:ext uri="{28A0092B-C50C-407E-A947-70E740481C1C}">
                <a14:useLocalDpi xmlns:a14="http://schemas.microsoft.com/office/drawing/2010/main" val="0"/>
              </a:ext>
            </a:extLst>
          </a:blip>
          <a:srcRect l="24475" r="24475"/>
          <a:stretch>
            <a:fillRect/>
          </a:stretch>
        </p:blipFill>
        <p:spPr/>
      </p:pic>
    </p:spTree>
    <p:extLst>
      <p:ext uri="{BB962C8B-B14F-4D97-AF65-F5344CB8AC3E}">
        <p14:creationId xmlns:p14="http://schemas.microsoft.com/office/powerpoint/2010/main" val="352436786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ubrik 4"/>
          <p:cNvSpPr>
            <a:spLocks noGrp="1"/>
          </p:cNvSpPr>
          <p:nvPr>
            <p:ph type="title"/>
          </p:nvPr>
        </p:nvSpPr>
        <p:spPr>
          <a:xfrm>
            <a:off x="2613758" y="2584713"/>
            <a:ext cx="6469495" cy="2405056"/>
          </a:xfrm>
        </p:spPr>
        <p:txBody>
          <a:bodyPr>
            <a:normAutofit/>
          </a:bodyPr>
          <a:lstStyle/>
          <a:p>
            <a:r>
              <a:rPr lang="sv-SE" dirty="0">
                <a:latin typeface="Verdana"/>
                <a:ea typeface="Verdana"/>
                <a:hlinkClick r:id="rId3"/>
              </a:rPr>
              <a:t>www.hjart-lung.se</a:t>
            </a:r>
            <a:r>
              <a:rPr lang="sv-SE" dirty="0">
                <a:latin typeface="Verdana"/>
                <a:ea typeface="Verdana"/>
              </a:rPr>
              <a:t> </a:t>
            </a:r>
            <a:br>
              <a:rPr lang="sv-SE" dirty="0"/>
            </a:br>
            <a:endParaRPr lang="sv-SE" b="0" dirty="0">
              <a:latin typeface="Verdana"/>
              <a:ea typeface="Verdana"/>
            </a:endParaRPr>
          </a:p>
        </p:txBody>
      </p:sp>
    </p:spTree>
    <p:extLst>
      <p:ext uri="{BB962C8B-B14F-4D97-AF65-F5344CB8AC3E}">
        <p14:creationId xmlns:p14="http://schemas.microsoft.com/office/powerpoint/2010/main" val="296233077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ubrik 4"/>
          <p:cNvSpPr>
            <a:spLocks noGrp="1"/>
          </p:cNvSpPr>
          <p:nvPr>
            <p:ph type="title"/>
          </p:nvPr>
        </p:nvSpPr>
        <p:spPr/>
        <p:txBody>
          <a:bodyPr>
            <a:normAutofit/>
          </a:bodyPr>
          <a:lstStyle/>
          <a:p>
            <a:r>
              <a:rPr lang="sv-SE" dirty="0">
                <a:latin typeface="Verdana"/>
                <a:ea typeface="Verdana"/>
              </a:rPr>
              <a:t>Här efter kommer några extrabilder.</a:t>
            </a:r>
            <a:br>
              <a:rPr lang="sv-SE" dirty="0"/>
            </a:br>
            <a:endParaRPr lang="sv-SE" b="0" dirty="0">
              <a:latin typeface="Verdana"/>
              <a:ea typeface="Verdana"/>
            </a:endParaRPr>
          </a:p>
        </p:txBody>
      </p:sp>
    </p:spTree>
    <p:extLst>
      <p:ext uri="{BB962C8B-B14F-4D97-AF65-F5344CB8AC3E}">
        <p14:creationId xmlns:p14="http://schemas.microsoft.com/office/powerpoint/2010/main" val="29453398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DC66E929-1ECB-4E42-99DB-6009519C7336}"/>
              </a:ext>
            </a:extLst>
          </p:cNvPr>
          <p:cNvSpPr>
            <a:spLocks noGrp="1"/>
          </p:cNvSpPr>
          <p:nvPr>
            <p:ph type="title"/>
          </p:nvPr>
        </p:nvSpPr>
        <p:spPr>
          <a:xfrm>
            <a:off x="5756068" y="849561"/>
            <a:ext cx="5895109" cy="881781"/>
          </a:xfrm>
        </p:spPr>
        <p:txBody>
          <a:bodyPr/>
          <a:lstStyle/>
          <a:p>
            <a:r>
              <a:rPr lang="sv-SE" dirty="0">
                <a:latin typeface="Myriad Pro" panose="020B0503030403020204" pitchFamily="34" charset="0"/>
              </a:rPr>
              <a:t>En diskussionspunkt</a:t>
            </a:r>
          </a:p>
        </p:txBody>
      </p:sp>
      <p:sp>
        <p:nvSpPr>
          <p:cNvPr id="4" name="Platshållare för innehåll 3">
            <a:extLst>
              <a:ext uri="{FF2B5EF4-FFF2-40B4-BE49-F238E27FC236}">
                <a16:creationId xmlns:a16="http://schemas.microsoft.com/office/drawing/2014/main" id="{BE1A210C-EC2F-2B48-A1AD-ADAF2DA8DC4D}"/>
              </a:ext>
            </a:extLst>
          </p:cNvPr>
          <p:cNvSpPr>
            <a:spLocks noGrp="1"/>
          </p:cNvSpPr>
          <p:nvPr>
            <p:ph idx="14"/>
          </p:nvPr>
        </p:nvSpPr>
        <p:spPr>
          <a:xfrm>
            <a:off x="5782192" y="1489165"/>
            <a:ext cx="6322721" cy="4754879"/>
          </a:xfrm>
        </p:spPr>
        <p:txBody>
          <a:bodyPr vert="horz" lIns="91440" tIns="45720" rIns="91440" bIns="45720" rtlCol="0" anchor="t">
            <a:normAutofit/>
          </a:bodyPr>
          <a:lstStyle/>
          <a:p>
            <a:pPr marL="0" indent="0">
              <a:spcBef>
                <a:spcPts val="600"/>
              </a:spcBef>
              <a:buNone/>
            </a:pPr>
            <a:r>
              <a:rPr lang="sv-SE" dirty="0">
                <a:latin typeface="Verdana"/>
                <a:ea typeface="Verdana"/>
              </a:rPr>
              <a:t>Vad innebär det att vara en patientförening?</a:t>
            </a:r>
            <a:endParaRPr lang="sv-SE" dirty="0">
              <a:latin typeface="Myriad Pro"/>
              <a:ea typeface="Verdana"/>
            </a:endParaRPr>
          </a:p>
        </p:txBody>
      </p:sp>
      <p:pic>
        <p:nvPicPr>
          <p:cNvPr id="16" name="Platshållare för bild 15"/>
          <p:cNvPicPr>
            <a:picLocks noGrp="1" noChangeAspect="1"/>
          </p:cNvPicPr>
          <p:nvPr>
            <p:ph type="pic" idx="1"/>
          </p:nvPr>
        </p:nvPicPr>
        <p:blipFill>
          <a:blip r:embed="rId3">
            <a:extLst>
              <a:ext uri="{28A0092B-C50C-407E-A947-70E740481C1C}">
                <a14:useLocalDpi xmlns:a14="http://schemas.microsoft.com/office/drawing/2010/main" val="0"/>
              </a:ext>
            </a:extLst>
          </a:blip>
          <a:srcRect l="24485" r="24485"/>
          <a:stretch>
            <a:fillRect/>
          </a:stretch>
        </p:blipFill>
        <p:spPr/>
      </p:pic>
    </p:spTree>
    <p:extLst>
      <p:ext uri="{BB962C8B-B14F-4D97-AF65-F5344CB8AC3E}">
        <p14:creationId xmlns:p14="http://schemas.microsoft.com/office/powerpoint/2010/main" val="23484988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ubrik 2">
            <a:extLst>
              <a:ext uri="{FF2B5EF4-FFF2-40B4-BE49-F238E27FC236}">
                <a16:creationId xmlns:a16="http://schemas.microsoft.com/office/drawing/2014/main" id="{DC66E929-1ECB-4E42-99DB-6009519C7336}"/>
              </a:ext>
            </a:extLst>
          </p:cNvPr>
          <p:cNvSpPr>
            <a:spLocks noGrp="1"/>
          </p:cNvSpPr>
          <p:nvPr>
            <p:ph type="title"/>
          </p:nvPr>
        </p:nvSpPr>
        <p:spPr/>
        <p:txBody>
          <a:bodyPr/>
          <a:lstStyle/>
          <a:p>
            <a:r>
              <a:rPr lang="sv-SE" dirty="0">
                <a:latin typeface="Myriad Pro" panose="020B0503030403020204" pitchFamily="34" charset="0"/>
              </a:rPr>
              <a:t>Vår verksamhetsinriktning 2023-2025</a:t>
            </a:r>
            <a:endParaRPr lang="sv-SE" dirty="0">
              <a:solidFill>
                <a:srgbClr val="FFFF00"/>
              </a:solidFill>
              <a:latin typeface="Myriad Pro" panose="020B0503030403020204" pitchFamily="34" charset="0"/>
            </a:endParaRPr>
          </a:p>
        </p:txBody>
      </p:sp>
      <p:sp>
        <p:nvSpPr>
          <p:cNvPr id="4" name="Platshållare för innehåll 3">
            <a:extLst>
              <a:ext uri="{FF2B5EF4-FFF2-40B4-BE49-F238E27FC236}">
                <a16:creationId xmlns:a16="http://schemas.microsoft.com/office/drawing/2014/main" id="{BE1A210C-EC2F-2B48-A1AD-ADAF2DA8DC4D}"/>
              </a:ext>
            </a:extLst>
          </p:cNvPr>
          <p:cNvSpPr>
            <a:spLocks noGrp="1"/>
          </p:cNvSpPr>
          <p:nvPr>
            <p:ph idx="14"/>
          </p:nvPr>
        </p:nvSpPr>
        <p:spPr>
          <a:xfrm>
            <a:off x="5748273" y="1708743"/>
            <a:ext cx="6443727" cy="4228816"/>
          </a:xfrm>
        </p:spPr>
        <p:txBody>
          <a:bodyPr>
            <a:noAutofit/>
          </a:bodyPr>
          <a:lstStyle/>
          <a:p>
            <a:r>
              <a:rPr lang="sv-SE" sz="2400" dirty="0"/>
              <a:t>Fastställs av kongressen.</a:t>
            </a:r>
          </a:p>
          <a:p>
            <a:r>
              <a:rPr lang="sv-SE" sz="2400" dirty="0"/>
              <a:t>Med målet att vara en fortsatt stark patientföreträdare.</a:t>
            </a:r>
          </a:p>
          <a:p>
            <a:r>
              <a:rPr lang="sv-SE" sz="2400" dirty="0"/>
              <a:t>Vi ska fokusera 6 olika fokusområden.</a:t>
            </a:r>
          </a:p>
          <a:p>
            <a:r>
              <a:rPr lang="sv-SE" sz="2400" dirty="0"/>
              <a:t>Utgångspunkt för alla föreningarnas verksamhetsplaner.</a:t>
            </a:r>
          </a:p>
        </p:txBody>
      </p:sp>
      <p:pic>
        <p:nvPicPr>
          <p:cNvPr id="10" name="Platshållare för bild 9"/>
          <p:cNvPicPr>
            <a:picLocks noGrp="1" noChangeAspect="1"/>
          </p:cNvPicPr>
          <p:nvPr>
            <p:ph type="pic" idx="1"/>
          </p:nvPr>
        </p:nvPicPr>
        <p:blipFill>
          <a:blip r:embed="rId3">
            <a:extLst>
              <a:ext uri="{28A0092B-C50C-407E-A947-70E740481C1C}">
                <a14:useLocalDpi xmlns:a14="http://schemas.microsoft.com/office/drawing/2010/main" val="0"/>
              </a:ext>
            </a:extLst>
          </a:blip>
          <a:srcRect l="21285" r="21285"/>
          <a:stretch>
            <a:fillRect/>
          </a:stretch>
        </p:blipFill>
        <p:spPr/>
      </p:pic>
    </p:spTree>
    <p:extLst>
      <p:ext uri="{BB962C8B-B14F-4D97-AF65-F5344CB8AC3E}">
        <p14:creationId xmlns:p14="http://schemas.microsoft.com/office/powerpoint/2010/main" val="156155082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latshållare för bild 5">
            <a:extLst>
              <a:ext uri="{FF2B5EF4-FFF2-40B4-BE49-F238E27FC236}">
                <a16:creationId xmlns:a16="http://schemas.microsoft.com/office/drawing/2014/main" id="{7D848293-3779-8D45-9FFF-A4C1979ABF29}"/>
              </a:ext>
            </a:extLst>
          </p:cNvPr>
          <p:cNvPicPr>
            <a:picLocks noGrp="1" noChangeAspect="1"/>
          </p:cNvPicPr>
          <p:nvPr>
            <p:ph type="pic" idx="1"/>
          </p:nvPr>
        </p:nvPicPr>
        <p:blipFill>
          <a:blip r:embed="rId3" cstate="screen">
            <a:extLst>
              <a:ext uri="{28A0092B-C50C-407E-A947-70E740481C1C}">
                <a14:useLocalDpi xmlns:a14="http://schemas.microsoft.com/office/drawing/2010/main"/>
              </a:ext>
            </a:extLst>
          </a:blip>
          <a:srcRect/>
          <a:stretch>
            <a:fillRect/>
          </a:stretch>
        </p:blipFill>
        <p:spPr/>
      </p:pic>
      <p:sp>
        <p:nvSpPr>
          <p:cNvPr id="3" name="Rubrik 2">
            <a:extLst>
              <a:ext uri="{FF2B5EF4-FFF2-40B4-BE49-F238E27FC236}">
                <a16:creationId xmlns:a16="http://schemas.microsoft.com/office/drawing/2014/main" id="{DC66E929-1ECB-4E42-99DB-6009519C7336}"/>
              </a:ext>
            </a:extLst>
          </p:cNvPr>
          <p:cNvSpPr>
            <a:spLocks noGrp="1"/>
          </p:cNvSpPr>
          <p:nvPr>
            <p:ph type="title"/>
          </p:nvPr>
        </p:nvSpPr>
        <p:spPr>
          <a:xfrm>
            <a:off x="5769748" y="892667"/>
            <a:ext cx="5895109" cy="766986"/>
          </a:xfrm>
        </p:spPr>
        <p:txBody>
          <a:bodyPr>
            <a:normAutofit/>
          </a:bodyPr>
          <a:lstStyle/>
          <a:p>
            <a:r>
              <a:rPr lang="sv-SE" sz="2800" dirty="0">
                <a:latin typeface="Myriad Pro" panose="020B0503030403020204" pitchFamily="34" charset="0"/>
              </a:rPr>
              <a:t>Påverkansarbete och samverkan</a:t>
            </a:r>
          </a:p>
        </p:txBody>
      </p:sp>
      <p:sp>
        <p:nvSpPr>
          <p:cNvPr id="4" name="Platshållare för innehåll 3">
            <a:extLst>
              <a:ext uri="{FF2B5EF4-FFF2-40B4-BE49-F238E27FC236}">
                <a16:creationId xmlns:a16="http://schemas.microsoft.com/office/drawing/2014/main" id="{BE1A210C-EC2F-2B48-A1AD-ADAF2DA8DC4D}"/>
              </a:ext>
            </a:extLst>
          </p:cNvPr>
          <p:cNvSpPr>
            <a:spLocks noGrp="1"/>
          </p:cNvSpPr>
          <p:nvPr>
            <p:ph idx="14"/>
          </p:nvPr>
        </p:nvSpPr>
        <p:spPr>
          <a:xfrm>
            <a:off x="5748274" y="1851739"/>
            <a:ext cx="5938058" cy="4228816"/>
          </a:xfrm>
        </p:spPr>
        <p:txBody>
          <a:bodyPr>
            <a:noAutofit/>
          </a:bodyPr>
          <a:lstStyle/>
          <a:p>
            <a:r>
              <a:rPr lang="sv-SE" sz="2400" dirty="0"/>
              <a:t>Lokalt.</a:t>
            </a:r>
          </a:p>
          <a:p>
            <a:pPr lvl="0"/>
            <a:r>
              <a:rPr lang="sv-SE" sz="2400" dirty="0"/>
              <a:t>På länet.</a:t>
            </a:r>
          </a:p>
          <a:p>
            <a:r>
              <a:rPr lang="sv-SE" sz="2400" dirty="0"/>
              <a:t>På nationell nivå.</a:t>
            </a:r>
          </a:p>
        </p:txBody>
      </p:sp>
    </p:spTree>
    <p:extLst>
      <p:ext uri="{BB962C8B-B14F-4D97-AF65-F5344CB8AC3E}">
        <p14:creationId xmlns:p14="http://schemas.microsoft.com/office/powerpoint/2010/main" val="129248080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ubrik 1"/>
          <p:cNvSpPr>
            <a:spLocks noGrp="1"/>
          </p:cNvSpPr>
          <p:nvPr>
            <p:ph type="title"/>
          </p:nvPr>
        </p:nvSpPr>
        <p:spPr>
          <a:xfrm>
            <a:off x="168436" y="172490"/>
            <a:ext cx="10515600" cy="649994"/>
          </a:xfrm>
        </p:spPr>
        <p:txBody>
          <a:bodyPr>
            <a:normAutofit/>
          </a:bodyPr>
          <a:lstStyle/>
          <a:p>
            <a:r>
              <a:rPr lang="sv-SE" dirty="0"/>
              <a:t>Hur hänger allt ihop? Medlemsdemokratin</a:t>
            </a:r>
          </a:p>
        </p:txBody>
      </p:sp>
      <p:sp>
        <p:nvSpPr>
          <p:cNvPr id="4" name="Rektangel 3"/>
          <p:cNvSpPr/>
          <p:nvPr/>
        </p:nvSpPr>
        <p:spPr>
          <a:xfrm>
            <a:off x="137176" y="629391"/>
            <a:ext cx="7938803" cy="2808410"/>
          </a:xfrm>
          <a:prstGeom prst="rect">
            <a:avLst/>
          </a:prstGeom>
          <a:solidFill>
            <a:srgbClr val="B4C8D6"/>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t"/>
          <a:lstStyle/>
          <a:p>
            <a:pPr algn="ctr"/>
            <a:r>
              <a:rPr lang="sv-SE" sz="2800" dirty="0">
                <a:solidFill>
                  <a:schemeClr val="tx1"/>
                </a:solidFill>
              </a:rPr>
              <a:t>Kongress</a:t>
            </a:r>
            <a:endParaRPr lang="sv-SE" sz="2800" dirty="0">
              <a:solidFill>
                <a:schemeClr val="tx1"/>
              </a:solidFill>
              <a:ea typeface="Calibri"/>
              <a:cs typeface="Calibri"/>
            </a:endParaRPr>
          </a:p>
          <a:p>
            <a:pPr algn="ctr"/>
            <a:r>
              <a:rPr lang="sv-SE" sz="2000" dirty="0">
                <a:solidFill>
                  <a:schemeClr val="tx1"/>
                </a:solidFill>
                <a:ea typeface="+mn-lt"/>
                <a:cs typeface="+mn-lt"/>
              </a:rPr>
              <a:t>Organisationens högsta beslutande organ.</a:t>
            </a:r>
          </a:p>
          <a:p>
            <a:pPr algn="ctr"/>
            <a:endParaRPr lang="sv-SE" sz="2000" dirty="0">
              <a:solidFill>
                <a:schemeClr val="tx1"/>
              </a:solidFill>
              <a:ea typeface="+mn-lt"/>
              <a:cs typeface="+mn-lt"/>
            </a:endParaRPr>
          </a:p>
          <a:p>
            <a:pPr marL="342900" indent="-342900">
              <a:buFont typeface="Arial"/>
              <a:buChar char="•"/>
            </a:pPr>
            <a:r>
              <a:rPr lang="sv-SE" sz="2000" dirty="0">
                <a:solidFill>
                  <a:schemeClr val="tx1"/>
                </a:solidFill>
                <a:ea typeface="+mn-lt"/>
                <a:cs typeface="+mn-lt"/>
              </a:rPr>
              <a:t>Väljer förbundsstyrelse och revisorer. </a:t>
            </a:r>
            <a:endParaRPr lang="sv-SE" dirty="0">
              <a:solidFill>
                <a:schemeClr val="tx1"/>
              </a:solidFill>
              <a:ea typeface="Calibri"/>
              <a:cs typeface="Calibri" panose="020F0502020204030204"/>
            </a:endParaRPr>
          </a:p>
          <a:p>
            <a:pPr marL="342900" indent="-342900">
              <a:buFont typeface="Arial"/>
              <a:buChar char="•"/>
            </a:pPr>
            <a:r>
              <a:rPr lang="sv-SE" sz="2000" dirty="0">
                <a:solidFill>
                  <a:schemeClr val="tx1"/>
                </a:solidFill>
                <a:ea typeface="+mn-lt"/>
                <a:cs typeface="+mn-lt"/>
              </a:rPr>
              <a:t>Fastställer en vägledande verksamhetsinriktning för alla föreningar.</a:t>
            </a:r>
          </a:p>
          <a:p>
            <a:pPr marL="342900" indent="-342900">
              <a:buFont typeface="Arial"/>
              <a:buChar char="•"/>
            </a:pPr>
            <a:r>
              <a:rPr lang="sv-SE" sz="2000" dirty="0">
                <a:solidFill>
                  <a:schemeClr val="tx1"/>
                </a:solidFill>
                <a:ea typeface="+mn-lt"/>
                <a:cs typeface="+mn-lt"/>
              </a:rPr>
              <a:t>Fastställer stadgar för alla föreningar. </a:t>
            </a:r>
          </a:p>
          <a:p>
            <a:pPr marL="342900" indent="-342900">
              <a:buFont typeface="Arial"/>
              <a:buChar char="•"/>
            </a:pPr>
            <a:r>
              <a:rPr lang="sv-SE" sz="2000" dirty="0">
                <a:solidFill>
                  <a:schemeClr val="tx1"/>
                </a:solidFill>
                <a:ea typeface="Calibri"/>
                <a:cs typeface="Calibri"/>
              </a:rPr>
              <a:t>Vart tredje år.</a:t>
            </a:r>
          </a:p>
        </p:txBody>
      </p:sp>
      <p:sp>
        <p:nvSpPr>
          <p:cNvPr id="5" name="Rektangel 4"/>
          <p:cNvSpPr/>
          <p:nvPr/>
        </p:nvSpPr>
        <p:spPr>
          <a:xfrm>
            <a:off x="9898129" y="176918"/>
            <a:ext cx="2216300" cy="2134189"/>
          </a:xfrm>
          <a:prstGeom prst="rect">
            <a:avLst/>
          </a:prstGeom>
          <a:solidFill>
            <a:srgbClr val="B4C8D6"/>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sv-SE" dirty="0">
                <a:solidFill>
                  <a:schemeClr val="tx1"/>
                </a:solidFill>
              </a:rPr>
              <a:t>Förbundsstyrelse</a:t>
            </a:r>
            <a:endParaRPr lang="sv-SE" dirty="0">
              <a:solidFill>
                <a:schemeClr val="tx1"/>
              </a:solidFill>
              <a:ea typeface="Calibri"/>
              <a:cs typeface="Calibri"/>
            </a:endParaRPr>
          </a:p>
          <a:p>
            <a:pPr marL="171450" indent="-171450">
              <a:buFont typeface="Arial"/>
              <a:buChar char="•"/>
            </a:pPr>
            <a:r>
              <a:rPr lang="sv-SE" sz="1200" dirty="0">
                <a:solidFill>
                  <a:schemeClr val="tx1"/>
                </a:solidFill>
                <a:ea typeface="+mn-lt"/>
                <a:cs typeface="+mn-lt"/>
              </a:rPr>
              <a:t>Verkställer kongressens beslut.</a:t>
            </a:r>
          </a:p>
          <a:p>
            <a:pPr marL="171450" indent="-171450">
              <a:buFont typeface="Arial"/>
              <a:buChar char="•"/>
            </a:pPr>
            <a:r>
              <a:rPr lang="sv-SE" sz="1200" dirty="0">
                <a:solidFill>
                  <a:schemeClr val="tx1"/>
                </a:solidFill>
                <a:ea typeface="+mn-lt"/>
                <a:cs typeface="+mn-lt"/>
              </a:rPr>
              <a:t>Högsta beslutande organ mellan kongresserna.</a:t>
            </a:r>
            <a:endParaRPr lang="sv-SE" sz="1200" dirty="0">
              <a:solidFill>
                <a:schemeClr val="tx1"/>
              </a:solidFill>
              <a:cs typeface="Calibri" panose="020F0502020204030204"/>
            </a:endParaRPr>
          </a:p>
        </p:txBody>
      </p:sp>
      <p:sp>
        <p:nvSpPr>
          <p:cNvPr id="6" name="Rektangel 5"/>
          <p:cNvSpPr/>
          <p:nvPr/>
        </p:nvSpPr>
        <p:spPr>
          <a:xfrm>
            <a:off x="5717062" y="4611388"/>
            <a:ext cx="2017576" cy="1950287"/>
          </a:xfrm>
          <a:prstGeom prst="rect">
            <a:avLst/>
          </a:prstGeom>
          <a:solidFill>
            <a:srgbClr val="B4C8D6"/>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ctr"/>
          <a:lstStyle/>
          <a:p>
            <a:r>
              <a:rPr lang="sv-SE" dirty="0">
                <a:solidFill>
                  <a:schemeClr val="tx1"/>
                </a:solidFill>
              </a:rPr>
              <a:t>Länsföreningar</a:t>
            </a:r>
            <a:endParaRPr lang="sv-SE" dirty="0">
              <a:solidFill>
                <a:schemeClr val="tx1"/>
              </a:solidFill>
              <a:ea typeface="Calibri"/>
              <a:cs typeface="Calibri"/>
            </a:endParaRPr>
          </a:p>
          <a:p>
            <a:pPr marL="171450" indent="-171450">
              <a:buFont typeface="Arial"/>
              <a:buChar char="•"/>
            </a:pPr>
            <a:r>
              <a:rPr lang="sv-SE" sz="1200" dirty="0">
                <a:solidFill>
                  <a:schemeClr val="tx1"/>
                </a:solidFill>
                <a:ea typeface="+mn-lt"/>
                <a:cs typeface="+mn-lt"/>
              </a:rPr>
              <a:t>Stödjer och stimulerar lokal-föreningarnas verksamhet. </a:t>
            </a:r>
          </a:p>
          <a:p>
            <a:pPr marL="171450" indent="-171450">
              <a:buFont typeface="Arial"/>
              <a:buChar char="•"/>
            </a:pPr>
            <a:r>
              <a:rPr lang="sv-SE" sz="1200" dirty="0">
                <a:solidFill>
                  <a:schemeClr val="tx1"/>
                </a:solidFill>
                <a:ea typeface="+mn-lt"/>
                <a:cs typeface="+mn-lt"/>
              </a:rPr>
              <a:t>Driver påverkansarbete mot regionen.</a:t>
            </a:r>
            <a:endParaRPr lang="sv-SE" sz="1200" dirty="0">
              <a:solidFill>
                <a:schemeClr val="tx1"/>
              </a:solidFill>
              <a:ea typeface="Calibri" panose="020F0502020204030204"/>
              <a:cs typeface="Calibri"/>
            </a:endParaRPr>
          </a:p>
        </p:txBody>
      </p:sp>
      <p:sp>
        <p:nvSpPr>
          <p:cNvPr id="7" name="Rektangel 6"/>
          <p:cNvSpPr/>
          <p:nvPr/>
        </p:nvSpPr>
        <p:spPr>
          <a:xfrm>
            <a:off x="2611041" y="4607216"/>
            <a:ext cx="2092048" cy="2038415"/>
          </a:xfrm>
          <a:prstGeom prst="rect">
            <a:avLst/>
          </a:prstGeom>
          <a:solidFill>
            <a:srgbClr val="B4C8D6"/>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ctr"/>
          <a:lstStyle/>
          <a:p>
            <a:r>
              <a:rPr lang="sv-SE" dirty="0">
                <a:solidFill>
                  <a:schemeClr val="tx1"/>
                </a:solidFill>
              </a:rPr>
              <a:t>Lokalföreningar</a:t>
            </a:r>
            <a:endParaRPr lang="sv-SE" dirty="0">
              <a:solidFill>
                <a:schemeClr val="tx1"/>
              </a:solidFill>
              <a:ea typeface="Calibri"/>
              <a:cs typeface="Calibri"/>
            </a:endParaRPr>
          </a:p>
          <a:p>
            <a:pPr marL="171450" indent="-171450">
              <a:buFont typeface="Arial"/>
              <a:buChar char="•"/>
            </a:pPr>
            <a:r>
              <a:rPr lang="sv-SE" sz="1200" dirty="0">
                <a:solidFill>
                  <a:schemeClr val="tx1"/>
                </a:solidFill>
                <a:ea typeface="+mn-lt"/>
                <a:cs typeface="+mn-lt"/>
              </a:rPr>
              <a:t>Bevakar intresset på kommunal nivå. </a:t>
            </a:r>
          </a:p>
          <a:p>
            <a:pPr marL="171450" indent="-171450">
              <a:buFont typeface="Arial"/>
              <a:buChar char="•"/>
            </a:pPr>
            <a:r>
              <a:rPr lang="sv-SE" sz="1200" dirty="0">
                <a:solidFill>
                  <a:schemeClr val="tx1"/>
                </a:solidFill>
                <a:ea typeface="+mn-lt"/>
                <a:cs typeface="+mn-lt"/>
              </a:rPr>
              <a:t>Erbjuder medlemmarna ett aktivt och meningsfullt medlemskap.</a:t>
            </a:r>
            <a:endParaRPr lang="sv-SE" sz="1200" dirty="0">
              <a:solidFill>
                <a:schemeClr val="tx1"/>
              </a:solidFill>
              <a:cs typeface="Calibri"/>
            </a:endParaRPr>
          </a:p>
        </p:txBody>
      </p:sp>
      <p:sp>
        <p:nvSpPr>
          <p:cNvPr id="8" name="Uppåtpil 7"/>
          <p:cNvSpPr/>
          <p:nvPr/>
        </p:nvSpPr>
        <p:spPr>
          <a:xfrm>
            <a:off x="6781253" y="3550616"/>
            <a:ext cx="1912919" cy="892169"/>
          </a:xfrm>
          <a:prstGeom prst="upArrow">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v-SE" dirty="0"/>
              <a:t>Ombud</a:t>
            </a:r>
          </a:p>
          <a:p>
            <a:pPr algn="ctr"/>
            <a:r>
              <a:rPr lang="sv-SE" dirty="0"/>
              <a:t>Motion</a:t>
            </a:r>
          </a:p>
        </p:txBody>
      </p:sp>
      <p:sp>
        <p:nvSpPr>
          <p:cNvPr id="9" name="Högerpil 8"/>
          <p:cNvSpPr/>
          <p:nvPr/>
        </p:nvSpPr>
        <p:spPr>
          <a:xfrm>
            <a:off x="4790396" y="5422314"/>
            <a:ext cx="879664" cy="820818"/>
          </a:xfrm>
          <a:prstGeom prst="rightArrow">
            <a:avLst>
              <a:gd name="adj1" fmla="val 50000"/>
              <a:gd name="adj2" fmla="val 51841"/>
            </a:avLst>
          </a:prstGeom>
          <a:solidFill>
            <a:srgbClr val="B51837"/>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sv-SE" sz="1200" dirty="0"/>
              <a:t>Ombud</a:t>
            </a:r>
          </a:p>
        </p:txBody>
      </p:sp>
      <p:sp>
        <p:nvSpPr>
          <p:cNvPr id="11" name="Rektangel 10"/>
          <p:cNvSpPr/>
          <p:nvPr/>
        </p:nvSpPr>
        <p:spPr>
          <a:xfrm>
            <a:off x="132725" y="4639035"/>
            <a:ext cx="1838448" cy="2005977"/>
          </a:xfrm>
          <a:prstGeom prst="rect">
            <a:avLst/>
          </a:prstGeom>
          <a:solidFill>
            <a:srgbClr val="B4C8D6"/>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sv-SE" dirty="0">
                <a:solidFill>
                  <a:schemeClr val="tx1"/>
                </a:solidFill>
              </a:rPr>
              <a:t>Medlemmarna</a:t>
            </a:r>
            <a:endParaRPr lang="sv-SE" dirty="0">
              <a:solidFill>
                <a:schemeClr val="tx1"/>
              </a:solidFill>
              <a:ea typeface="Calibri"/>
              <a:cs typeface="Calibri"/>
            </a:endParaRPr>
          </a:p>
          <a:p>
            <a:pPr algn="ctr"/>
            <a:r>
              <a:rPr lang="sv-SE" sz="1200" dirty="0">
                <a:solidFill>
                  <a:schemeClr val="tx1"/>
                </a:solidFill>
                <a:cs typeface="Calibri"/>
              </a:rPr>
              <a:t>Grunden till organisationen.</a:t>
            </a:r>
            <a:endParaRPr lang="sv-SE" sz="1200" dirty="0">
              <a:solidFill>
                <a:schemeClr val="tx1"/>
              </a:solidFill>
              <a:ea typeface="Calibri"/>
              <a:cs typeface="Calibri"/>
            </a:endParaRPr>
          </a:p>
          <a:p>
            <a:pPr algn="ctr"/>
            <a:endParaRPr lang="sv-SE" dirty="0">
              <a:cs typeface="Calibri"/>
            </a:endParaRPr>
          </a:p>
        </p:txBody>
      </p:sp>
      <p:sp>
        <p:nvSpPr>
          <p:cNvPr id="12" name="Högerpil 11"/>
          <p:cNvSpPr/>
          <p:nvPr/>
        </p:nvSpPr>
        <p:spPr>
          <a:xfrm>
            <a:off x="2027784" y="5474423"/>
            <a:ext cx="571416" cy="768709"/>
          </a:xfrm>
          <a:prstGeom prst="rightArrow">
            <a:avLst/>
          </a:prstGeom>
          <a:solidFill>
            <a:srgbClr val="B51837"/>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sv-SE" sz="1200" dirty="0"/>
              <a:t>Alla</a:t>
            </a:r>
          </a:p>
        </p:txBody>
      </p:sp>
      <p:sp>
        <p:nvSpPr>
          <p:cNvPr id="13" name="Högerpil 12"/>
          <p:cNvSpPr/>
          <p:nvPr/>
        </p:nvSpPr>
        <p:spPr>
          <a:xfrm>
            <a:off x="8240330" y="514025"/>
            <a:ext cx="1532767" cy="464301"/>
          </a:xfrm>
          <a:prstGeom prst="rightArrow">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v-SE" dirty="0"/>
              <a:t>Uppdrag</a:t>
            </a:r>
          </a:p>
        </p:txBody>
      </p:sp>
      <p:sp>
        <p:nvSpPr>
          <p:cNvPr id="14" name="Rektangel 13"/>
          <p:cNvSpPr/>
          <p:nvPr/>
        </p:nvSpPr>
        <p:spPr>
          <a:xfrm>
            <a:off x="7826168" y="4610357"/>
            <a:ext cx="2073338" cy="1944995"/>
          </a:xfrm>
          <a:prstGeom prst="rect">
            <a:avLst/>
          </a:prstGeom>
          <a:solidFill>
            <a:srgbClr val="B4C8D6"/>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ctr"/>
          <a:lstStyle/>
          <a:p>
            <a:r>
              <a:rPr lang="sv-SE" dirty="0">
                <a:solidFill>
                  <a:schemeClr val="tx1"/>
                </a:solidFill>
              </a:rPr>
              <a:t>Medlems-organisationer</a:t>
            </a:r>
            <a:endParaRPr lang="sv-SE" dirty="0">
              <a:solidFill>
                <a:schemeClr val="tx1"/>
              </a:solidFill>
              <a:ea typeface="Calibri"/>
              <a:cs typeface="Calibri"/>
            </a:endParaRPr>
          </a:p>
          <a:p>
            <a:r>
              <a:rPr lang="sv-SE" sz="1200" dirty="0">
                <a:solidFill>
                  <a:schemeClr val="tx1"/>
                </a:solidFill>
                <a:ea typeface="+mn-lt"/>
                <a:cs typeface="+mn-lt"/>
              </a:rPr>
              <a:t>De är</a:t>
            </a:r>
            <a:r>
              <a:rPr lang="sv-SE" dirty="0">
                <a:solidFill>
                  <a:schemeClr val="tx1"/>
                </a:solidFill>
                <a:ea typeface="+mn-lt"/>
                <a:cs typeface="+mn-lt"/>
              </a:rPr>
              <a:t> </a:t>
            </a:r>
            <a:r>
              <a:rPr lang="sv-SE" sz="1200" dirty="0">
                <a:solidFill>
                  <a:schemeClr val="tx1"/>
                </a:solidFill>
                <a:ea typeface="+mn-lt"/>
                <a:cs typeface="+mn-lt"/>
              </a:rPr>
              <a:t>olika patientföreningar som arbetar med specifika frågor kopplat till olika diagnoser som ger hjärt-, kärl- och lungsjukdom.</a:t>
            </a:r>
            <a:endParaRPr lang="sv-SE" sz="1200" dirty="0">
              <a:solidFill>
                <a:schemeClr val="tx1"/>
              </a:solidFill>
              <a:cs typeface="Calibri"/>
            </a:endParaRPr>
          </a:p>
        </p:txBody>
      </p:sp>
      <p:sp>
        <p:nvSpPr>
          <p:cNvPr id="16" name="Uppåtpil 15"/>
          <p:cNvSpPr/>
          <p:nvPr/>
        </p:nvSpPr>
        <p:spPr>
          <a:xfrm>
            <a:off x="153458" y="3549156"/>
            <a:ext cx="1798631" cy="1005207"/>
          </a:xfrm>
          <a:prstGeom prst="upArrow">
            <a:avLst/>
          </a:prstGeom>
          <a:solidFill>
            <a:srgbClr val="B5183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v-SE" dirty="0"/>
              <a:t>Motion</a:t>
            </a:r>
          </a:p>
        </p:txBody>
      </p:sp>
      <p:sp>
        <p:nvSpPr>
          <p:cNvPr id="17" name="Uppåtpil 16"/>
          <p:cNvSpPr/>
          <p:nvPr/>
        </p:nvSpPr>
        <p:spPr>
          <a:xfrm>
            <a:off x="2737295" y="3605454"/>
            <a:ext cx="1779085" cy="903164"/>
          </a:xfrm>
          <a:prstGeom prst="upArrow">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v-SE" dirty="0"/>
              <a:t>Motion</a:t>
            </a:r>
          </a:p>
        </p:txBody>
      </p:sp>
      <p:sp>
        <p:nvSpPr>
          <p:cNvPr id="10" name="Vänsterpil 9"/>
          <p:cNvSpPr/>
          <p:nvPr/>
        </p:nvSpPr>
        <p:spPr>
          <a:xfrm>
            <a:off x="8221201" y="957363"/>
            <a:ext cx="1537854" cy="461008"/>
          </a:xfrm>
          <a:prstGeom prst="leftArrow">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v-SE" dirty="0"/>
              <a:t>Proposition</a:t>
            </a:r>
          </a:p>
        </p:txBody>
      </p:sp>
      <p:sp>
        <p:nvSpPr>
          <p:cNvPr id="18" name="Vänsterpil 17"/>
          <p:cNvSpPr/>
          <p:nvPr/>
        </p:nvSpPr>
        <p:spPr>
          <a:xfrm>
            <a:off x="8221201" y="1446539"/>
            <a:ext cx="1537854" cy="461008"/>
          </a:xfrm>
          <a:prstGeom prst="leftArrow">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v-SE" dirty="0"/>
              <a:t>Motionssvar</a:t>
            </a:r>
          </a:p>
        </p:txBody>
      </p:sp>
      <p:sp>
        <p:nvSpPr>
          <p:cNvPr id="19" name="Rektangel 18"/>
          <p:cNvSpPr/>
          <p:nvPr/>
        </p:nvSpPr>
        <p:spPr>
          <a:xfrm>
            <a:off x="9893799" y="2427682"/>
            <a:ext cx="1702225" cy="1271101"/>
          </a:xfrm>
          <a:prstGeom prst="rect">
            <a:avLst/>
          </a:prstGeom>
          <a:solidFill>
            <a:srgbClr val="B4C8D6"/>
          </a:solidFill>
        </p:spPr>
        <p:style>
          <a:lnRef idx="2">
            <a:schemeClr val="accent1">
              <a:shade val="50000"/>
            </a:schemeClr>
          </a:lnRef>
          <a:fillRef idx="1">
            <a:schemeClr val="accent1"/>
          </a:fillRef>
          <a:effectRef idx="0">
            <a:schemeClr val="accent1"/>
          </a:effectRef>
          <a:fontRef idx="minor">
            <a:schemeClr val="lt1"/>
          </a:fontRef>
        </p:style>
        <p:txBody>
          <a:bodyPr lIns="91440" tIns="45720" rIns="91440" bIns="45720" rtlCol="0" anchor="ctr"/>
          <a:lstStyle/>
          <a:p>
            <a:pPr algn="ctr"/>
            <a:r>
              <a:rPr lang="sv-SE" dirty="0">
                <a:solidFill>
                  <a:schemeClr val="tx1"/>
                </a:solidFill>
              </a:rPr>
              <a:t>Revisorerna samt valberedningen</a:t>
            </a:r>
          </a:p>
        </p:txBody>
      </p:sp>
      <p:sp>
        <p:nvSpPr>
          <p:cNvPr id="22" name="Högerpil 21"/>
          <p:cNvSpPr/>
          <p:nvPr/>
        </p:nvSpPr>
        <p:spPr>
          <a:xfrm>
            <a:off x="8240330" y="2427682"/>
            <a:ext cx="1532767" cy="464301"/>
          </a:xfrm>
          <a:prstGeom prst="rightArrow">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v-SE" dirty="0"/>
              <a:t>Uppdrag</a:t>
            </a:r>
          </a:p>
        </p:txBody>
      </p:sp>
      <p:sp>
        <p:nvSpPr>
          <p:cNvPr id="23" name="Vänsterpil 22"/>
          <p:cNvSpPr/>
          <p:nvPr/>
        </p:nvSpPr>
        <p:spPr>
          <a:xfrm>
            <a:off x="8189451" y="2968519"/>
            <a:ext cx="1537854" cy="461008"/>
          </a:xfrm>
          <a:prstGeom prst="leftArrow">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v-SE" dirty="0"/>
              <a:t>Förslag</a:t>
            </a:r>
          </a:p>
        </p:txBody>
      </p:sp>
    </p:spTree>
    <p:extLst>
      <p:ext uri="{BB962C8B-B14F-4D97-AF65-F5344CB8AC3E}">
        <p14:creationId xmlns:p14="http://schemas.microsoft.com/office/powerpoint/2010/main" val="678204555"/>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
</file>

<file path=ppt/theme/theme1.xml><?xml version="1.0" encoding="utf-8"?>
<a:theme xmlns:a="http://schemas.openxmlformats.org/drawingml/2006/main" name="Office-tema">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Inför kongressen 2022 Riksförbundet HjärtLung" id="{29C83CFB-E15B-46F3-85BE-48F48A845F34}" vid="{D302E3B0-5FC1-4BEB-A1D3-DAF94B19B797}"/>
    </a:ext>
  </a:extLst>
</a:theme>
</file>

<file path=ppt/theme/theme2.xml><?xml version="1.0" encoding="utf-8"?>
<a:theme xmlns:a="http://schemas.openxmlformats.org/drawingml/2006/main" name="Office-tema">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_activity xmlns="98dd80a1-7d90-4794-a676-b26b5e78dcd9" xsi:nil="true"/>
  </documentManagement>
</p:properties>
</file>

<file path=customXml/item3.xml><?xml version="1.0" encoding="utf-8"?>
<ct:contentTypeSchema xmlns:ct="http://schemas.microsoft.com/office/2006/metadata/contentType" xmlns:ma="http://schemas.microsoft.com/office/2006/metadata/properties/metaAttributes" ct:_="" ma:_="" ma:contentTypeName="dokument" ma:contentTypeID="0x0101003001FDF85FA3834A8D561566A92D5BF4" ma:contentTypeVersion="15" ma:contentTypeDescription="Skapa ett nytt dokument." ma:contentTypeScope="" ma:versionID="464efb112c5735abf6ece75e13140df4">
  <xsd:schema xmlns:xsd="http://www.w3.org/2001/XMLSchema" xmlns:xs="http://www.w3.org/2001/XMLSchema" xmlns:p="http://schemas.microsoft.com/office/2006/metadata/properties" xmlns:ns3="98dd80a1-7d90-4794-a676-b26b5e78dcd9" xmlns:ns4="db09c066-1615-4540-a27e-21dd901f2066" targetNamespace="http://schemas.microsoft.com/office/2006/metadata/properties" ma:root="true" ma:fieldsID="718567c988b17cba667a420f02c50b36" ns3:_="" ns4:_="">
    <xsd:import namespace="98dd80a1-7d90-4794-a676-b26b5e78dcd9"/>
    <xsd:import namespace="db09c066-1615-4540-a27e-21dd901f2066"/>
    <xsd:element name="properties">
      <xsd:complexType>
        <xsd:sequence>
          <xsd:element name="documentManagement">
            <xsd:complexType>
              <xsd:all>
                <xsd:element ref="ns3:MediaServiceMetadata" minOccurs="0"/>
                <xsd:element ref="ns3:MediaServiceFastMetadata" minOccurs="0"/>
                <xsd:element ref="ns4:SharedWithUsers" minOccurs="0"/>
                <xsd:element ref="ns4:SharedWithDetails" minOccurs="0"/>
                <xsd:element ref="ns4:SharingHintHash" minOccurs="0"/>
                <xsd:element ref="ns3:MediaServiceAutoTags" minOccurs="0"/>
                <xsd:element ref="ns3:MediaServiceOCR" minOccurs="0"/>
                <xsd:element ref="ns3:MediaServiceGenerationTime" minOccurs="0"/>
                <xsd:element ref="ns3:MediaServiceEventHashCode" minOccurs="0"/>
                <xsd:element ref="ns3:MediaServiceDateTaken" minOccurs="0"/>
                <xsd:element ref="ns3:MediaServiceLocation" minOccurs="0"/>
                <xsd:element ref="ns3:MediaServiceAutoKeyPoints" minOccurs="0"/>
                <xsd:element ref="ns3:MediaServiceKeyPoints" minOccurs="0"/>
                <xsd:element ref="ns3:MediaLengthInSeconds" minOccurs="0"/>
                <xsd:element ref="ns3:_activity"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98dd80a1-7d90-4794-a676-b26b5e78dcd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DateTaken" ma:index="17" nillable="true" ma:displayName="MediaServiceDateTaken" ma:hidden="true" ma:internalName="MediaServiceDateTaken" ma:readOnly="true">
      <xsd:simpleType>
        <xsd:restriction base="dms:Text"/>
      </xsd:simpleType>
    </xsd:element>
    <xsd:element name="MediaServiceLocation" ma:index="18" nillable="true" ma:displayName="Location" ma:internalName="MediaServiceLocation" ma:readOnly="true">
      <xsd:simpleType>
        <xsd:restriction base="dms:Text"/>
      </xsd:simpleType>
    </xsd:element>
    <xsd:element name="MediaServiceAutoKeyPoints" ma:index="19" nillable="true" ma:displayName="MediaServiceAutoKeyPoints" ma:hidden="true" ma:internalName="MediaServiceAutoKeyPoints" ma:readOnly="true">
      <xsd:simpleType>
        <xsd:restriction base="dms:Note"/>
      </xsd:simpleType>
    </xsd:element>
    <xsd:element name="MediaServiceKeyPoints" ma:index="20" nillable="true" ma:displayName="KeyPoints" ma:internalName="MediaServiceKeyPoints" ma:readOnly="true">
      <xsd:simpleType>
        <xsd:restriction base="dms:Note">
          <xsd:maxLength value="255"/>
        </xsd:restriction>
      </xsd:simpleType>
    </xsd:element>
    <xsd:element name="MediaLengthInSeconds" ma:index="21" nillable="true" ma:displayName="MediaLengthInSeconds" ma:hidden="true" ma:internalName="MediaLengthInSeconds" ma:readOnly="true">
      <xsd:simpleType>
        <xsd:restriction base="dms:Unknown"/>
      </xsd:simpleType>
    </xsd:element>
    <xsd:element name="_activity" ma:index="22" nillable="true" ma:displayName="_activity" ma:hidden="true" ma:internalName="_activity">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db09c066-1615-4540-a27e-21dd901f2066" elementFormDefault="qualified">
    <xsd:import namespace="http://schemas.microsoft.com/office/2006/documentManagement/types"/>
    <xsd:import namespace="http://schemas.microsoft.com/office/infopath/2007/PartnerControls"/>
    <xsd:element name="SharedWithUsers" ma:index="10" nillable="true" ma:displayName="Delat med"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Delat med information" ma:internalName="SharedWithDetails" ma:readOnly="true">
      <xsd:simpleType>
        <xsd:restriction base="dms:Note">
          <xsd:maxLength value="255"/>
        </xsd:restriction>
      </xsd:simpleType>
    </xsd:element>
    <xsd:element name="SharingHintHash" ma:index="12" nillable="true" ma:displayName="Delar tips, Hash"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Innehållstyp"/>
        <xsd:element ref="dc:title" minOccurs="0" maxOccurs="1" ma:index="4" ma:displayName="Rubrik"/>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FD4D470C-65E7-48C8-AD8F-9B07B9F41E2E}">
  <ds:schemaRefs>
    <ds:schemaRef ds:uri="http://schemas.microsoft.com/sharepoint/v3/contenttype/forms"/>
  </ds:schemaRefs>
</ds:datastoreItem>
</file>

<file path=customXml/itemProps2.xml><?xml version="1.0" encoding="utf-8"?>
<ds:datastoreItem xmlns:ds="http://schemas.openxmlformats.org/officeDocument/2006/customXml" ds:itemID="{23C27108-6903-44C4-87BF-D768D3ECEAC2}">
  <ds:schemaRefs>
    <ds:schemaRef ds:uri="98dd80a1-7d90-4794-a676-b26b5e78dcd9"/>
    <ds:schemaRef ds:uri="http://schemas.openxmlformats.org/package/2006/metadata/core-properties"/>
    <ds:schemaRef ds:uri="http://purl.org/dc/terms/"/>
    <ds:schemaRef ds:uri="http://purl.org/dc/dcmitype/"/>
    <ds:schemaRef ds:uri="http://schemas.microsoft.com/office/2006/documentManagement/types"/>
    <ds:schemaRef ds:uri="http://www.w3.org/XML/1998/namespace"/>
    <ds:schemaRef ds:uri="http://schemas.microsoft.com/office/2006/metadata/properties"/>
    <ds:schemaRef ds:uri="http://schemas.microsoft.com/office/infopath/2007/PartnerControls"/>
    <ds:schemaRef ds:uri="db09c066-1615-4540-a27e-21dd901f2066"/>
    <ds:schemaRef ds:uri="http://purl.org/dc/elements/1.1/"/>
  </ds:schemaRefs>
</ds:datastoreItem>
</file>

<file path=customXml/itemProps3.xml><?xml version="1.0" encoding="utf-8"?>
<ds:datastoreItem xmlns:ds="http://schemas.openxmlformats.org/officeDocument/2006/customXml" ds:itemID="{ED1AC842-75F5-4B0A-AF52-672EB6DF462D}">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98dd80a1-7d90-4794-a676-b26b5e78dcd9"/>
    <ds:schemaRef ds:uri="db09c066-1615-4540-a27e-21dd901f2066"/>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Presentation länsordförandekonferensen ht 2021</Template>
  <TotalTime>3986</TotalTime>
  <Words>4816</Words>
  <Application>Microsoft Office PowerPoint</Application>
  <PresentationFormat>Bredbild</PresentationFormat>
  <Paragraphs>523</Paragraphs>
  <Slides>21</Slides>
  <Notes>21</Notes>
  <HiddenSlides>0</HiddenSlides>
  <MMClips>0</MMClips>
  <ScaleCrop>false</ScaleCrop>
  <HeadingPairs>
    <vt:vector size="4" baseType="variant">
      <vt:variant>
        <vt:lpstr>Tema</vt:lpstr>
      </vt:variant>
      <vt:variant>
        <vt:i4>1</vt:i4>
      </vt:variant>
      <vt:variant>
        <vt:lpstr>Bildrubriker</vt:lpstr>
      </vt:variant>
      <vt:variant>
        <vt:i4>21</vt:i4>
      </vt:variant>
    </vt:vector>
  </HeadingPairs>
  <TitlesOfParts>
    <vt:vector size="22" baseType="lpstr">
      <vt:lpstr>Office-tema</vt:lpstr>
      <vt:lpstr>   Om oss som patientorganisation!</vt:lpstr>
      <vt:lpstr>Innehåll</vt:lpstr>
      <vt:lpstr>Vår historia</vt:lpstr>
      <vt:lpstr>Vår historia</vt:lpstr>
      <vt:lpstr>Riksförbundet HjärtLung – som patientorganisation</vt:lpstr>
      <vt:lpstr>Det här vill vi</vt:lpstr>
      <vt:lpstr>Vårt ändamål i stadgarna</vt:lpstr>
      <vt:lpstr>Vårt ändamål i stadgarna</vt:lpstr>
      <vt:lpstr>Vår värdegrund</vt:lpstr>
      <vt:lpstr>Vårt föreningsnamn</vt:lpstr>
      <vt:lpstr>Förbundsstyrelsen FS</vt:lpstr>
      <vt:lpstr>Våra ramar</vt:lpstr>
      <vt:lpstr>Olika användbara styrdokument</vt:lpstr>
      <vt:lpstr>Intressepolitiska huvudfrågor 2022 - 2025</vt:lpstr>
      <vt:lpstr>Vår verksamhet i vår förening</vt:lpstr>
      <vt:lpstr>www.hjart-lung.se  </vt:lpstr>
      <vt:lpstr>Här efter kommer några extrabilder. </vt:lpstr>
      <vt:lpstr>En diskussionspunkt</vt:lpstr>
      <vt:lpstr>Vår verksamhetsinriktning 2023-2025</vt:lpstr>
      <vt:lpstr>Påverkansarbete och samverkan</vt:lpstr>
      <vt:lpstr>Hur hänger allt ihop? Medlemsdemokratin</vt:lpstr>
    </vt:vector>
  </TitlesOfParts>
  <Company>Riksförbundet HjärtLung</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Välkommen till höstens länsordförandekonferens! 27 oktober 2021 kl. 13.30-15.30 på Teams  Inger Ros ordförande Christine Cars-Ingels generalsekreterare</dc:title>
  <dc:creator>Lotta Sondell</dc:creator>
  <cp:lastModifiedBy>Lotta Sondell</cp:lastModifiedBy>
  <cp:revision>798</cp:revision>
  <dcterms:created xsi:type="dcterms:W3CDTF">2021-10-25T07:25:37Z</dcterms:created>
  <dcterms:modified xsi:type="dcterms:W3CDTF">2023-02-03T14:38:19Z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TaxKeyword">
    <vt:lpwstr/>
  </property>
  <property fmtid="{D5CDD505-2E9C-101B-9397-08002B2CF9AE}" pid="3" name="Verksamhetsomrade">
    <vt:lpwstr>5;#Organisation|0a650bfd-53c0-4c68-8a05-af31a60ef62b;#6;#Omvärld|0cf5d96d-2bda-4a55-b77a-ea589286a06f</vt:lpwstr>
  </property>
  <property fmtid="{D5CDD505-2E9C-101B-9397-08002B2CF9AE}" pid="4" name="ContentTypeId">
    <vt:lpwstr>0x0101003001FDF85FA3834A8D561566A92D5BF4</vt:lpwstr>
  </property>
  <property fmtid="{D5CDD505-2E9C-101B-9397-08002B2CF9AE}" pid="5" name="HLRDocumentType">
    <vt:lpwstr/>
  </property>
  <property fmtid="{D5CDD505-2E9C-101B-9397-08002B2CF9AE}" pid="6" name="Process">
    <vt:lpwstr>4;#Förbundsstyrelse|3534e9b5-b615-42c5-983a-aa45ee63723e</vt:lpwstr>
  </property>
</Properties>
</file>