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68" r:id="rId5"/>
    <p:sldId id="267" r:id="rId6"/>
    <p:sldId id="357" r:id="rId7"/>
    <p:sldId id="284" r:id="rId8"/>
    <p:sldId id="302" r:id="rId9"/>
    <p:sldId id="303" r:id="rId10"/>
    <p:sldId id="360" r:id="rId11"/>
    <p:sldId id="364" r:id="rId12"/>
    <p:sldId id="351" r:id="rId13"/>
    <p:sldId id="361" r:id="rId14"/>
    <p:sldId id="355" r:id="rId15"/>
    <p:sldId id="362" r:id="rId16"/>
    <p:sldId id="369" r:id="rId17"/>
    <p:sldId id="348"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840" userDrawn="1">
          <p15:clr>
            <a:srgbClr val="A4A3A4"/>
          </p15:clr>
        </p15:guide>
        <p15:guide id="3" pos="3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837"/>
    <a:srgbClr val="B4C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83D47-EEC2-40E5-AB04-4DD38D0212E8}" v="6" dt="2026-04-29T10:12:34.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56757" autoAdjust="0"/>
  </p:normalViewPr>
  <p:slideViewPr>
    <p:cSldViewPr snapToGrid="0" snapToObjects="1">
      <p:cViewPr varScale="1">
        <p:scale>
          <a:sx n="38" d="100"/>
          <a:sy n="38" d="100"/>
        </p:scale>
        <p:origin x="2006" y="259"/>
      </p:cViewPr>
      <p:guideLst>
        <p:guide orient="horz" pos="3498"/>
        <p:guide pos="3840"/>
        <p:guide pos="3296"/>
      </p:guideLst>
    </p:cSldViewPr>
  </p:slideViewPr>
  <p:outlineViewPr>
    <p:cViewPr>
      <p:scale>
        <a:sx n="33" d="100"/>
        <a:sy n="33" d="100"/>
      </p:scale>
      <p:origin x="0" y="-1472"/>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413AE-5C66-8441-9367-11EAAE4B7035}" type="datetimeFigureOut">
              <a:rPr lang="sv-SE" smtClean="0"/>
              <a:t>2026-04-29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44A1D-EEF0-5042-AFAE-91F24057E41B}" type="slidenum">
              <a:rPr lang="sv-SE" smtClean="0"/>
              <a:t>‹#›</a:t>
            </a:fld>
            <a:endParaRPr lang="sv-SE"/>
          </a:p>
        </p:txBody>
      </p:sp>
    </p:spTree>
    <p:extLst>
      <p:ext uri="{BB962C8B-B14F-4D97-AF65-F5344CB8AC3E}">
        <p14:creationId xmlns:p14="http://schemas.microsoft.com/office/powerpoint/2010/main" val="132144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hjart-lung.se/globalassets/for-foreningar/lank-knapp-block/ramverket/2022-02-08-02-09_uppforandekod.pdf" TargetMode="External"/><Relationship Id="rId3" Type="http://schemas.openxmlformats.org/officeDocument/2006/relationships/hyperlink" Target="https://www.hjart-lung.se/globalassets/for-foreningar/lank-knapp-block/ramverket/20200610-varumarkesplattform-riksforbundet-hjartlung.pdf" TargetMode="External"/><Relationship Id="rId7" Type="http://schemas.openxmlformats.org/officeDocument/2006/relationships/hyperlink" Target="https://www.hjart-lung.se/globalassets/for-foreningar/lank-knapp-block/ramverket/20190508_policy-om-behandling-av-personuppgifter-integritetspolicy.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hjart-lung.se/globalassets/for-foreningar/lank-knapp-block/ramverket/20190508_riktlinjer-for-hantering-av-oegentligheter.pdf" TargetMode="External"/><Relationship Id="rId5" Type="http://schemas.openxmlformats.org/officeDocument/2006/relationships/hyperlink" Target="https://www.hjart-lung.se/globalassets/for-foreningar/lank-knapp-block/ramverket/20190508_policy-for-javsituationer.pdf" TargetMode="External"/><Relationship Id="rId10" Type="http://schemas.openxmlformats.org/officeDocument/2006/relationships/hyperlink" Target="https://www.hjart-lung.se/for-foreningar/forbundet/stadgar-och-ramverk/" TargetMode="External"/><Relationship Id="rId4" Type="http://schemas.openxmlformats.org/officeDocument/2006/relationships/hyperlink" Target="https://www.hjart-lung.se/for-foreningar/forbundet/stadgar-och-ramverk/stadgar-2022/" TargetMode="External"/><Relationship Id="rId9" Type="http://schemas.openxmlformats.org/officeDocument/2006/relationships/hyperlink" Target="https://www.hjart-lung.se/globalassets/for-foreningar/lank-knapp-block/ramverket/samhallspolitiskt-program-2021.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r>
              <a:rPr lang="sv-SE" dirty="0"/>
              <a:t>Välkommen till en basinformation </a:t>
            </a:r>
            <a:r>
              <a:rPr lang="sv-SE" baseline="0" dirty="0"/>
              <a:t>om Riksförbundet HjärtLung som patientorganisation.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Detta är en del av din introduktion i vår förening.</a:t>
            </a:r>
          </a:p>
          <a:p>
            <a:endParaRPr lang="sv-SE" baseline="0"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1</a:t>
            </a:fld>
            <a:endParaRPr lang="sv-SE"/>
          </a:p>
        </p:txBody>
      </p:sp>
    </p:spTree>
    <p:extLst>
      <p:ext uri="{BB962C8B-B14F-4D97-AF65-F5344CB8AC3E}">
        <p14:creationId xmlns:p14="http://schemas.microsoft.com/office/powerpoint/2010/main" val="362486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b="0" i="0" kern="1200" dirty="0">
                <a:solidFill>
                  <a:schemeClr val="tx1"/>
                </a:solidFill>
                <a:effectLst/>
                <a:latin typeface="+mn-lt"/>
                <a:ea typeface="+mn-ea"/>
                <a:cs typeface="+mn-cs"/>
              </a:rPr>
              <a:t>Talarmanus</a:t>
            </a:r>
          </a:p>
          <a:p>
            <a:endParaRPr lang="sv-SE" sz="2400" b="1" dirty="0">
              <a:cs typeface="Calibri"/>
            </a:endParaRPr>
          </a:p>
          <a:p>
            <a:pPr marL="0" indent="0">
              <a:buNone/>
            </a:pPr>
            <a:r>
              <a:rPr lang="sv-SE" sz="4400" b="1" dirty="0">
                <a:latin typeface="Verdana"/>
                <a:ea typeface="Verdana"/>
              </a:rPr>
              <a:t>Verksamhetsinriktningen</a:t>
            </a:r>
          </a:p>
          <a:p>
            <a:pPr marL="0" indent="0">
              <a:buNone/>
            </a:pPr>
            <a:r>
              <a:rPr lang="sv-SE" sz="2400" dirty="0">
                <a:latin typeface="Verdana"/>
                <a:ea typeface="Verdana"/>
              </a:rPr>
              <a:t>Vägledande dokument för vad hela organisationen ska sträva efter att arbeta med fram till nästa kongress.</a:t>
            </a:r>
            <a:r>
              <a:rPr lang="sv-SE" sz="2400" baseline="0" dirty="0">
                <a:latin typeface="+mn-lt"/>
                <a:ea typeface="+mn-ea"/>
              </a:rPr>
              <a:t> </a:t>
            </a:r>
            <a:r>
              <a:rPr lang="sv-SE" sz="2400" dirty="0">
                <a:latin typeface="Verdana"/>
                <a:ea typeface="Verdana"/>
              </a:rPr>
              <a:t>Beslutas på kongressen. Vårt mål till kongressen 2029 är att bli den största patientorganisationen i Sverige.</a:t>
            </a:r>
            <a:endParaRPr lang="sv-SE" sz="2400" dirty="0"/>
          </a:p>
          <a:p>
            <a:endParaRPr lang="sv-SE" sz="2400" b="1" dirty="0">
              <a:cs typeface="Calibri"/>
            </a:endParaRPr>
          </a:p>
          <a:p>
            <a:r>
              <a:rPr lang="sv-SE" sz="2400" b="1" dirty="0"/>
              <a:t>Samhällspolitiska programmet </a:t>
            </a:r>
          </a:p>
          <a:p>
            <a:r>
              <a:rPr lang="sv-SE" sz="2400" b="0" i="0" kern="1200" baseline="0" dirty="0">
                <a:solidFill>
                  <a:schemeClr val="tx1"/>
                </a:solidFill>
                <a:effectLst/>
                <a:latin typeface="+mn-lt"/>
                <a:ea typeface="+mn-ea"/>
                <a:cs typeface="+mn-cs"/>
              </a:rPr>
              <a:t>Det samhällspolitiska programmet är vårt ankare som vägleder oss i vårt arbete i skapa samhällsförändringar för personer med erfarenheter av hjärt-, kärl- och lungsjukdomar. </a:t>
            </a:r>
          </a:p>
          <a:p>
            <a:r>
              <a:rPr lang="sv-SE" sz="2400" dirty="0">
                <a:latin typeface="Verdana"/>
                <a:ea typeface="Verdana"/>
              </a:rPr>
              <a:t>Berättar om </a:t>
            </a:r>
            <a:r>
              <a:rPr lang="sv-SE" sz="2400" dirty="0">
                <a:solidFill>
                  <a:schemeClr val="tx1">
                    <a:lumMod val="85000"/>
                    <a:lumOff val="15000"/>
                  </a:schemeClr>
                </a:solidFill>
                <a:latin typeface="Verdana"/>
                <a:ea typeface="Verdana"/>
              </a:rPr>
              <a:t>varför </a:t>
            </a:r>
            <a:r>
              <a:rPr lang="sv-SE" sz="2400" dirty="0">
                <a:latin typeface="Verdana"/>
                <a:ea typeface="Verdana"/>
              </a:rPr>
              <a:t>vi tycker att våra frågor är viktiga.</a:t>
            </a:r>
          </a:p>
          <a:p>
            <a:r>
              <a:rPr lang="sv-SE" sz="2400" dirty="0">
                <a:latin typeface="Verdana"/>
                <a:ea typeface="Verdana"/>
              </a:rPr>
              <a:t>Utgår från den enskilda individens perspektiv och hur det är att leva med kronisk sjukdom i samhället samt mötet med vården.</a:t>
            </a:r>
            <a:endParaRPr lang="sv-SE" sz="2400" dirty="0"/>
          </a:p>
          <a:p>
            <a:endParaRPr lang="sv-SE" sz="2400" b="0" i="0" kern="1200" baseline="0" dirty="0">
              <a:solidFill>
                <a:schemeClr val="tx1"/>
              </a:solidFill>
              <a:effectLst/>
              <a:latin typeface="+mn-lt"/>
              <a:ea typeface="+mn-ea"/>
              <a:cs typeface="+mn-cs"/>
            </a:endParaRPr>
          </a:p>
          <a:p>
            <a:r>
              <a:rPr lang="sv-SE" sz="2400" b="0" i="0" kern="1200" baseline="0" dirty="0">
                <a:solidFill>
                  <a:schemeClr val="tx1"/>
                </a:solidFill>
                <a:effectLst/>
                <a:latin typeface="+mn-lt"/>
                <a:ea typeface="+mn-ea"/>
                <a:cs typeface="+mn-cs"/>
              </a:rPr>
              <a:t>Intressepolitiska huvudfrågor antas på kongressen för en kongressperiod. De samverkan med vårt Samhällspolitiska program.</a:t>
            </a:r>
          </a:p>
          <a:p>
            <a:r>
              <a:rPr lang="sv-SE" sz="2400" b="0" i="0" kern="1200" baseline="0" dirty="0">
                <a:solidFill>
                  <a:schemeClr val="tx1"/>
                </a:solidFill>
                <a:effectLst/>
                <a:latin typeface="+mn-lt"/>
                <a:ea typeface="+mn-ea"/>
                <a:cs typeface="+mn-cs"/>
              </a:rPr>
              <a:t>Det kan variera på regional nivå med vilka frågor som länsföreningarna</a:t>
            </a:r>
            <a:r>
              <a:rPr lang="sv-SE" sz="2400" dirty="0"/>
              <a:t> och</a:t>
            </a:r>
            <a:r>
              <a:rPr lang="sv-SE" sz="2400" b="0" i="0" kern="1200" baseline="0" dirty="0">
                <a:solidFill>
                  <a:schemeClr val="tx1"/>
                </a:solidFill>
                <a:effectLst/>
                <a:latin typeface="+mn-lt"/>
                <a:ea typeface="+mn-ea"/>
                <a:cs typeface="+mn-cs"/>
              </a:rPr>
              <a:t> </a:t>
            </a:r>
            <a:r>
              <a:rPr lang="sv-SE" sz="2400" dirty="0"/>
              <a:t>lokalföreningar  </a:t>
            </a:r>
            <a:r>
              <a:rPr lang="sv-SE" sz="2400" b="0" i="0" kern="1200" baseline="0" dirty="0">
                <a:solidFill>
                  <a:schemeClr val="tx1"/>
                </a:solidFill>
                <a:effectLst/>
                <a:latin typeface="+mn-lt"/>
                <a:ea typeface="+mn-ea"/>
                <a:cs typeface="+mn-cs"/>
              </a:rPr>
              <a:t>arbetar med, då behovet och problemen varierar.</a:t>
            </a:r>
            <a:r>
              <a:rPr lang="sv-SE" sz="2400" dirty="0"/>
              <a:t> Länsföreningen</a:t>
            </a:r>
            <a:r>
              <a:rPr lang="sv-SE" sz="2400" baseline="0" dirty="0"/>
              <a:t> bör fokusera på att ha kontakt med regionen utifrån att driva påverkan samt olika större sjukhus för patientutbildningar mm.</a:t>
            </a:r>
            <a:endParaRPr lang="sv-SE" sz="2400" dirty="0"/>
          </a:p>
          <a:p>
            <a:r>
              <a:rPr lang="sv-SE" sz="2400" b="0" i="0" kern="1200" baseline="0" dirty="0">
                <a:solidFill>
                  <a:schemeClr val="tx1"/>
                </a:solidFill>
                <a:effectLst/>
                <a:latin typeface="+mn-lt"/>
                <a:ea typeface="+mn-ea"/>
                <a:cs typeface="+mn-cs"/>
              </a:rPr>
              <a:t>Samhällspolitiska program</a:t>
            </a:r>
            <a:r>
              <a:rPr lang="sv-SE" sz="2400" dirty="0"/>
              <a:t> ska vara vägledande för alla våra föreningar kring vilka frågor vi ska arbeta med mot vården. </a:t>
            </a:r>
          </a:p>
          <a:p>
            <a:endParaRPr lang="sv-SE" sz="2400" b="1" dirty="0">
              <a:cs typeface="Calibri"/>
            </a:endParaRPr>
          </a:p>
          <a:p>
            <a:r>
              <a:rPr lang="sv-SE" sz="2400" b="1" dirty="0">
                <a:cs typeface="Calibri"/>
              </a:rPr>
              <a:t>Stadgar</a:t>
            </a:r>
            <a:endParaRPr lang="sv-SE" sz="2400" b="1" i="0" kern="1200" dirty="0">
              <a:solidFill>
                <a:schemeClr val="tx1"/>
              </a:solidFill>
              <a:effectLst/>
              <a:latin typeface="+mn-lt"/>
              <a:ea typeface="+mn-ea"/>
              <a:cs typeface="+mn-cs"/>
            </a:endParaRPr>
          </a:p>
          <a:p>
            <a:r>
              <a:rPr lang="sv-SE" sz="2400" b="0" i="0" kern="1200" dirty="0">
                <a:solidFill>
                  <a:schemeClr val="tx1"/>
                </a:solidFill>
                <a:effectLst/>
                <a:latin typeface="+mn-lt"/>
                <a:ea typeface="+mn-ea"/>
                <a:cs typeface="+mn-cs"/>
              </a:rPr>
              <a:t>Riksförbundet HjärtLungs ramar fastställs av förbundskongressen alternativt förbundsstyrelsen och ligger till grund för beslut och ändamål för den verksamhet som bedrivs.</a:t>
            </a:r>
            <a:r>
              <a:rPr lang="sv-SE" sz="2400" dirty="0"/>
              <a:t> </a:t>
            </a:r>
            <a:endParaRPr lang="sv-SE" sz="2400" b="0" i="0" kern="1200" dirty="0">
              <a:solidFill>
                <a:schemeClr val="tx1"/>
              </a:solidFill>
              <a:effectLst/>
              <a:latin typeface="+mn-lt"/>
              <a:cs typeface="Calibri"/>
            </a:endParaRPr>
          </a:p>
          <a:p>
            <a:r>
              <a:rPr lang="sv-SE" sz="2400" b="0" i="0" kern="1200" dirty="0">
                <a:solidFill>
                  <a:schemeClr val="tx1"/>
                </a:solidFill>
                <a:effectLst/>
                <a:latin typeface="+mn-lt"/>
                <a:ea typeface="+mn-ea"/>
                <a:cs typeface="+mn-cs"/>
              </a:rPr>
              <a:t>Stadgarna är det regelverk som alla inom</a:t>
            </a:r>
            <a:r>
              <a:rPr lang="sv-SE" sz="2400" b="0" i="0" kern="1200" baseline="0" dirty="0">
                <a:solidFill>
                  <a:schemeClr val="tx1"/>
                </a:solidFill>
                <a:effectLst/>
                <a:latin typeface="+mn-lt"/>
                <a:ea typeface="+mn-ea"/>
                <a:cs typeface="+mn-cs"/>
              </a:rPr>
              <a:t> organisationen måste följa.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latin typeface="Verdana"/>
                <a:ea typeface="Verdana"/>
              </a:rPr>
              <a:t>Det bestämmer hur föreningen bedrivs och dess ändamål.</a:t>
            </a:r>
            <a:r>
              <a:rPr lang="sv-SE" sz="2400" baseline="0" dirty="0">
                <a:latin typeface="Verdana"/>
                <a:ea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latin typeface="Verdana"/>
                <a:ea typeface="Verdana"/>
              </a:rPr>
              <a:t>Antas på kongressen.</a:t>
            </a:r>
          </a:p>
          <a:p>
            <a:endParaRPr lang="sv-SE" sz="2400" b="1" i="0" kern="1200" baseline="0" dirty="0">
              <a:solidFill>
                <a:schemeClr val="tx1"/>
              </a:solidFill>
              <a:effectLst/>
              <a:latin typeface="+mn-lt"/>
              <a:cs typeface="Calibri"/>
            </a:endParaRPr>
          </a:p>
          <a:p>
            <a:pPr marL="0" indent="0">
              <a:buNone/>
            </a:pPr>
            <a:endParaRPr lang="sv-SE" sz="2300" b="1" dirty="0">
              <a:latin typeface="Verdana"/>
              <a:ea typeface="Verdana"/>
            </a:endParaRPr>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10</a:t>
            </a:fld>
            <a:endParaRPr lang="sv-SE"/>
          </a:p>
        </p:txBody>
      </p:sp>
    </p:spTree>
    <p:extLst>
      <p:ext uri="{BB962C8B-B14F-4D97-AF65-F5344CB8AC3E}">
        <p14:creationId xmlns:p14="http://schemas.microsoft.com/office/powerpoint/2010/main" val="59930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r>
              <a:rPr lang="sv-SE" sz="1200" dirty="0">
                <a:hlinkClick r:id="rId3"/>
              </a:rPr>
              <a:t>Varumärkesplattform</a:t>
            </a:r>
            <a:r>
              <a:rPr lang="sv-SE" sz="1200" dirty="0"/>
              <a:t> (om vision/värderingar).</a:t>
            </a:r>
          </a:p>
          <a:p>
            <a:r>
              <a:rPr lang="sv-SE" sz="1200" dirty="0"/>
              <a:t>Ett</a:t>
            </a:r>
            <a:r>
              <a:rPr lang="sv-SE" sz="1200" baseline="0" dirty="0"/>
              <a:t> centralt dokument för vår organisation. </a:t>
            </a:r>
          </a:p>
          <a:p>
            <a:endParaRPr lang="sv-SE" sz="1200" baseline="0" dirty="0"/>
          </a:p>
          <a:p>
            <a:r>
              <a:rPr lang="sv-SE" dirty="0"/>
              <a:t>Om vår Vision: Personer med hjärt-, kärl- och lungsjukdom ska ha ett bra liv. </a:t>
            </a:r>
          </a:p>
          <a:p>
            <a:r>
              <a:rPr lang="sv-SE" dirty="0"/>
              <a:t>Vår vision är en ledstjärna för alla som, oavsett organisatorisk nivå, är aktiva i Riksförbundet HjärtLung. </a:t>
            </a:r>
          </a:p>
          <a:p>
            <a:endParaRPr lang="sv-SE" dirty="0"/>
          </a:p>
          <a:p>
            <a:r>
              <a:rPr lang="sv-SE" dirty="0"/>
              <a:t>All verksamhet i organisationen såsom livsstilsaktiviteter, utbildningar, de forskningsprojekt vi stödjer, opinionsbildning och möten med medlemmar ska kunna kopplas till visionen. Vid alla dessa tillfällen ska frågan ”Varför gör jag det här?” kunna besvaras med: ”För att personer med hjärt-, kärl- och lungsjukdom ska ha ett bra liv”. </a:t>
            </a:r>
          </a:p>
          <a:p>
            <a:endParaRPr lang="sv-SE" dirty="0"/>
          </a:p>
          <a:p>
            <a:r>
              <a:rPr lang="sv-SE" dirty="0"/>
              <a:t>Vårt syfte:</a:t>
            </a:r>
          </a:p>
          <a:p>
            <a:r>
              <a:rPr lang="sv-SE" dirty="0"/>
              <a:t>Vi finns till för personer med hjärt-, kärl- eller lungsjukdom och för deras närstående för att förebygga hjärt-, kärl- och lungsjukdom. </a:t>
            </a:r>
          </a:p>
          <a:p>
            <a:r>
              <a:rPr lang="sv-SE" dirty="0"/>
              <a:t>Vi ger råd och stöd i vardagen. </a:t>
            </a:r>
          </a:p>
          <a:p>
            <a:r>
              <a:rPr lang="sv-SE" dirty="0"/>
              <a:t>Vi är en stark opinionsbildare i samhällsdebatten. </a:t>
            </a:r>
          </a:p>
          <a:p>
            <a:r>
              <a:rPr lang="sv-SE" dirty="0"/>
              <a:t>Vi arbetar med förebyggande och främjande arbete för god hälsa, så att färre insjuknar i hjärt-, kärl- och lungsjukdom. </a:t>
            </a:r>
          </a:p>
          <a:p>
            <a:endParaRPr lang="sv-SE" dirty="0"/>
          </a:p>
          <a:p>
            <a:r>
              <a:rPr lang="sv-SE" dirty="0"/>
              <a:t>Vår värdegrund: </a:t>
            </a:r>
          </a:p>
          <a:p>
            <a:r>
              <a:rPr lang="sv-SE" dirty="0"/>
              <a:t>Förbundets värdegrund är allas lika värde. Vi stödjer oss på FN:s deklaration om mänskliga rättigheter och FN:s konvention om rättigheter för personer med funktionsnedsättning (CRPD). </a:t>
            </a:r>
          </a:p>
          <a:p>
            <a:r>
              <a:rPr lang="sv-SE" dirty="0"/>
              <a:t>Att skilja mellan intressepolitik och partipolitik i opinionsarbetet är nödvändigt för vår trovärdighet. Det ger oss frihet att med oberoende, tillit och förtroende driva de intressepolitiska frågor som förbundet prioriterar. Det är personer med hjärt-, kärl- och lungsjukdom, och deras erfarenheter och behov, som styr och vägleder våra arbetsområden och insatser. Förbundet ska alltid vara oberoende i samverkan med andra aktörer och befästa detta genom avtal eller överenskommelser.</a:t>
            </a:r>
          </a:p>
          <a:p>
            <a:endParaRPr lang="sv-SE" sz="1200" dirty="0"/>
          </a:p>
          <a:p>
            <a:r>
              <a:rPr lang="sv-SE" sz="1200" dirty="0"/>
              <a:t>Andra viktiga regelverk och policyer: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linkClick r:id="rId4"/>
              </a:rPr>
              <a:t>Stadgar. </a:t>
            </a:r>
            <a:endParaRPr lang="sv-SE" sz="1200" dirty="0"/>
          </a:p>
          <a:p>
            <a:r>
              <a:rPr lang="sv-SE" sz="1200" dirty="0">
                <a:hlinkClick r:id="rId5"/>
              </a:rPr>
              <a:t>Policy för jävsituationer</a:t>
            </a:r>
            <a:r>
              <a:rPr lang="sv-SE" sz="1200" dirty="0"/>
              <a:t>.</a:t>
            </a:r>
          </a:p>
          <a:p>
            <a:r>
              <a:rPr lang="sv-SE" sz="1200" dirty="0">
                <a:hlinkClick r:id="rId6"/>
              </a:rPr>
              <a:t>Riktlinje för oegentligheter</a:t>
            </a:r>
            <a:r>
              <a:rPr lang="sv-SE" sz="1200" dirty="0"/>
              <a:t>.</a:t>
            </a:r>
          </a:p>
          <a:p>
            <a:r>
              <a:rPr lang="sv-SE" sz="1200" dirty="0">
                <a:hlinkClick r:id="rId7"/>
              </a:rPr>
              <a:t>Integritetspolicyn</a:t>
            </a:r>
            <a:r>
              <a:rPr lang="sv-SE" sz="1200" dirty="0"/>
              <a:t>.</a:t>
            </a:r>
          </a:p>
          <a:p>
            <a:r>
              <a:rPr lang="sv-SE" sz="1200" dirty="0">
                <a:hlinkClick r:id="rId8"/>
              </a:rPr>
              <a:t>Uppförandekoden</a:t>
            </a:r>
            <a:r>
              <a:rPr lang="sv-SE" sz="1200" dirty="0"/>
              <a:t>.</a:t>
            </a:r>
          </a:p>
          <a:p>
            <a:r>
              <a:rPr lang="sv-SE" sz="1200" dirty="0">
                <a:hlinkClick r:id="rId9"/>
              </a:rPr>
              <a:t>Samhällspolitiskt program </a:t>
            </a:r>
            <a:r>
              <a:rPr lang="sv-SE" sz="1200" dirty="0"/>
              <a:t>som grund och ankare.</a:t>
            </a:r>
          </a:p>
          <a:p>
            <a:pPr marL="0" indent="0">
              <a:buNone/>
            </a:pPr>
            <a:endParaRPr lang="sv-SE" sz="1200" dirty="0"/>
          </a:p>
          <a:p>
            <a:pPr marL="0" indent="0">
              <a:buNone/>
            </a:pPr>
            <a:r>
              <a:rPr lang="sv-SE" sz="1200" dirty="0"/>
              <a:t>Hela ramverket finns </a:t>
            </a:r>
            <a:r>
              <a:rPr lang="sv-SE" sz="1200" dirty="0">
                <a:hlinkClick r:id="rId10"/>
              </a:rPr>
              <a:t>på hemsidan</a:t>
            </a:r>
            <a:r>
              <a:rPr lang="sv-SE" sz="1200" dirty="0"/>
              <a:t>.</a:t>
            </a:r>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11</a:t>
            </a:fld>
            <a:endParaRPr lang="sv-SE"/>
          </a:p>
        </p:txBody>
      </p:sp>
    </p:spTree>
    <p:extLst>
      <p:ext uri="{BB962C8B-B14F-4D97-AF65-F5344CB8AC3E}">
        <p14:creationId xmlns:p14="http://schemas.microsoft.com/office/powerpoint/2010/main" val="119124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r>
              <a:rPr lang="sv-SE" dirty="0"/>
              <a:t>Här</a:t>
            </a:r>
            <a:r>
              <a:rPr lang="sv-SE" baseline="0" dirty="0"/>
              <a:t> berättar du om vilken verksamhet som finns i din förening. </a:t>
            </a:r>
          </a:p>
          <a:p>
            <a:r>
              <a:rPr lang="sv-SE" baseline="0" dirty="0"/>
              <a:t>Om vilka som leder styrelsen och om hur det fungerar övergripande i föreningen. </a:t>
            </a:r>
          </a:p>
          <a:p>
            <a:r>
              <a:rPr lang="sv-SE" baseline="0" dirty="0"/>
              <a:t>Om var man hittar mer information om detta (hemsidan, nyhetsbrev, medlemstidning osv.).</a:t>
            </a:r>
          </a:p>
          <a:p>
            <a:r>
              <a:rPr lang="sv-SE" baseline="0" dirty="0"/>
              <a:t>Att vi löpande behöver fler som engagerar sig i olika uppdrag. Tillsammans gör vi vår förening.</a:t>
            </a:r>
          </a:p>
          <a:p>
            <a:r>
              <a:rPr lang="sv-SE" baseline="0" dirty="0"/>
              <a:t>250 kr/år och medlem. Gratis om man är under 18 år.</a:t>
            </a:r>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12</a:t>
            </a:fld>
            <a:endParaRPr lang="sv-SE"/>
          </a:p>
        </p:txBody>
      </p:sp>
    </p:spTree>
    <p:extLst>
      <p:ext uri="{BB962C8B-B14F-4D97-AF65-F5344CB8AC3E}">
        <p14:creationId xmlns:p14="http://schemas.microsoft.com/office/powerpoint/2010/main" val="248131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6D8D8-34D1-8FE3-36C8-F7F9047EB6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F6D37B-4F2A-7F68-4254-65A9CCE196A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B8AAED-3469-212D-BA54-94A739F4CDB7}"/>
              </a:ext>
            </a:extLst>
          </p:cNvPr>
          <p:cNvSpPr>
            <a:spLocks noGrp="1"/>
          </p:cNvSpPr>
          <p:nvPr>
            <p:ph type="body" idx="1"/>
          </p:nvPr>
        </p:nvSpPr>
        <p:spPr/>
        <p:txBody>
          <a:bodyPr/>
          <a:lstStyle/>
          <a:p>
            <a:r>
              <a:rPr lang="sv-SE" dirty="0"/>
              <a:t>Talarmanus</a:t>
            </a:r>
          </a:p>
          <a:p>
            <a:endParaRPr lang="sv-SE" dirty="0"/>
          </a:p>
          <a:p>
            <a:r>
              <a:rPr lang="sv-SE" dirty="0"/>
              <a:t>Här</a:t>
            </a:r>
            <a:r>
              <a:rPr lang="sv-SE" baseline="0" dirty="0"/>
              <a:t> berättar du om vilken verksamhet som finns i din förening. </a:t>
            </a:r>
          </a:p>
          <a:p>
            <a:r>
              <a:rPr lang="sv-SE" baseline="0" dirty="0"/>
              <a:t>Om vilka som leder styrelsen och om hur det fungerar övergripande i föreningen. </a:t>
            </a:r>
          </a:p>
          <a:p>
            <a:r>
              <a:rPr lang="sv-SE" baseline="0" dirty="0"/>
              <a:t>Om var man hittar mer information om detta (hemsidan, nyhetsbrev, medlemstidning osv.).</a:t>
            </a:r>
          </a:p>
          <a:p>
            <a:r>
              <a:rPr lang="sv-SE" baseline="0" dirty="0"/>
              <a:t>Att vi löpande behöver fler som engagerar sig i olika uppdrag. Tillsammans gör vi vår förening. </a:t>
            </a:r>
          </a:p>
          <a:p>
            <a:r>
              <a:rPr lang="sv-SE" baseline="0" dirty="0"/>
              <a:t>Hur får man kontakt med er förening? Alla är välkomna både i stort och smått.</a:t>
            </a:r>
            <a:endParaRPr lang="sv-SE" dirty="0"/>
          </a:p>
        </p:txBody>
      </p:sp>
      <p:sp>
        <p:nvSpPr>
          <p:cNvPr id="4" name="Platshållare för bildnummer 3">
            <a:extLst>
              <a:ext uri="{FF2B5EF4-FFF2-40B4-BE49-F238E27FC236}">
                <a16:creationId xmlns:a16="http://schemas.microsoft.com/office/drawing/2014/main" id="{7CC9AD0A-61CA-5226-09B7-D606D9FFCE00}"/>
              </a:ext>
            </a:extLst>
          </p:cNvPr>
          <p:cNvSpPr>
            <a:spLocks noGrp="1"/>
          </p:cNvSpPr>
          <p:nvPr>
            <p:ph type="sldNum" sz="quarter" idx="10"/>
          </p:nvPr>
        </p:nvSpPr>
        <p:spPr/>
        <p:txBody>
          <a:bodyPr/>
          <a:lstStyle/>
          <a:p>
            <a:fld id="{C9244A1D-EEF0-5042-AFAE-91F24057E41B}" type="slidenum">
              <a:rPr lang="sv-SE" smtClean="0"/>
              <a:t>13</a:t>
            </a:fld>
            <a:endParaRPr lang="sv-SE"/>
          </a:p>
        </p:txBody>
      </p:sp>
    </p:spTree>
    <p:extLst>
      <p:ext uri="{BB962C8B-B14F-4D97-AF65-F5344CB8AC3E}">
        <p14:creationId xmlns:p14="http://schemas.microsoft.com/office/powerpoint/2010/main" val="373472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i="0" kern="1200" dirty="0">
              <a:solidFill>
                <a:schemeClr val="tx1"/>
              </a:solidFill>
              <a:effectLst/>
              <a:latin typeface="+mn-lt"/>
              <a:cs typeface="Calibri" panose="020F0502020204030204"/>
            </a:endParaRPr>
          </a:p>
          <a:p>
            <a:r>
              <a:rPr lang="sv-SE" dirty="0">
                <a:cs typeface="Calibri" panose="020F0502020204030204"/>
              </a:rPr>
              <a:t>Talarmanus</a:t>
            </a:r>
          </a:p>
          <a:p>
            <a:endParaRPr lang="sv-SE" dirty="0">
              <a:cs typeface="Calibri" panose="020F0502020204030204"/>
            </a:endParaRPr>
          </a:p>
          <a:p>
            <a:r>
              <a:rPr lang="sv-SE" dirty="0">
                <a:cs typeface="Calibri" panose="020F0502020204030204"/>
              </a:rPr>
              <a:t>Frågestund.</a:t>
            </a:r>
            <a:r>
              <a:rPr lang="sv-SE" baseline="0" dirty="0">
                <a:cs typeface="Calibri" panose="020F0502020204030204"/>
              </a:rPr>
              <a:t> Vilka drivkrafter har du för att vara med i vår förening. Vad vill du ge och vad vill du få?</a:t>
            </a:r>
          </a:p>
          <a:p>
            <a:r>
              <a:rPr lang="sv-SE" baseline="0" dirty="0">
                <a:cs typeface="Calibri" panose="020F0502020204030204"/>
              </a:rPr>
              <a:t>Avslutning.</a:t>
            </a:r>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14</a:t>
            </a:fld>
            <a:endParaRPr lang="sv-SE"/>
          </a:p>
        </p:txBody>
      </p:sp>
    </p:spTree>
    <p:extLst>
      <p:ext uri="{BB962C8B-B14F-4D97-AF65-F5344CB8AC3E}">
        <p14:creationId xmlns:p14="http://schemas.microsoft.com/office/powerpoint/2010/main" val="37380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kommer att gå genom kort om vår historia, vår organisation, vår värdegrund och vårt ramverk. Samt vårt arbete i vår egen lokalförening.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Målet är att ge er alla en basinformation så att ni bättre känner till vår organisation. Vilka vi är, varför vi finns, hur vi jobbar, vad vi vill.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tar cirka 1 timme och det finns möjlighet att ställa frågor under tiden och efteråt.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Mitt namn är xx och jag har varit aktiv i föreningen som studieorganisatör/cirkelledare/utbildare sedan xx. </a:t>
            </a:r>
            <a:endParaRPr lang="sv-SE" dirty="0"/>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2</a:t>
            </a:fld>
            <a:endParaRPr lang="sv-SE"/>
          </a:p>
        </p:txBody>
      </p:sp>
    </p:spTree>
    <p:extLst>
      <p:ext uri="{BB962C8B-B14F-4D97-AF65-F5344CB8AC3E}">
        <p14:creationId xmlns:p14="http://schemas.microsoft.com/office/powerpoint/2010/main" val="302234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Talarmanus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Vilka</a:t>
            </a:r>
            <a:r>
              <a:rPr lang="sv-SE" baseline="0" dirty="0"/>
              <a:t> är vi? En kort sammanfattning i punkter.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är en nationell</a:t>
            </a:r>
            <a:r>
              <a:rPr lang="sv-SE" baseline="0" dirty="0"/>
              <a:t> </a:t>
            </a:r>
            <a:r>
              <a:rPr lang="sv-SE" dirty="0"/>
              <a:t>ideell förening som samlar cirka 35 000 medlemmar i cirka 150 föreningar, </a:t>
            </a:r>
            <a:r>
              <a:rPr lang="sv-SE" sz="1200" dirty="0"/>
              <a:t>dvs. 126 lokalföreningar, 6 medlems-organisationer och 21 länsföreningar.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Indirekt </a:t>
            </a:r>
            <a:r>
              <a:rPr lang="sv-SE" dirty="0"/>
              <a:t>verkar vi för att de omkring 2,5 miljoner personer i Sverige med hjärt-, kärl- och lungsjukdom ska ha ett bra liv.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dirty="0">
                <a:solidFill>
                  <a:schemeClr val="tx1"/>
                </a:solidFill>
                <a:effectLst/>
                <a:latin typeface="+mn-lt"/>
                <a:ea typeface="+mn-ea"/>
                <a:cs typeface="+mn-cs"/>
              </a:rPr>
              <a:t>Fördjupning:</a:t>
            </a:r>
            <a:r>
              <a:rPr lang="sv-SE" sz="1200" b="0" i="1" kern="1200" baseline="0" dirty="0">
                <a:solidFill>
                  <a:schemeClr val="tx1"/>
                </a:solidFill>
                <a:effectLst/>
                <a:latin typeface="+mn-lt"/>
                <a:ea typeface="+mn-ea"/>
                <a:cs typeface="+mn-cs"/>
              </a:rPr>
              <a:t> Effektrapport 2025 (hittas på hemsidan).</a:t>
            </a:r>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3</a:t>
            </a:fld>
            <a:endParaRPr lang="sv-SE"/>
          </a:p>
        </p:txBody>
      </p:sp>
    </p:spTree>
    <p:extLst>
      <p:ext uri="{BB962C8B-B14F-4D97-AF65-F5344CB8AC3E}">
        <p14:creationId xmlns:p14="http://schemas.microsoft.com/office/powerpoint/2010/main" val="184923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dirty="0"/>
              <a:t>Denna bild ä</a:t>
            </a:r>
            <a:r>
              <a:rPr lang="sv-SE" b="0" baseline="0" dirty="0"/>
              <a:t>r valfri och kan skippas om man vill göra presentationen kortare.</a:t>
            </a:r>
          </a:p>
          <a:p>
            <a:endParaRPr lang="sv-SE" b="0" dirty="0"/>
          </a:p>
          <a:p>
            <a:r>
              <a:rPr lang="sv-SE" b="0" u="none" dirty="0"/>
              <a:t>Talarmanus</a:t>
            </a:r>
          </a:p>
          <a:p>
            <a:endParaRPr lang="sv-SE" dirty="0">
              <a:cs typeface="Calibri"/>
            </a:endParaRPr>
          </a:p>
          <a:p>
            <a:r>
              <a:rPr lang="sv-SE" b="1" dirty="0">
                <a:cs typeface="Calibri"/>
              </a:rPr>
              <a:t>Steg 1</a:t>
            </a:r>
            <a:r>
              <a:rPr lang="sv-SE" b="1" baseline="0" dirty="0">
                <a:cs typeface="Calibri"/>
              </a:rPr>
              <a:t> </a:t>
            </a:r>
            <a:r>
              <a:rPr lang="sv-SE" b="1" dirty="0">
                <a:cs typeface="Calibri"/>
              </a:rPr>
              <a:t>Medlemmarna</a:t>
            </a:r>
          </a:p>
          <a:p>
            <a:pPr marL="0" indent="0">
              <a:buFont typeface="Arial" panose="020B0604020202020204" pitchFamily="34" charset="0"/>
              <a:buNone/>
            </a:pPr>
            <a:r>
              <a:rPr lang="sv-SE" baseline="0" dirty="0"/>
              <a:t>Grunden för vår organisation är våra medlemmar. </a:t>
            </a:r>
          </a:p>
          <a:p>
            <a:pPr marL="0" indent="0">
              <a:buFont typeface="Arial" panose="020B0604020202020204" pitchFamily="34" charset="0"/>
              <a:buNone/>
            </a:pPr>
            <a:r>
              <a:rPr lang="sv-SE" baseline="0" dirty="0"/>
              <a:t>Det är via ett </a:t>
            </a:r>
            <a:r>
              <a:rPr lang="sv-SE" dirty="0"/>
              <a:t>representativt</a:t>
            </a:r>
            <a:r>
              <a:rPr lang="sv-SE" baseline="0" dirty="0"/>
              <a:t> demokratisystem som våra </a:t>
            </a:r>
            <a:r>
              <a:rPr lang="sv-SE" dirty="0"/>
              <a:t>medlemmar</a:t>
            </a:r>
            <a:r>
              <a:rPr lang="sv-SE" baseline="0" dirty="0"/>
              <a:t> leder vår organisation.</a:t>
            </a:r>
            <a:endParaRPr lang="sv-SE" baseline="0" dirty="0">
              <a:cs typeface="Calibri"/>
            </a:endParaRPr>
          </a:p>
          <a:p>
            <a:pPr marL="0" indent="0">
              <a:buFont typeface="Arial" panose="020B0604020202020204" pitchFamily="34" charset="0"/>
              <a:buNone/>
            </a:pPr>
            <a:r>
              <a:rPr lang="sv-SE" sz="1200" b="0" i="0" kern="1200" dirty="0">
                <a:solidFill>
                  <a:schemeClr val="tx1"/>
                </a:solidFill>
                <a:effectLst/>
                <a:latin typeface="+mn-lt"/>
                <a:ea typeface="+mn-ea"/>
                <a:cs typeface="+mn-cs"/>
              </a:rPr>
              <a:t>Det betyder att vi har ett system där </a:t>
            </a:r>
            <a:r>
              <a:rPr lang="sv-SE" dirty="0"/>
              <a:t>medlemmarna</a:t>
            </a:r>
            <a:r>
              <a:rPr lang="sv-SE" sz="1200" b="0" i="0" kern="1200" dirty="0">
                <a:solidFill>
                  <a:schemeClr val="tx1"/>
                </a:solidFill>
                <a:effectLst/>
                <a:latin typeface="+mn-lt"/>
                <a:ea typeface="+mn-ea"/>
                <a:cs typeface="+mn-cs"/>
              </a:rPr>
              <a:t> styr genom val av företrädare som har beslutanderätt.</a:t>
            </a:r>
            <a:endParaRPr lang="sv-SE" sz="1200" b="0" i="0" kern="1200" dirty="0">
              <a:solidFill>
                <a:schemeClr val="tx1"/>
              </a:solidFill>
              <a:effectLst/>
              <a:latin typeface="+mn-lt"/>
              <a:cs typeface="Calibri" panose="020F0502020204030204"/>
            </a:endParaRPr>
          </a:p>
          <a:p>
            <a:pPr>
              <a:buFont typeface="Arial" panose="020B0604020202020204" pitchFamily="34" charset="0"/>
            </a:pPr>
            <a:endParaRPr lang="sv-SE" dirty="0">
              <a:cs typeface="Calibri" panose="020F0502020204030204"/>
            </a:endParaRPr>
          </a:p>
          <a:p>
            <a:pPr>
              <a:spcBef>
                <a:spcPct val="0"/>
              </a:spcBef>
            </a:pPr>
            <a:r>
              <a:rPr lang="sv-SE" dirty="0"/>
              <a:t>Lokalföreningarna bevakar Riksförbundet HjärtLungs intressen på kommunal nivå och ska erbjuda medlemmarna ett aktivt och meningsfullt medlemskap. Medlemmarna bidrar</a:t>
            </a:r>
            <a:r>
              <a:rPr lang="sv-SE" baseline="0" dirty="0"/>
              <a:t> till sin förening på olika sätt.</a:t>
            </a:r>
            <a:endParaRPr lang="en-US" dirty="0"/>
          </a:p>
          <a:p>
            <a:pPr>
              <a:spcBef>
                <a:spcPct val="0"/>
              </a:spcBef>
            </a:pPr>
            <a:r>
              <a:rPr lang="sv-SE" dirty="0"/>
              <a:t>Där grunden av verksamheten kretsar kring:</a:t>
            </a:r>
            <a:endParaRPr lang="en-US" dirty="0"/>
          </a:p>
          <a:p>
            <a:pPr marL="285750" indent="-285750">
              <a:spcBef>
                <a:spcPct val="20000"/>
              </a:spcBef>
              <a:buFont typeface="Arial,Sans-Serif"/>
              <a:buChar char="•"/>
            </a:pPr>
            <a:r>
              <a:rPr lang="sv-SE" dirty="0"/>
              <a:t>opinionsbildning </a:t>
            </a:r>
            <a:endParaRPr lang="en-US" dirty="0"/>
          </a:p>
          <a:p>
            <a:pPr marL="285750" indent="-285750">
              <a:spcBef>
                <a:spcPct val="20000"/>
              </a:spcBef>
              <a:buFont typeface="Arial,Sans-Serif"/>
              <a:buChar char="•"/>
            </a:pPr>
            <a:r>
              <a:rPr lang="sv-SE" dirty="0"/>
              <a:t>livsstilsförändring </a:t>
            </a:r>
            <a:endParaRPr lang="en-US" dirty="0"/>
          </a:p>
          <a:p>
            <a:pPr marL="285750" indent="-285750">
              <a:spcBef>
                <a:spcPct val="20000"/>
              </a:spcBef>
              <a:buFont typeface="Arial,Sans-Serif"/>
              <a:buChar char="•"/>
            </a:pPr>
            <a:r>
              <a:rPr lang="sv-SE" dirty="0"/>
              <a:t>gemenskap</a:t>
            </a:r>
            <a:endParaRPr lang="sv-SE" dirty="0">
              <a:cs typeface="Calibri"/>
            </a:endParaRPr>
          </a:p>
          <a:p>
            <a:pPr>
              <a:buFont typeface="Arial" panose="020B0604020202020204" pitchFamily="34" charset="0"/>
            </a:pPr>
            <a:endParaRPr lang="sv-SE" dirty="0"/>
          </a:p>
          <a:p>
            <a:r>
              <a:rPr lang="sv-SE" sz="1200" b="0" i="0" kern="1200" baseline="0" dirty="0">
                <a:solidFill>
                  <a:schemeClr val="tx1"/>
                </a:solidFill>
                <a:effectLst/>
                <a:latin typeface="+mn-lt"/>
                <a:ea typeface="+mn-ea"/>
                <a:cs typeface="+mn-cs"/>
              </a:rPr>
              <a:t>Den lokala </a:t>
            </a:r>
            <a:r>
              <a:rPr lang="sv-SE" sz="1200" b="0" i="0" kern="1200" dirty="0">
                <a:solidFill>
                  <a:schemeClr val="tx1"/>
                </a:solidFill>
                <a:effectLst/>
                <a:latin typeface="+mn-lt"/>
                <a:ea typeface="+mn-ea"/>
                <a:cs typeface="+mn-cs"/>
              </a:rPr>
              <a:t>föreningens styrelse får i uppdrag att arbeta med de beslut som tagits på föreningens årsmöte.</a:t>
            </a:r>
            <a:r>
              <a:rPr lang="sv-SE" dirty="0"/>
              <a:t> De får också förhålla sig till de beslut som tagits vid kongressen.</a:t>
            </a:r>
            <a:endParaRPr lang="sv-SE" dirty="0">
              <a:cs typeface="Calibri"/>
            </a:endParaRPr>
          </a:p>
          <a:p>
            <a:pPr>
              <a:buFont typeface="Arial" panose="020B0604020202020204" pitchFamily="34" charset="0"/>
            </a:pPr>
            <a:endParaRPr lang="sv-SE" dirty="0">
              <a:cs typeface="Calibri"/>
            </a:endParaRPr>
          </a:p>
          <a:p>
            <a:r>
              <a:rPr lang="sv-SE" b="1" dirty="0">
                <a:cs typeface="Calibri"/>
              </a:rPr>
              <a:t>Steg 2</a:t>
            </a:r>
            <a:endParaRPr lang="sv-SE" b="1" dirty="0"/>
          </a:p>
          <a:p>
            <a:endParaRPr lang="sv-SE" b="1" dirty="0"/>
          </a:p>
          <a:p>
            <a:r>
              <a:rPr lang="sv-SE" b="1" dirty="0"/>
              <a:t>Länsföreningen</a:t>
            </a:r>
            <a:endParaRPr lang="sv-SE" dirty="0"/>
          </a:p>
          <a:p>
            <a:r>
              <a:rPr lang="sv-SE" dirty="0"/>
              <a:t>De bevakar Riksförbundet HjärtLungs intressen på länsnivå och ska stödja och stimulera lokalföreningarnas verksamhet samt driva påverkansarbete mot regionen (sjukvården). </a:t>
            </a:r>
            <a:endParaRPr lang="sv-SE" dirty="0">
              <a:cs typeface="Calibri"/>
            </a:endParaRPr>
          </a:p>
          <a:p>
            <a:endParaRPr lang="sv-SE" b="1" dirty="0"/>
          </a:p>
          <a:p>
            <a:r>
              <a:rPr lang="sv-SE" dirty="0"/>
              <a:t>Medlemmar</a:t>
            </a:r>
            <a:r>
              <a:rPr lang="sv-SE" sz="1200" b="0" i="0" kern="1200" dirty="0">
                <a:solidFill>
                  <a:schemeClr val="tx1"/>
                </a:solidFill>
                <a:effectLst/>
                <a:latin typeface="+mn-lt"/>
                <a:ea typeface="+mn-ea"/>
                <a:cs typeface="+mn-cs"/>
              </a:rPr>
              <a:t> på en lokalförenings årsmöte väljer ombud till länsföreningens årsmöte. Ombuden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beslutar om vilka som sitter i länsföreningens styrelse,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vad de ska arbeta med samt vilka som ska representera länsföreningen</a:t>
            </a:r>
            <a:r>
              <a:rPr lang="sv-SE" sz="1200" b="0" i="0" kern="1200" baseline="0" dirty="0">
                <a:solidFill>
                  <a:schemeClr val="tx1"/>
                </a:solidFill>
                <a:effectLst/>
                <a:latin typeface="+mn-lt"/>
                <a:ea typeface="+mn-ea"/>
                <a:cs typeface="+mn-cs"/>
              </a:rPr>
              <a:t> i kongressen</a:t>
            </a:r>
            <a:r>
              <a:rPr lang="sv-SE" sz="1200" b="0" i="0" kern="1200" dirty="0">
                <a:solidFill>
                  <a:schemeClr val="tx1"/>
                </a:solidFill>
                <a:effectLst/>
                <a:latin typeface="+mn-lt"/>
                <a:ea typeface="+mn-ea"/>
                <a:cs typeface="+mn-cs"/>
              </a:rPr>
              <a:t>. </a:t>
            </a:r>
            <a:r>
              <a:rPr lang="sv-SE" sz="1200" b="1" i="0" kern="1200" dirty="0">
                <a:solidFill>
                  <a:schemeClr val="tx1"/>
                </a:solidFill>
                <a:effectLst/>
                <a:latin typeface="+mn-lt"/>
                <a:ea typeface="+mn-ea"/>
                <a:cs typeface="+mn-cs"/>
              </a:rPr>
              <a:t>När</a:t>
            </a:r>
            <a:r>
              <a:rPr lang="sv-SE" sz="1200" b="1" i="0" kern="1200" baseline="0" dirty="0">
                <a:solidFill>
                  <a:schemeClr val="tx1"/>
                </a:solidFill>
                <a:effectLst/>
                <a:latin typeface="+mn-lt"/>
                <a:ea typeface="+mn-ea"/>
                <a:cs typeface="+mn-cs"/>
              </a:rPr>
              <a:t> vi har </a:t>
            </a:r>
            <a:r>
              <a:rPr lang="sv-SE" b="1" dirty="0"/>
              <a:t>representanter </a:t>
            </a:r>
            <a:r>
              <a:rPr lang="sv-SE" sz="1200" b="1" i="0" kern="1200" baseline="0" dirty="0">
                <a:solidFill>
                  <a:schemeClr val="tx1"/>
                </a:solidFill>
                <a:effectLst/>
                <a:latin typeface="+mn-lt"/>
                <a:ea typeface="+mn-ea"/>
                <a:cs typeface="+mn-cs"/>
              </a:rPr>
              <a:t>som företräder en grupp kallar vi detta för ombud.</a:t>
            </a:r>
          </a:p>
          <a:p>
            <a:endParaRPr lang="sv-SE" sz="1200" b="1" i="0" kern="1200" baseline="0" dirty="0">
              <a:solidFill>
                <a:schemeClr val="tx1"/>
              </a:solidFill>
              <a:effectLst/>
              <a:latin typeface="+mn-lt"/>
              <a:cs typeface="Calibri"/>
            </a:endParaRPr>
          </a:p>
          <a:p>
            <a:r>
              <a:rPr lang="sv-SE" sz="1200" b="0" i="0" kern="1200" baseline="0" dirty="0">
                <a:solidFill>
                  <a:schemeClr val="tx1"/>
                </a:solidFill>
                <a:effectLst/>
                <a:latin typeface="+mn-lt"/>
                <a:ea typeface="+mn-ea"/>
                <a:cs typeface="+mn-cs"/>
              </a:rPr>
              <a:t>Länsföreningens årsmöte väljer i sin tur ombud till kongressen som sker vart tredje år, antalet medlemmar i länet styr hur många ombud som man får välja.</a:t>
            </a:r>
            <a:r>
              <a:rPr lang="sv-SE" dirty="0"/>
              <a:t> </a:t>
            </a:r>
          </a:p>
          <a:p>
            <a:endParaRPr lang="sv-SE" dirty="0">
              <a:cs typeface="Calibri"/>
            </a:endParaRPr>
          </a:p>
          <a:p>
            <a:r>
              <a:rPr lang="sv-SE" b="1" dirty="0"/>
              <a:t>Medlemsorganisationer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Medlemsorganisationerna är olika patientföreningar och arbetar med specifika frågor kopplat till olika diagnoser som ger hjärt-, kärl- och lungsjukdom. Som medlemsorganisation följer de även Riksförbundets stadgar och annat ramverk. Idag har vi sju medlemsorganisationer. Medlemsorganisationerna väljer också ombud som representerar dem på kongressen.</a:t>
            </a:r>
            <a:endParaRPr lang="sv-SE" sz="1200" b="0" i="0" kern="1200" baseline="0" dirty="0">
              <a:solidFill>
                <a:schemeClr val="tx1"/>
              </a:solidFill>
              <a:effectLst/>
              <a:latin typeface="+mn-lt"/>
              <a:cs typeface="Calibri"/>
            </a:endParaRPr>
          </a:p>
          <a:p>
            <a:endParaRPr lang="sv-SE" dirty="0">
              <a:cs typeface="Calibri"/>
            </a:endParaRPr>
          </a:p>
          <a:p>
            <a:pPr>
              <a:buFont typeface="Arial" panose="020B0604020202020204" pitchFamily="34" charset="0"/>
            </a:pPr>
            <a:endParaRPr lang="sv-SE" dirty="0">
              <a:cs typeface="Calibri"/>
            </a:endParaRPr>
          </a:p>
          <a:p>
            <a:r>
              <a:rPr lang="sv-SE" b="1" dirty="0">
                <a:cs typeface="Calibri"/>
              </a:rPr>
              <a:t>Steg 3</a:t>
            </a:r>
            <a:endParaRPr lang="sv-SE" b="1" dirty="0"/>
          </a:p>
          <a:p>
            <a:endParaRPr lang="sv-SE" b="1" dirty="0"/>
          </a:p>
          <a:p>
            <a:r>
              <a:rPr lang="sv-SE" b="1" dirty="0"/>
              <a:t>Kongressen</a:t>
            </a:r>
            <a:endParaRPr lang="sv-SE" dirty="0"/>
          </a:p>
          <a:p>
            <a:r>
              <a:rPr lang="sv-SE" dirty="0"/>
              <a:t>Organisationens högsta beslutande organ är förbundskongressen, som sammanträder vart tredje år. Kongressen väljer en förbundsstyrelse som är riksförbundets verkställande och högsta beslutande organ mellan kongresserna. Kongressen fastställer gemensam verksamhetsinriktning och stadgar för hela riksförbundet. Nästa kongress hålls 2029 (hålls var fjärde år).</a:t>
            </a:r>
            <a:endParaRPr lang="en-US" dirty="0"/>
          </a:p>
          <a:p>
            <a:endParaRPr lang="sv-SE" dirty="0"/>
          </a:p>
          <a:p>
            <a:r>
              <a:rPr lang="sv-SE" b="1" dirty="0"/>
              <a:t>Förbundsstyrelsen samt dess förbundskansli</a:t>
            </a:r>
            <a:endParaRPr lang="sv-SE" dirty="0"/>
          </a:p>
          <a:p>
            <a:r>
              <a:rPr lang="sv-SE" dirty="0"/>
              <a:t>Förbundsstyrelsen har till uppgift att verkställa kongressens beslut, leda verksamheten och dess läns-, lokal- och medlemsorganisationer för en ändamålsenlig patientorganisation för våra medlemmar.  </a:t>
            </a:r>
          </a:p>
          <a:p>
            <a:pPr algn="l"/>
            <a:r>
              <a:rPr lang="sv-SE" dirty="0"/>
              <a:t>I förbundsstyrelsen finns ett arbetsutskott AU som bereder ärenden till förbundsstyrelsen. Styrelsen träffas ca 6 gånger per år,</a:t>
            </a:r>
            <a:r>
              <a:rPr lang="sv-SE" baseline="0" dirty="0"/>
              <a:t> mestadels träffas man digitalt om möten hålls under en dag.</a:t>
            </a:r>
            <a:endParaRPr lang="sv-SE" dirty="0"/>
          </a:p>
          <a:p>
            <a:pPr algn="l"/>
            <a:endParaRPr lang="sv-SE" dirty="0"/>
          </a:p>
          <a:p>
            <a:pPr algn="l"/>
            <a:r>
              <a:rPr lang="sv-SE" dirty="0"/>
              <a:t>Förbundsstyrelsen har som sitt stöd anställd personal på förbundskansliet med säte i Stockholm. Kansliet leds av vår generalsekreterare Ulrica Sundholm som har till uppgift att driva verksamheten operativt på uppdrag av förbundsstyrelsen</a:t>
            </a:r>
          </a:p>
          <a:p>
            <a:pPr algn="l"/>
            <a:endParaRPr lang="sv-SE" dirty="0">
              <a:cs typeface="Calibri" panose="020F0502020204030204"/>
            </a:endParaRPr>
          </a:p>
          <a:p>
            <a:pPr algn="l"/>
            <a:r>
              <a:rPr lang="sv-SE" b="1" dirty="0"/>
              <a:t>Kongressen</a:t>
            </a:r>
            <a:endParaRPr lang="sv-SE" dirty="0"/>
          </a:p>
          <a:p>
            <a:pPr algn="l"/>
            <a:r>
              <a:rPr lang="sv-SE" dirty="0"/>
              <a:t>På</a:t>
            </a:r>
            <a:r>
              <a:rPr lang="sv-SE" baseline="0" dirty="0"/>
              <a:t> k</a:t>
            </a:r>
            <a:r>
              <a:rPr lang="sv-SE" dirty="0"/>
              <a:t>ongressen samlas</a:t>
            </a:r>
            <a:r>
              <a:rPr lang="sv-SE" baseline="0" dirty="0"/>
              <a:t> ca </a:t>
            </a:r>
            <a:r>
              <a:rPr lang="sv-SE" dirty="0"/>
              <a:t>75 ombud valda av länen och medlemsorganisationerna för att ta beslut för hela organisationen. </a:t>
            </a:r>
          </a:p>
          <a:p>
            <a:pPr algn="l"/>
            <a:r>
              <a:rPr lang="sv-SE" dirty="0"/>
              <a:t>Alla medlemmar har en möjlighet att lägga förslag som ombuden ska ta ställning till. Dessa förslag är vad vi kallar för motioner. </a:t>
            </a:r>
          </a:p>
          <a:p>
            <a:pPr algn="l"/>
            <a:endParaRPr lang="sv-SE" dirty="0"/>
          </a:p>
          <a:p>
            <a:pPr algn="l"/>
            <a:r>
              <a:rPr lang="sv-SE" dirty="0"/>
              <a:t>När en</a:t>
            </a:r>
            <a:r>
              <a:rPr lang="sv-SE" baseline="0" dirty="0"/>
              <a:t> motion</a:t>
            </a:r>
            <a:r>
              <a:rPr lang="sv-SE" dirty="0"/>
              <a:t> kommer från en förening ses det som att det är något alla föreningens medlemmar står bakom och kan på sätt vara starkare. </a:t>
            </a:r>
          </a:p>
          <a:p>
            <a:pPr algn="l"/>
            <a:r>
              <a:rPr lang="sv-SE" dirty="0"/>
              <a:t>Under kongressen ger sittande förbundsstyrelse (FS)</a:t>
            </a:r>
            <a:r>
              <a:rPr lang="sv-SE" baseline="0" dirty="0"/>
              <a:t> </a:t>
            </a:r>
            <a:r>
              <a:rPr lang="sv-SE" dirty="0"/>
              <a:t>endast rekommendationer på hur de anser ombuden bör rösta kring motioner i olika motionssvar, de skickar in sina egna förslag för förändringar som kallas propositioner. </a:t>
            </a:r>
          </a:p>
          <a:p>
            <a:pPr algn="l"/>
            <a:endParaRPr lang="sv-SE" dirty="0"/>
          </a:p>
          <a:p>
            <a:pPr algn="l"/>
            <a:r>
              <a:rPr lang="sv-SE" dirty="0"/>
              <a:t>På</a:t>
            </a:r>
            <a:r>
              <a:rPr lang="sv-SE" baseline="0" dirty="0"/>
              <a:t> kongressen</a:t>
            </a:r>
            <a:r>
              <a:rPr lang="sv-SE" dirty="0"/>
              <a:t> fastställs också en verksamhetsinriktning</a:t>
            </a:r>
            <a:r>
              <a:rPr lang="sv-SE" baseline="0" dirty="0"/>
              <a:t> för tre år</a:t>
            </a:r>
            <a:r>
              <a:rPr lang="sv-SE" dirty="0"/>
              <a:t> som är det vägledande dokumentet för vad hela organisationen ska sträva efter att arbeta med fram till nästa kongress.</a:t>
            </a:r>
            <a:endParaRPr lang="sv-SE" dirty="0">
              <a:cs typeface="Calibri"/>
            </a:endParaRPr>
          </a:p>
          <a:p>
            <a:endParaRPr lang="sv-SE" dirty="0"/>
          </a:p>
          <a:p>
            <a:r>
              <a:rPr lang="sv-SE" b="1" dirty="0"/>
              <a:t>Revisorer</a:t>
            </a:r>
            <a:endParaRPr lang="sv-SE" dirty="0"/>
          </a:p>
          <a:p>
            <a:r>
              <a:rPr lang="sv-SE" dirty="0"/>
              <a:t>Under året har FS arbete granskats av revisorerna. Dessa är de personer som kongressen valt att se till att allt görs enlighet med våra regler. Både auktoriserad revisor</a:t>
            </a:r>
            <a:r>
              <a:rPr lang="sv-SE" baseline="0" dirty="0"/>
              <a:t> och förbundsrevisorer väljs.</a:t>
            </a:r>
            <a:endParaRPr lang="sv-SE" dirty="0"/>
          </a:p>
          <a:p>
            <a:endParaRPr lang="sv-SE" b="1" dirty="0"/>
          </a:p>
          <a:p>
            <a:r>
              <a:rPr lang="sv-SE" b="1" dirty="0"/>
              <a:t>Valberedningen</a:t>
            </a:r>
            <a:endParaRPr lang="sv-SE" dirty="0"/>
          </a:p>
          <a:p>
            <a:r>
              <a:rPr lang="sv-SE" dirty="0"/>
              <a:t>Liksom i föreningarna</a:t>
            </a:r>
            <a:r>
              <a:rPr lang="sv-SE" baseline="0" dirty="0"/>
              <a:t> </a:t>
            </a:r>
            <a:r>
              <a:rPr lang="sv-SE" dirty="0"/>
              <a:t>så är det medlemmarna på en kongress</a:t>
            </a:r>
            <a:r>
              <a:rPr lang="sv-SE" baseline="0" dirty="0"/>
              <a:t> </a:t>
            </a:r>
            <a:r>
              <a:rPr lang="sv-SE" dirty="0"/>
              <a:t>som väljer en styrelse som ska arbeta med de beslut som tagits på kongressen. För att underlätta finns det en grupp vid namn valberedning och som leds av en sammankallande. </a:t>
            </a:r>
          </a:p>
          <a:p>
            <a:endParaRPr lang="en-US" dirty="0"/>
          </a:p>
          <a:p>
            <a:r>
              <a:rPr lang="sv-SE" dirty="0"/>
              <a:t>Valberedningen arbetar under kongressperioden fram till speciellt</a:t>
            </a:r>
            <a:r>
              <a:rPr lang="sv-SE" baseline="0" dirty="0"/>
              <a:t> datum </a:t>
            </a:r>
            <a:r>
              <a:rPr lang="sv-SE" dirty="0"/>
              <a:t>med att hantera alla</a:t>
            </a:r>
            <a:r>
              <a:rPr lang="sv-SE" baseline="0" dirty="0"/>
              <a:t> nomineringar </a:t>
            </a:r>
            <a:r>
              <a:rPr lang="sv-SE" dirty="0"/>
              <a:t>som kommer in och ger sen ett förslag till kommande kongressens ombud om en ny förbundsstyrelse och revision. </a:t>
            </a:r>
            <a:endParaRPr lang="en-US" dirty="0"/>
          </a:p>
          <a:p>
            <a:pPr>
              <a:buFont typeface="Arial" panose="020B0604020202020204" pitchFamily="34" charset="0"/>
            </a:pPr>
            <a:endParaRPr lang="sv-SE" sz="1200" i="0" kern="1200" baseline="0" dirty="0">
              <a:solidFill>
                <a:schemeClr val="tx1"/>
              </a:solidFill>
              <a:effectLst/>
              <a:latin typeface="+mn-lt"/>
              <a:cs typeface="Calibri"/>
            </a:endParaRPr>
          </a:p>
          <a:p>
            <a:pPr>
              <a:buFont typeface="Arial" panose="020B0604020202020204" pitchFamily="34" charset="0"/>
            </a:pPr>
            <a:r>
              <a:rPr lang="sv-SE" b="1" dirty="0">
                <a:cs typeface="Calibri"/>
              </a:rPr>
              <a:t>Avslut</a:t>
            </a:r>
            <a:endParaRPr lang="sv-SE" b="1" dirty="0"/>
          </a:p>
          <a:p>
            <a:r>
              <a:rPr lang="sv-SE" sz="1200" b="0" i="0" kern="1200" baseline="0" dirty="0">
                <a:solidFill>
                  <a:schemeClr val="tx1"/>
                </a:solidFill>
                <a:effectLst/>
                <a:latin typeface="+mn-lt"/>
                <a:ea typeface="+mn-ea"/>
                <a:cs typeface="+mn-cs"/>
              </a:rPr>
              <a:t>Det som kan tas med från detta är att det är </a:t>
            </a:r>
            <a:r>
              <a:rPr lang="sv-SE" dirty="0"/>
              <a:t>medlemmarna</a:t>
            </a:r>
            <a:r>
              <a:rPr lang="sv-SE" sz="1200" b="0" i="0" kern="1200" baseline="0" dirty="0">
                <a:solidFill>
                  <a:schemeClr val="tx1"/>
                </a:solidFill>
                <a:effectLst/>
                <a:latin typeface="+mn-lt"/>
                <a:ea typeface="+mn-ea"/>
                <a:cs typeface="+mn-cs"/>
              </a:rPr>
              <a:t> som bestämmer i vår patientorganisation och oavsett om man är ny eller varit med i flera år ges alla samma möjlighet att påverka organisationen.</a:t>
            </a:r>
            <a:r>
              <a:rPr lang="sv-SE" dirty="0"/>
              <a:t> </a:t>
            </a:r>
            <a:endParaRPr lang="sv-SE" sz="1200" b="0" i="0" kern="1200" baseline="0" dirty="0">
              <a:solidFill>
                <a:schemeClr val="tx1"/>
              </a:solidFill>
              <a:effectLst/>
              <a:latin typeface="+mn-lt"/>
              <a:cs typeface="Calibri"/>
            </a:endParaRP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9244A1D-EEF0-5042-AFAE-91F24057E41B}" type="slidenum">
              <a:rPr lang="sv-SE" smtClean="0"/>
              <a:t>4</a:t>
            </a:fld>
            <a:endParaRPr lang="sv-SE"/>
          </a:p>
        </p:txBody>
      </p:sp>
    </p:spTree>
    <p:extLst>
      <p:ext uri="{BB962C8B-B14F-4D97-AF65-F5344CB8AC3E}">
        <p14:creationId xmlns:p14="http://schemas.microsoft.com/office/powerpoint/2010/main" val="140718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r>
              <a:rPr lang="sv-SE" sz="1200" b="1" kern="1200" dirty="0">
                <a:solidFill>
                  <a:schemeClr val="tx1"/>
                </a:solidFill>
                <a:effectLst/>
                <a:latin typeface="+mn-lt"/>
                <a:ea typeface="+mn-ea"/>
                <a:cs typeface="+mn-cs"/>
              </a:rPr>
              <a:t>Bakgrund</a:t>
            </a:r>
          </a:p>
          <a:p>
            <a:r>
              <a:rPr lang="sv-SE" sz="1200" kern="1200" dirty="0">
                <a:solidFill>
                  <a:schemeClr val="tx1"/>
                </a:solidFill>
                <a:effectLst/>
                <a:latin typeface="+mn-lt"/>
                <a:ea typeface="+mn-ea"/>
                <a:cs typeface="+mn-cs"/>
              </a:rPr>
              <a:t>Riksförbundet HjärtLung har verkat i Sverige i över 85 år. Solidaritet och omtanke om patienter har präglat förbundet från begynnelsen. När vi bildades som De lungsjukas riksförbund 1939, låg vårt fokus på att bekämpa tbc och att stötta de drabbade. Vi engagerade oss sedan i hjärtsjukdom - den icke smittsamma sjukdom som ännu skördar flest offer. Därefter breddade vi vårt uppdrag till att omfatta KOL och andra lungsjukdomar som är obotliga och utgör ett stort problem för den enskilde. Sedan 2019 finns vi också till för personer med kärlsjukdom.</a:t>
            </a:r>
            <a:endParaRPr lang="sv-SE" dirty="0"/>
          </a:p>
          <a:p>
            <a:endParaRPr lang="sv-SE" dirty="0"/>
          </a:p>
          <a:p>
            <a:r>
              <a:rPr lang="sv-SE" dirty="0"/>
              <a:t>Tillbakablick:</a:t>
            </a:r>
          </a:p>
          <a:p>
            <a:pPr marL="0" indent="0">
              <a:buNone/>
            </a:pPr>
            <a:r>
              <a:rPr lang="sv-SE" b="1" dirty="0"/>
              <a:t>1901</a:t>
            </a:r>
            <a:r>
              <a:rPr lang="sv-SE" dirty="0"/>
              <a:t> - Sanatoriet Österåsen utanför Sollefteå invigs. </a:t>
            </a:r>
            <a:r>
              <a:rPr lang="sv-SE" i="1" dirty="0"/>
              <a:t>För att få en dräglig situation bildade patienterna kamratgrupper, efterhand utvecklades lokala föreningar.</a:t>
            </a:r>
          </a:p>
          <a:p>
            <a:pPr marL="0" indent="0">
              <a:buNone/>
            </a:pPr>
            <a:r>
              <a:rPr lang="sv-SE" b="1" dirty="0"/>
              <a:t>1938</a:t>
            </a:r>
            <a:r>
              <a:rPr lang="sv-SE" dirty="0"/>
              <a:t> - Det första numret ges ut av medlemstidningen Status – </a:t>
            </a:r>
            <a:r>
              <a:rPr lang="sv-SE" i="1" dirty="0"/>
              <a:t>Som</a:t>
            </a:r>
            <a:r>
              <a:rPr lang="sv-SE" i="1" baseline="0" dirty="0"/>
              <a:t> blir e</a:t>
            </a:r>
            <a:r>
              <a:rPr lang="sv-SE" i="1" dirty="0"/>
              <a:t>tt organ för De lungsjukas eftervårdskommitté.</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1939</a:t>
            </a:r>
            <a:r>
              <a:rPr lang="sv-SE" dirty="0"/>
              <a:t> - </a:t>
            </a:r>
            <a:r>
              <a:rPr lang="sv-SE" sz="1200" b="0" i="0" kern="1200" dirty="0">
                <a:solidFill>
                  <a:schemeClr val="tx1"/>
                </a:solidFill>
                <a:effectLst/>
                <a:latin typeface="+mn-lt"/>
                <a:ea typeface="+mn-ea"/>
                <a:cs typeface="+mn-cs"/>
              </a:rPr>
              <a:t>När De lungsjukas riksförbund bildades den 15 juli 1939 så låg vårt fokus på att bekämpa tbc och att stötta de drabbade.</a:t>
            </a:r>
          </a:p>
          <a:p>
            <a:pPr marL="0" indent="0">
              <a:buNone/>
            </a:pPr>
            <a:endParaRPr lang="sv-SE" dirty="0"/>
          </a:p>
          <a:p>
            <a:pPr marL="0" indent="0">
              <a:buNone/>
            </a:pPr>
            <a:r>
              <a:rPr lang="sv-SE" b="1" dirty="0"/>
              <a:t>1943</a:t>
            </a:r>
            <a:r>
              <a:rPr lang="sv-SE" dirty="0"/>
              <a:t> - Då presenterar förbundet sin första stora undersökning om levnadsförhållandena för personer med lungsjukdom. </a:t>
            </a:r>
            <a:r>
              <a:rPr lang="sv-SE" b="0" i="1" dirty="0"/>
              <a:t>Rapporten visade på stora problem för de med lungsjukdom, som utanförskap och dålig ekonomi.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Verdana"/>
                <a:ea typeface="Verdana"/>
              </a:rPr>
              <a:t>1961</a:t>
            </a:r>
            <a:r>
              <a:rPr lang="sv-SE" dirty="0">
                <a:latin typeface="Verdana"/>
                <a:ea typeface="Verdana"/>
              </a:rPr>
              <a:t> - Kongressen beslutar att ansluta personer med hjärtsjukdom till förbundet.</a:t>
            </a:r>
            <a:endParaRPr lang="sv-SE" b="1" dirty="0"/>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Innan läkemedlen mot tuberkulos var uppfunna var sanatorierna den behandlingsmodell som fanns till hands. De fyllde dels funktionen att minska smittspridningen genom att man helt enkelt förde bort de som insjuknat för att strypa deras kontakt med omgivningen. Och dels att ge vård som byggde på självläkning genom att stärka patienternas hälsa med hjälp av ren luft, vila och näringsrik mat.</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Patienterna på sanatoriet Österåsen </a:t>
            </a:r>
            <a:r>
              <a:rPr lang="sv-SE" dirty="0"/>
              <a:t>bildade kamratgrupper</a:t>
            </a:r>
            <a:r>
              <a:rPr lang="sv-SE" baseline="0" dirty="0"/>
              <a:t> och</a:t>
            </a:r>
            <a:r>
              <a:rPr lang="sv-SE" dirty="0"/>
              <a:t> efterhand utvecklades lokala föreningar.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Solidaritet och omtanke om patienterna har präglat förbundet från begynnelsen.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Fördjupning:</a:t>
            </a:r>
            <a:r>
              <a:rPr lang="sv-SE" sz="1200" b="0" i="0" kern="1200" baseline="0" dirty="0">
                <a:solidFill>
                  <a:schemeClr val="tx1"/>
                </a:solidFill>
                <a:effectLst/>
                <a:latin typeface="+mn-lt"/>
                <a:ea typeface="+mn-ea"/>
                <a:cs typeface="+mn-cs"/>
              </a:rPr>
              <a:t> På hemsidan under Om oss kan man läsa mer om Historian.</a:t>
            </a: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9244A1D-EEF0-5042-AFAE-91F24057E41B}" type="slidenum">
              <a:rPr lang="sv-SE" smtClean="0"/>
              <a:t>5</a:t>
            </a:fld>
            <a:endParaRPr lang="sv-SE"/>
          </a:p>
        </p:txBody>
      </p:sp>
    </p:spTree>
    <p:extLst>
      <p:ext uri="{BB962C8B-B14F-4D97-AF65-F5344CB8AC3E}">
        <p14:creationId xmlns:p14="http://schemas.microsoft.com/office/powerpoint/2010/main" val="176560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pPr marL="0" indent="0">
              <a:buNone/>
            </a:pPr>
            <a:r>
              <a:rPr lang="sv-SE" b="1" dirty="0"/>
              <a:t>2016</a:t>
            </a:r>
            <a:r>
              <a:rPr lang="sv-SE" dirty="0"/>
              <a:t> - På Hjärt- och Lungsjukas Riksförbunds 36:e ordinarie kongress antog man Riksförbundet HjärtLung som nytt namn för förbundet.</a:t>
            </a:r>
          </a:p>
          <a:p>
            <a:pPr marL="0" indent="0">
              <a:buNone/>
            </a:pPr>
            <a:r>
              <a:rPr lang="sv-SE" b="1" dirty="0">
                <a:latin typeface="Verdana"/>
                <a:ea typeface="Verdana"/>
              </a:rPr>
              <a:t>2018</a:t>
            </a:r>
            <a:r>
              <a:rPr lang="sv-SE" dirty="0">
                <a:latin typeface="Verdana"/>
                <a:ea typeface="Verdana"/>
              </a:rPr>
              <a:t> - Riksförbundet HjärtLung har närmare 37 000 medlemmar i 148 föreningar som bildar opinion, genomför motionsaktiviteter, stöder forskning, informerar och erbjuder social gemenskap och stöd.</a:t>
            </a:r>
            <a:endParaRPr lang="sv-SE" dirty="0"/>
          </a:p>
          <a:p>
            <a:pPr marL="0" indent="0">
              <a:buNone/>
            </a:pPr>
            <a:r>
              <a:rPr lang="sv-SE" b="1" dirty="0"/>
              <a:t>2019</a:t>
            </a:r>
            <a:r>
              <a:rPr lang="sv-SE" dirty="0"/>
              <a:t> - Kärlsjukdom införs som ny diagnos att fokusera på i vårt arbete. Kongressen beslutar att ansluta personer med kärlsjukdom till förbundet. År 2019 firade vi vårt 80 årsjubileum.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2021</a:t>
            </a:r>
            <a:r>
              <a:rPr lang="sv-SE" dirty="0"/>
              <a:t> Vår sjunde medlemsorganisation ansluter sig. Aorta Dissektion Föreningen</a:t>
            </a:r>
            <a:r>
              <a:rPr lang="sv-SE" baseline="0" dirty="0"/>
              <a:t> Skandinavien. https://www.hjart-lung.se/riksforbundet/medlemsorganisation/ </a:t>
            </a:r>
            <a:endParaRPr lang="sv-SE" dirty="0"/>
          </a:p>
          <a:p>
            <a:pPr marL="0" indent="0">
              <a:buNone/>
            </a:pPr>
            <a:r>
              <a:rPr lang="sv-SE" b="1" dirty="0"/>
              <a:t>2022</a:t>
            </a:r>
            <a:r>
              <a:rPr lang="sv-SE" dirty="0"/>
              <a:t> – Hela patientorganisationen</a:t>
            </a:r>
            <a:r>
              <a:rPr lang="sv-SE" baseline="0" dirty="0"/>
              <a:t> heter Riksförbundet HjärtLung samt ort/län.</a:t>
            </a:r>
            <a:endParaRPr lang="sv-SE" dirty="0"/>
          </a:p>
          <a:p>
            <a:endParaRPr lang="sv-SE" dirty="0"/>
          </a:p>
          <a:p>
            <a:r>
              <a:rPr lang="sv-SE" dirty="0"/>
              <a:t>Sammanfattning:</a:t>
            </a:r>
          </a:p>
          <a:p>
            <a:r>
              <a:rPr lang="sv-SE" dirty="0"/>
              <a:t>Riksförbundet HjärtLung har verkat i Sverige i över 85 år. Solidaritet och omtanke om patienter har präglat förbundet från början. När vi bildades som De lungsjukas riksförbund 1939 låg vårt fokus på att bekämpa tbc och att stötta de drabbade. Vi engagerade oss sedan i hjärtsjukdom – den icke smittsamma sjukdomen – som fortfarande skördar flest offer och som idag kan kopplas till Agenda 2030, Mål 3 Hälsa och välbefinnande. Därefter breddade vi vårt uppdrag till att omfatta KOL och andra lungsjukdomar som är obotliga och utgör ett stort problem för den enskilde. Sedan 2019 finns vi också till för personer med kärlsjukdom.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På olika sätt verkar vi  tillsammans i hela landet för ”att personer med hjärt-, kärl- och lungsjukdom ska ha ett bra liv” (vår 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kongress hölls i juni 2025. Efter det så ska vi ha kongress vart fjärde år.</a:t>
            </a:r>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6</a:t>
            </a:fld>
            <a:endParaRPr lang="sv-SE"/>
          </a:p>
        </p:txBody>
      </p:sp>
    </p:spTree>
    <p:extLst>
      <p:ext uri="{BB962C8B-B14F-4D97-AF65-F5344CB8AC3E}">
        <p14:creationId xmlns:p14="http://schemas.microsoft.com/office/powerpoint/2010/main" val="150610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Talarmanus</a:t>
            </a:r>
          </a:p>
          <a:p>
            <a:endParaRPr lang="sv-SE"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Riksförbundet HjärtLung vill verka för största nytta för våra medlemmar med hjärt-, kärl- och lungsjukdom och deras närstående. Det är</a:t>
            </a:r>
            <a:r>
              <a:rPr lang="sv-SE" baseline="0" dirty="0"/>
              <a:t> vår vision!</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I våra stadgar kan vi läsa om vårt ändamål.</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Vi vill öka kunskap om diagnoser för att förebygga hjärt-, kärl- och lungsjukdom och för att få en bättre hälsa vid hjärt-, kärl- och lungsjukdom.</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Vi vill stärka och informera personer med hjärt-, kärl- och lungsjukdom för att de ska ha kunskap och makt att fatta beslut om sin egen vård.</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All verksamhet i organisationen såsom livsstilsaktiviteter, utbildningar, de forskningsprojekt vi stödjer, opinionsbildning och möten med medlemmar ska kunna kopplas till vår vision.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Vid alla dessa tillfällen ska frågan </a:t>
            </a:r>
            <a:r>
              <a:rPr lang="sv-SE" sz="1200" b="0" i="1" kern="1200" dirty="0">
                <a:solidFill>
                  <a:schemeClr val="tx1"/>
                </a:solidFill>
                <a:effectLst/>
                <a:latin typeface="+mn-lt"/>
                <a:ea typeface="+mn-ea"/>
                <a:cs typeface="+mn-cs"/>
              </a:rPr>
              <a:t>Varför gör jag det här?</a:t>
            </a:r>
            <a:r>
              <a:rPr lang="sv-SE" sz="1200" b="0" i="0" kern="1200" dirty="0">
                <a:solidFill>
                  <a:schemeClr val="tx1"/>
                </a:solidFill>
                <a:effectLst/>
                <a:latin typeface="+mn-lt"/>
                <a:ea typeface="+mn-ea"/>
                <a:cs typeface="+mn-cs"/>
              </a:rPr>
              <a:t>  kunna besvaras med: </a:t>
            </a:r>
            <a:r>
              <a:rPr lang="sv-SE" sz="1200" b="0" i="1" kern="1200" dirty="0">
                <a:solidFill>
                  <a:schemeClr val="tx1"/>
                </a:solidFill>
                <a:effectLst/>
                <a:latin typeface="+mn-lt"/>
                <a:ea typeface="+mn-ea"/>
                <a:cs typeface="+mn-cs"/>
              </a:rPr>
              <a:t>För att personer med hjärt-, kärl- och lungsjukdom ska ha ett bra liv.</a:t>
            </a:r>
          </a:p>
          <a:p>
            <a:pPr marL="171450" indent="-171450">
              <a:buFont typeface="Arial" panose="020B0604020202020204" pitchFamily="34" charset="0"/>
              <a:buChar char="•"/>
            </a:pPr>
            <a:endParaRPr lang="sv-SE" sz="1200" b="0" i="1"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7</a:t>
            </a:fld>
            <a:endParaRPr lang="sv-SE"/>
          </a:p>
        </p:txBody>
      </p:sp>
    </p:spTree>
    <p:extLst>
      <p:ext uri="{BB962C8B-B14F-4D97-AF65-F5344CB8AC3E}">
        <p14:creationId xmlns:p14="http://schemas.microsoft.com/office/powerpoint/2010/main" val="398070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baseline="0" dirty="0"/>
          </a:p>
          <a:p>
            <a:r>
              <a:rPr lang="sv-SE" baseline="0" dirty="0"/>
              <a:t>Det är vårt ändamål som styr och formar vår verksamhet. I stadgarna står ändamål för hela organisationen, för länsföreningen och för lokalföreningen. </a:t>
            </a:r>
          </a:p>
          <a:p>
            <a:endParaRPr lang="sv-SE" baseline="0" dirty="0"/>
          </a:p>
          <a:p>
            <a:r>
              <a:rPr lang="sv-SE" baseline="0" dirty="0"/>
              <a:t>Alla föreningars verksamhetsplan ska ta sin avstamp ifrån ändamålet och kongressens verksamhetsinriktning. Föreningen ska utifrån sina förutsättningar jobba med aktiviteter som matchar detta och som ger våra medlemmar möjlighet till ökad kunskap och information, möjlighet att träffa andra med snarlika erfarenheter samt tillsammans driva påverkansarbete för våra frågor. Detta är grunden till varför vi startades en gång i tiden, för att hjälpa varandra i en förening.</a:t>
            </a:r>
          </a:p>
          <a:p>
            <a:endParaRPr lang="sv-SE" baseline="0" dirty="0"/>
          </a:p>
          <a:p>
            <a:r>
              <a:rPr lang="sv-SE" baseline="0" dirty="0"/>
              <a:t>Kongressen har antagit en verksamhetsinriktning och olika prioriteringar utifrån förslag och motioner. På hemsidan framförallt under ”För föreningar” kan man läsa mer.</a:t>
            </a:r>
          </a:p>
          <a:p>
            <a:endParaRPr lang="sv-SE" baseline="0" dirty="0"/>
          </a:p>
          <a:p>
            <a:r>
              <a:rPr lang="sv-SE" sz="1200" b="1" kern="1200" dirty="0">
                <a:solidFill>
                  <a:schemeClr val="tx1"/>
                </a:solidFill>
                <a:effectLst/>
                <a:latin typeface="+mn-lt"/>
                <a:ea typeface="+mn-ea"/>
                <a:cs typeface="+mn-cs"/>
              </a:rPr>
              <a:t>Från stadgarna:</a:t>
            </a:r>
            <a:r>
              <a:rPr lang="sv-SE" sz="1200" b="1" kern="1200" baseline="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Lokalföreningar</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u="sng" kern="1200" dirty="0">
                <a:solidFill>
                  <a:schemeClr val="tx1"/>
                </a:solidFill>
                <a:effectLst/>
                <a:latin typeface="+mn-lt"/>
                <a:ea typeface="+mn-ea"/>
                <a:cs typeface="+mn-cs"/>
              </a:rPr>
              <a:t>§ 1 Riksförbundet HjärtLung</a:t>
            </a:r>
            <a:endParaRPr lang="sv-SE" sz="1200" kern="1200" dirty="0">
              <a:solidFill>
                <a:schemeClr val="tx1"/>
              </a:solidFill>
              <a:effectLst/>
              <a:latin typeface="+mn-lt"/>
              <a:ea typeface="+mn-ea"/>
              <a:cs typeface="+mn-cs"/>
            </a:endParaRPr>
          </a:p>
          <a:p>
            <a:r>
              <a:rPr lang="sv-SE" sz="1200" u="sng" kern="1200" dirty="0">
                <a:solidFill>
                  <a:schemeClr val="tx1"/>
                </a:solidFill>
                <a:effectLst/>
                <a:latin typeface="+mn-lt"/>
                <a:ea typeface="+mn-ea"/>
                <a:cs typeface="+mn-cs"/>
              </a:rPr>
              <a:t>Riksförbundet HjärtLung ……………….. </a:t>
            </a:r>
            <a:r>
              <a:rPr lang="sv-SE" sz="1200" kern="1200" dirty="0">
                <a:solidFill>
                  <a:schemeClr val="tx1"/>
                </a:solidFill>
                <a:effectLst/>
                <a:latin typeface="+mn-lt"/>
                <a:ea typeface="+mn-ea"/>
                <a:cs typeface="+mn-cs"/>
              </a:rPr>
              <a:t>är en lokalförening inom Riksförbundet HjärtLung. </a:t>
            </a:r>
          </a:p>
          <a:p>
            <a:r>
              <a:rPr lang="sv-SE" sz="1200" kern="1200" dirty="0">
                <a:solidFill>
                  <a:schemeClr val="tx1"/>
                </a:solidFill>
                <a:effectLst/>
                <a:latin typeface="+mn-lt"/>
                <a:ea typeface="+mn-ea"/>
                <a:cs typeface="+mn-cs"/>
              </a:rPr>
              <a:t>Lokalföreningen är en egen juridisk person och dess organisationsnummer är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Lokalföreningen är en förening för personer med erfarenhet av hjärt-, kärl- eller lungsjukdom eller personer som erkänner föreningens stadgar och verksamhet. Lokalföreningen är religiöst och partipolitiskt obunden.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2 Ändamål och verksamhet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Lokalföreningen ska med ledning av kongressbeslut, stadgar och verksamhetsinriktning arbeta för personers med hjärt-, kärl- eller lungsjukdom intressen genom:</a:t>
            </a:r>
          </a:p>
          <a:p>
            <a:pPr lvl="0"/>
            <a:r>
              <a:rPr lang="sv-SE" sz="1200" kern="1200" dirty="0">
                <a:solidFill>
                  <a:schemeClr val="tx1"/>
                </a:solidFill>
                <a:effectLst/>
                <a:latin typeface="+mn-lt"/>
                <a:ea typeface="+mn-ea"/>
                <a:cs typeface="+mn-cs"/>
              </a:rPr>
              <a:t>Opinionsbildning.</a:t>
            </a:r>
          </a:p>
          <a:p>
            <a:pPr lvl="0"/>
            <a:r>
              <a:rPr lang="sv-SE" sz="1200" kern="1200" dirty="0">
                <a:solidFill>
                  <a:schemeClr val="tx1"/>
                </a:solidFill>
                <a:effectLst/>
                <a:latin typeface="+mn-lt"/>
                <a:ea typeface="+mn-ea"/>
                <a:cs typeface="+mn-cs"/>
              </a:rPr>
              <a:t>Livsstilsförändringar.</a:t>
            </a:r>
          </a:p>
          <a:p>
            <a:pPr lvl="0"/>
            <a:r>
              <a:rPr lang="sv-SE" sz="1200" kern="1200" dirty="0">
                <a:solidFill>
                  <a:schemeClr val="tx1"/>
                </a:solidFill>
                <a:effectLst/>
                <a:latin typeface="+mn-lt"/>
                <a:ea typeface="+mn-ea"/>
                <a:cs typeface="+mn-cs"/>
              </a:rPr>
              <a:t>Gemenskap.</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Lokalföreningen ska, utifrån sina förutsättningar, i frågor som rör personer med hjärt-, kärl- eller lungsjukdom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Erbjuda kunskap, gemenskap och stöd för livsstilsförändringar,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verka för god sjukvård och en effektiv rehabilitering och eftervård,</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tillse att vård</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och myndigheter får del av medlemmarnas kunskap och erfarenhet,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driva ett aktivt opinions- och påverkansarbete i samhället,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stimulera förebyggande och hälsofrämjande verksamheter,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verka för samverkan med medicinsk sakkunskap, myndigheter, organisationer och enskilda inom samhälls- och näringsliv,</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stödja forskning med ett patientperspektiv,</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informera om lokalföreningens, länsföreningens och riksförbundets verksamhet,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rekrytera medlemmar,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erbjuda medlemmarna ett aktivt och meningsfullt medlemskap.</a:t>
            </a:r>
          </a:p>
          <a:p>
            <a:endParaRPr lang="sv-SE" baseline="0" dirty="0"/>
          </a:p>
          <a:p>
            <a:endParaRPr lang="sv-SE" baseline="0" dirty="0"/>
          </a:p>
          <a:p>
            <a:r>
              <a:rPr lang="sv-SE" sz="1200" b="1" kern="1200" dirty="0">
                <a:solidFill>
                  <a:schemeClr val="tx1"/>
                </a:solidFill>
                <a:effectLst/>
                <a:latin typeface="+mn-lt"/>
                <a:ea typeface="+mn-ea"/>
                <a:cs typeface="+mn-cs"/>
              </a:rPr>
              <a:t>Från stadgarna:</a:t>
            </a:r>
            <a:r>
              <a:rPr lang="sv-SE" sz="1200" b="1" kern="1200" baseline="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Länsföreningar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u="sng" kern="1200" dirty="0">
                <a:solidFill>
                  <a:schemeClr val="tx1"/>
                </a:solidFill>
                <a:effectLst/>
                <a:latin typeface="+mn-lt"/>
                <a:ea typeface="+mn-ea"/>
                <a:cs typeface="+mn-cs"/>
              </a:rPr>
              <a:t>§ 1 Riksförbundet HjärtLung</a:t>
            </a:r>
            <a:endParaRPr lang="sv-SE" sz="1200" kern="1200" dirty="0">
              <a:solidFill>
                <a:schemeClr val="tx1"/>
              </a:solidFill>
              <a:effectLst/>
              <a:latin typeface="+mn-lt"/>
              <a:ea typeface="+mn-ea"/>
              <a:cs typeface="+mn-cs"/>
            </a:endParaRPr>
          </a:p>
          <a:p>
            <a:r>
              <a:rPr lang="sv-SE" sz="1200" u="sng" kern="1200" dirty="0">
                <a:solidFill>
                  <a:schemeClr val="tx1"/>
                </a:solidFill>
                <a:effectLst/>
                <a:latin typeface="+mn-lt"/>
                <a:ea typeface="+mn-ea"/>
                <a:cs typeface="+mn-cs"/>
              </a:rPr>
              <a:t>Riksförbundet HjärtLung ………………..</a:t>
            </a:r>
            <a:r>
              <a:rPr lang="sv-SE" sz="1200" kern="1200" dirty="0">
                <a:solidFill>
                  <a:schemeClr val="tx1"/>
                </a:solidFill>
                <a:effectLst/>
                <a:latin typeface="+mn-lt"/>
                <a:ea typeface="+mn-ea"/>
                <a:cs typeface="+mn-cs"/>
              </a:rPr>
              <a:t> län är en förening inom Riksförbundet HjärtLung.</a:t>
            </a:r>
          </a:p>
          <a:p>
            <a:r>
              <a:rPr lang="sv-SE" sz="1200" kern="1200" dirty="0">
                <a:solidFill>
                  <a:schemeClr val="tx1"/>
                </a:solidFill>
                <a:effectLst/>
                <a:latin typeface="+mn-lt"/>
                <a:ea typeface="+mn-ea"/>
                <a:cs typeface="+mn-cs"/>
              </a:rPr>
              <a:t>Länsföreningen är en sammanslutning av Riksförbundet HjärtLungs lokalföreningar inom ……………….. län/region och dess organisationsnummer är ………………..</a:t>
            </a:r>
          </a:p>
          <a:p>
            <a:r>
              <a:rPr lang="sv-SE" sz="1200" kern="1200" dirty="0">
                <a:solidFill>
                  <a:schemeClr val="tx1"/>
                </a:solidFill>
                <a:effectLst/>
                <a:latin typeface="+mn-lt"/>
                <a:ea typeface="+mn-ea"/>
                <a:cs typeface="+mn-cs"/>
              </a:rPr>
              <a:t>Länsföreningen är en egen juridisk person.</a:t>
            </a:r>
          </a:p>
          <a:p>
            <a:r>
              <a:rPr lang="sv-SE" sz="1200" kern="1200" dirty="0">
                <a:solidFill>
                  <a:schemeClr val="tx1"/>
                </a:solidFill>
                <a:effectLst/>
                <a:latin typeface="+mn-lt"/>
                <a:ea typeface="+mn-ea"/>
                <a:cs typeface="+mn-cs"/>
              </a:rPr>
              <a:t>Länsföreningen är partipolitiskt och religiöst obunden.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2 Ändamål och verksamhet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Länsföreningen ska med ledning av kongressbeslut, stadgar och verksamhetsinriktning arbeta för personers med hjärt-, kärl- eller lungsjukdom intressen genom:</a:t>
            </a:r>
          </a:p>
          <a:p>
            <a:pPr lvl="0"/>
            <a:r>
              <a:rPr lang="sv-SE" sz="1200" kern="1200" dirty="0">
                <a:solidFill>
                  <a:schemeClr val="tx1"/>
                </a:solidFill>
                <a:effectLst/>
                <a:latin typeface="+mn-lt"/>
                <a:ea typeface="+mn-ea"/>
                <a:cs typeface="+mn-cs"/>
              </a:rPr>
              <a:t>Opinionsbildning.</a:t>
            </a:r>
          </a:p>
          <a:p>
            <a:pPr lvl="0"/>
            <a:r>
              <a:rPr lang="sv-SE" sz="1200" kern="1200" dirty="0">
                <a:solidFill>
                  <a:schemeClr val="tx1"/>
                </a:solidFill>
                <a:effectLst/>
                <a:latin typeface="+mn-lt"/>
                <a:ea typeface="+mn-ea"/>
                <a:cs typeface="+mn-cs"/>
              </a:rPr>
              <a:t>Livsstilsförändringar.</a:t>
            </a:r>
          </a:p>
          <a:p>
            <a:pPr lvl="0"/>
            <a:r>
              <a:rPr lang="sv-SE" sz="1200" kern="1200" dirty="0">
                <a:solidFill>
                  <a:schemeClr val="tx1"/>
                </a:solidFill>
                <a:effectLst/>
                <a:latin typeface="+mn-lt"/>
                <a:ea typeface="+mn-ea"/>
                <a:cs typeface="+mn-cs"/>
              </a:rPr>
              <a:t>Gemenskap.</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Länsföreningen ska, utifrån sina förutsättningar, verka för att stödja och stimulera lokalföreningarnas verksamhet</a:t>
            </a:r>
          </a:p>
          <a:p>
            <a:r>
              <a:rPr lang="sv-SE" sz="1200" kern="1200" dirty="0">
                <a:solidFill>
                  <a:schemeClr val="tx1"/>
                </a:solidFill>
                <a:effectLst/>
                <a:latin typeface="+mn-lt"/>
                <a:ea typeface="+mn-ea"/>
                <a:cs typeface="+mn-cs"/>
              </a:rPr>
              <a:t>Länsföreningen ska i detta styras av lokalföreningarnas behov och medlemsintresse.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Länsföreningen ska därtill vid behov arbeta för att bilda nya lokalföreningar.</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9244A1D-EEF0-5042-AFAE-91F24057E41B}" type="slidenum">
              <a:rPr lang="sv-SE" smtClean="0"/>
              <a:t>8</a:t>
            </a:fld>
            <a:endParaRPr lang="sv-SE"/>
          </a:p>
        </p:txBody>
      </p:sp>
    </p:spTree>
    <p:extLst>
      <p:ext uri="{BB962C8B-B14F-4D97-AF65-F5344CB8AC3E}">
        <p14:creationId xmlns:p14="http://schemas.microsoft.com/office/powerpoint/2010/main" val="398510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Talarmanus</a:t>
            </a:r>
          </a:p>
          <a:p>
            <a:endParaRPr lang="sv-SE" dirty="0"/>
          </a:p>
          <a:p>
            <a:pPr marL="171450" indent="-171450">
              <a:buFont typeface="Arial" panose="020B0604020202020204" pitchFamily="34" charset="0"/>
              <a:buChar char="•"/>
            </a:pPr>
            <a:r>
              <a:rPr lang="sv-SE" dirty="0">
                <a:latin typeface="Myriad Pro" panose="020B0503030403020204" pitchFamily="34" charset="0"/>
              </a:rPr>
              <a:t>Riksförbundets</a:t>
            </a:r>
            <a:r>
              <a:rPr lang="sv-SE" baseline="0" dirty="0">
                <a:latin typeface="Myriad Pro" panose="020B0503030403020204" pitchFamily="34" charset="0"/>
              </a:rPr>
              <a:t> </a:t>
            </a:r>
            <a:r>
              <a:rPr lang="sv-SE" dirty="0">
                <a:latin typeface="Myriad Pro" panose="020B0503030403020204" pitchFamily="34" charset="0"/>
              </a:rPr>
              <a:t>verkställande och högsta organ mellan kongresserna.</a:t>
            </a:r>
          </a:p>
          <a:p>
            <a:pPr marL="171450" indent="-171450">
              <a:buFont typeface="Arial" panose="020B0604020202020204" pitchFamily="34" charset="0"/>
              <a:buChar char="•"/>
            </a:pPr>
            <a:r>
              <a:rPr lang="sv-SE" dirty="0">
                <a:latin typeface="Myriad Pro" panose="020B0503030403020204" pitchFamily="34" charset="0"/>
              </a:rPr>
              <a:t>Förbundsordförande leder FS och är länken till GS.</a:t>
            </a:r>
          </a:p>
          <a:p>
            <a:pPr marL="171450" indent="-171450">
              <a:buFont typeface="Arial" panose="020B0604020202020204" pitchFamily="34" charset="0"/>
              <a:buChar char="•"/>
            </a:pPr>
            <a:r>
              <a:rPr lang="sv-SE" dirty="0">
                <a:latin typeface="Myriad Pro" panose="020B0503030403020204" pitchFamily="34" charset="0"/>
              </a:rPr>
              <a:t>Samarbetar med länsföreningar, lokalföreningar och medlemsorganisationer.</a:t>
            </a:r>
          </a:p>
          <a:p>
            <a:pPr marL="171450" lvl="0" indent="-171450">
              <a:buFont typeface="Arial" panose="020B0604020202020204" pitchFamily="34" charset="0"/>
              <a:buChar char="•"/>
            </a:pPr>
            <a:r>
              <a:rPr lang="sv-SE" dirty="0">
                <a:latin typeface="Myriad Pro" panose="020B0503030403020204" pitchFamily="34" charset="0"/>
              </a:rPr>
              <a:t>Stödjer föreningar genom fadderrollen.</a:t>
            </a:r>
          </a:p>
          <a:p>
            <a:pPr marL="171450" lvl="0" indent="-171450">
              <a:buFont typeface="Arial" panose="020B0604020202020204" pitchFamily="34" charset="0"/>
              <a:buChar char="•"/>
            </a:pPr>
            <a:r>
              <a:rPr lang="sv-SE" dirty="0">
                <a:latin typeface="Myriad Pro" panose="020B0503030403020204" pitchFamily="34" charset="0"/>
              </a:rPr>
              <a:t>Omvärldsspaning och påverkansarbete med externa aktörer.</a:t>
            </a:r>
          </a:p>
          <a:p>
            <a:endParaRPr lang="sv-SE" dirty="0"/>
          </a:p>
          <a:p>
            <a:r>
              <a:rPr lang="sv-SE" dirty="0"/>
              <a:t>Förbundsstyrelsens</a:t>
            </a:r>
            <a:r>
              <a:rPr lang="sv-SE" baseline="0" dirty="0"/>
              <a:t> roll:</a:t>
            </a:r>
            <a:endParaRPr lang="sv-SE" dirty="0"/>
          </a:p>
          <a:p>
            <a:r>
              <a:rPr lang="sv-SE" sz="1200" dirty="0">
                <a:latin typeface="Myriad Pro" panose="020B0503030403020204" pitchFamily="34" charset="0"/>
              </a:rPr>
              <a:t>Att vara riksförbundets verkställande och högsta organ mellan kongresserna.</a:t>
            </a:r>
          </a:p>
          <a:p>
            <a:r>
              <a:rPr lang="sv-SE" sz="1200" dirty="0">
                <a:latin typeface="Myriad Pro"/>
                <a:ea typeface="Verdana"/>
              </a:rPr>
              <a:t>Att utöva ledningen för verksamheten i överenskommelse med stadgarna.</a:t>
            </a:r>
          </a:p>
          <a:p>
            <a:pPr lvl="0"/>
            <a:r>
              <a:rPr lang="sv-SE" sz="1200" dirty="0">
                <a:latin typeface="Myriad Pro" panose="020B0503030403020204" pitchFamily="34" charset="0"/>
              </a:rPr>
              <a:t>Att tolka stadgarna för alla nivåer.</a:t>
            </a:r>
          </a:p>
          <a:p>
            <a:r>
              <a:rPr lang="sv-SE" sz="1200" dirty="0">
                <a:latin typeface="Myriad Pro" panose="020B0503030403020204" pitchFamily="34" charset="0"/>
              </a:rPr>
              <a:t>Att uppfylla kongressens beslut.</a:t>
            </a:r>
          </a:p>
          <a:p>
            <a:r>
              <a:rPr lang="sv-SE" sz="1200" dirty="0">
                <a:latin typeface="Myriad Pro" panose="020B0503030403020204" pitchFamily="34" charset="0"/>
              </a:rPr>
              <a:t>Arbetsgivaransvar för förbundskansliet.</a:t>
            </a:r>
          </a:p>
          <a:p>
            <a:r>
              <a:rPr lang="sv-SE" sz="1200" dirty="0">
                <a:latin typeface="Myriad Pro" panose="020B0503030403020204" pitchFamily="34" charset="0"/>
              </a:rPr>
              <a:t>Att utse GS.</a:t>
            </a:r>
          </a:p>
          <a:p>
            <a:r>
              <a:rPr lang="sv-SE" sz="1200" dirty="0">
                <a:latin typeface="Myriad Pro"/>
                <a:ea typeface="Verdana"/>
              </a:rPr>
              <a:t>Att godkänna delegationsordning. </a:t>
            </a:r>
          </a:p>
          <a:p>
            <a:pPr marL="0" indent="0">
              <a:buNone/>
            </a:pPr>
            <a:endParaRPr lang="sv-SE" b="1" dirty="0"/>
          </a:p>
          <a:p>
            <a:pPr marL="0" indent="0">
              <a:spcBef>
                <a:spcPts val="0"/>
              </a:spcBef>
              <a:buNone/>
            </a:pPr>
            <a:r>
              <a:rPr lang="sv-SE" sz="1200" dirty="0">
                <a:latin typeface="Verdana"/>
                <a:ea typeface="Verdana"/>
              </a:rPr>
              <a:t>Arbetsutskottet /AU:</a:t>
            </a:r>
            <a:br>
              <a:rPr lang="sv-SE" sz="1200" dirty="0"/>
            </a:br>
            <a:r>
              <a:rPr lang="sv-SE" sz="1200" dirty="0">
                <a:latin typeface="Verdana"/>
                <a:ea typeface="Verdana"/>
              </a:rPr>
              <a:t>Anders Åkesson, förbundsordförande</a:t>
            </a:r>
          </a:p>
          <a:p>
            <a:pPr marL="0" indent="0">
              <a:spcBef>
                <a:spcPts val="0"/>
              </a:spcBef>
              <a:buNone/>
            </a:pPr>
            <a:r>
              <a:rPr lang="sv-SE" sz="1200" dirty="0"/>
              <a:t>Jörgen Warberg, förste vice ordförande</a:t>
            </a:r>
            <a:br>
              <a:rPr lang="sv-SE" sz="1200" dirty="0"/>
            </a:br>
            <a:r>
              <a:rPr lang="sv-SE" sz="1200" dirty="0"/>
              <a:t>Karin Thalén, andre vice ordförande.</a:t>
            </a:r>
          </a:p>
          <a:p>
            <a:pPr marL="0" indent="0">
              <a:spcBef>
                <a:spcPts val="0"/>
              </a:spcBef>
              <a:buNone/>
            </a:pPr>
            <a:br>
              <a:rPr lang="sv-SE" sz="1100" dirty="0"/>
            </a:br>
            <a:r>
              <a:rPr lang="sv-SE" sz="1100" dirty="0"/>
              <a:t>Vår </a:t>
            </a:r>
            <a:r>
              <a:rPr lang="sv-SE" sz="1100" baseline="0" dirty="0"/>
              <a:t>generalsekreterare heter Ulrica Sundholm.</a:t>
            </a:r>
          </a:p>
          <a:p>
            <a:pPr marL="0" indent="0">
              <a:spcBef>
                <a:spcPts val="0"/>
              </a:spcBef>
              <a:buNone/>
            </a:pPr>
            <a:endParaRPr lang="sv-SE" sz="1100" baseline="0" dirty="0"/>
          </a:p>
          <a:p>
            <a:r>
              <a:rPr lang="sv-SE" dirty="0"/>
              <a:t>Anders</a:t>
            </a:r>
            <a:r>
              <a:rPr lang="sv-SE" baseline="0" dirty="0"/>
              <a:t> Åkesson valdes förbundsordförande 2022 och valdes om för fyra år på kongressen i juni 2025. Han leder FS. </a:t>
            </a:r>
          </a:p>
          <a:p>
            <a:endParaRPr lang="sv-SE" baseline="0" dirty="0"/>
          </a:p>
          <a:p>
            <a:r>
              <a:rPr lang="sv-SE" sz="1200" b="1" i="0" kern="1200" dirty="0">
                <a:solidFill>
                  <a:schemeClr val="tx1"/>
                </a:solidFill>
                <a:effectLst/>
                <a:latin typeface="+mn-lt"/>
                <a:ea typeface="+mn-ea"/>
                <a:cs typeface="+mn-cs"/>
              </a:rPr>
              <a:t>Arbetslivet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Anders är en senior rådgivare för Rud Pedersen inom hälso- och sjukvård. Arbetar även som sjuksköterska. Arbetat främst inom neurologi, medicin, geriatriska, psykiatriska och flyktingmedicinska enheter.</a:t>
            </a:r>
          </a:p>
          <a:p>
            <a:r>
              <a:rPr lang="sv-SE" sz="1200" b="0" i="0" kern="1200" dirty="0">
                <a:solidFill>
                  <a:schemeClr val="tx1"/>
                </a:solidFill>
                <a:effectLst/>
                <a:latin typeface="+mn-lt"/>
                <a:ea typeface="+mn-ea"/>
                <a:cs typeface="+mn-cs"/>
              </a:rPr>
              <a:t>Regionråd i region Skåne 2006 till oktober 2018. Hade som regionråd ett politiskt ansvar för främst hälso- och sjukvård. Var första 8 åren i styre med en moderatledd regionstyrelse och sista fyra åren i styre med en socialdemokratiskt ledd regionstyrelse.</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Föreningsuppdrag inom Riksförbundet HjärtLung</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Förbundsordförande 2022-2029.</a:t>
            </a:r>
          </a:p>
          <a:p>
            <a:pPr marL="0" indent="0">
              <a:spcBef>
                <a:spcPts val="0"/>
              </a:spcBef>
              <a:buNone/>
            </a:pPr>
            <a:endParaRPr lang="sv-SE" dirty="0"/>
          </a:p>
          <a:p>
            <a:endParaRPr lang="sv-SE" dirty="0"/>
          </a:p>
        </p:txBody>
      </p:sp>
      <p:sp>
        <p:nvSpPr>
          <p:cNvPr id="4" name="Platshållare för bildnummer 3"/>
          <p:cNvSpPr>
            <a:spLocks noGrp="1"/>
          </p:cNvSpPr>
          <p:nvPr>
            <p:ph type="sldNum" sz="quarter" idx="10"/>
          </p:nvPr>
        </p:nvSpPr>
        <p:spPr/>
        <p:txBody>
          <a:bodyPr/>
          <a:lstStyle/>
          <a:p>
            <a:fld id="{C9244A1D-EEF0-5042-AFAE-91F24057E41B}" type="slidenum">
              <a:rPr lang="sv-SE" smtClean="0"/>
              <a:t>9</a:t>
            </a:fld>
            <a:endParaRPr lang="sv-SE"/>
          </a:p>
        </p:txBody>
      </p:sp>
    </p:spTree>
    <p:extLst>
      <p:ext uri="{BB962C8B-B14F-4D97-AF65-F5344CB8AC3E}">
        <p14:creationId xmlns:p14="http://schemas.microsoft.com/office/powerpoint/2010/main" val="176244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02ADAD-9F69-884C-B475-08C8BA7C9DB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7DD9B89C-1779-714C-8211-069A7B4F043A}"/>
              </a:ext>
            </a:extLst>
          </p:cNvPr>
          <p:cNvSpPr txBox="1">
            <a:spLocks/>
          </p:cNvSpPr>
          <p:nvPr userDrawn="1"/>
        </p:nvSpPr>
        <p:spPr>
          <a:xfrm>
            <a:off x="2521603" y="3256242"/>
            <a:ext cx="6124856" cy="2387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sv-SE" sz="2000" b="0" i="0" dirty="0">
                <a:latin typeface="Verdana" panose="020B0604030504040204" pitchFamily="34" charset="0"/>
                <a:ea typeface="Verdana" panose="020B0604030504040204" pitchFamily="34" charset="0"/>
                <a:cs typeface="Verdana" panose="020B0604030504040204" pitchFamily="34" charset="0"/>
              </a:rPr>
              <a:t>Vi arbetar för att alla som lever </a:t>
            </a:r>
            <a:br>
              <a:rPr lang="sv-SE" sz="2000" b="0" i="0" dirty="0">
                <a:latin typeface="Verdana" panose="020B0604030504040204" pitchFamily="34" charset="0"/>
                <a:ea typeface="Verdana" panose="020B0604030504040204" pitchFamily="34" charset="0"/>
                <a:cs typeface="Verdana" panose="020B0604030504040204" pitchFamily="34" charset="0"/>
              </a:rPr>
            </a:br>
            <a:r>
              <a:rPr lang="sv-SE" sz="2000" b="0" i="0" dirty="0">
                <a:latin typeface="Verdana" panose="020B0604030504040204" pitchFamily="34" charset="0"/>
                <a:ea typeface="Verdana" panose="020B0604030504040204" pitchFamily="34" charset="0"/>
                <a:cs typeface="Verdana" panose="020B0604030504040204" pitchFamily="34" charset="0"/>
              </a:rPr>
              <a:t>med hjärt-, kärl- och lungsjukdom </a:t>
            </a:r>
            <a:br>
              <a:rPr lang="sv-SE" sz="2000" b="0" i="0" dirty="0">
                <a:latin typeface="Verdana" panose="020B0604030504040204" pitchFamily="34" charset="0"/>
                <a:ea typeface="Verdana" panose="020B0604030504040204" pitchFamily="34" charset="0"/>
                <a:cs typeface="Verdana" panose="020B0604030504040204" pitchFamily="34" charset="0"/>
              </a:rPr>
            </a:br>
            <a:r>
              <a:rPr lang="sv-SE" sz="2000" b="0" i="0" dirty="0">
                <a:latin typeface="Verdana" panose="020B0604030504040204" pitchFamily="34" charset="0"/>
                <a:ea typeface="Verdana" panose="020B0604030504040204" pitchFamily="34" charset="0"/>
                <a:cs typeface="Verdana" panose="020B0604030504040204" pitchFamily="34" charset="0"/>
              </a:rPr>
              <a:t>ska få bra vård och god livskvalitet. </a:t>
            </a:r>
            <a:br>
              <a:rPr lang="sv-SE" sz="2000" b="0" i="0" dirty="0">
                <a:latin typeface="Verdana" panose="020B0604030504040204" pitchFamily="34" charset="0"/>
                <a:ea typeface="Verdana" panose="020B0604030504040204" pitchFamily="34" charset="0"/>
                <a:cs typeface="Verdana" panose="020B0604030504040204" pitchFamily="34" charset="0"/>
              </a:rPr>
            </a:br>
            <a:endParaRPr lang="sv-SE" sz="2000" b="0" i="0" dirty="0">
              <a:latin typeface="Verdana" panose="020B0604030504040204" pitchFamily="34" charset="0"/>
              <a:ea typeface="Verdana" panose="020B0604030504040204" pitchFamily="34" charset="0"/>
              <a:cs typeface="Verdana" panose="020B0604030504040204" pitchFamily="34" charset="0"/>
            </a:endParaRPr>
          </a:p>
        </p:txBody>
      </p:sp>
      <p:sp>
        <p:nvSpPr>
          <p:cNvPr id="9" name="Underrubrik 2">
            <a:extLst>
              <a:ext uri="{FF2B5EF4-FFF2-40B4-BE49-F238E27FC236}">
                <a16:creationId xmlns:a16="http://schemas.microsoft.com/office/drawing/2014/main" id="{3941CD43-70F8-6E47-8C8B-F94CB2FD17AB}"/>
              </a:ext>
            </a:extLst>
          </p:cNvPr>
          <p:cNvSpPr txBox="1">
            <a:spLocks/>
          </p:cNvSpPr>
          <p:nvPr userDrawn="1"/>
        </p:nvSpPr>
        <p:spPr>
          <a:xfrm>
            <a:off x="2538421" y="4835065"/>
            <a:ext cx="9144000" cy="528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sv-SE" sz="2000" b="1" dirty="0" err="1">
                <a:solidFill>
                  <a:srgbClr val="B51837"/>
                </a:solidFill>
                <a:latin typeface="Verdana" panose="020B0604030504040204" pitchFamily="34" charset="0"/>
                <a:ea typeface="Verdana" panose="020B0604030504040204" pitchFamily="34" charset="0"/>
                <a:cs typeface="Verdana" panose="020B0604030504040204" pitchFamily="34" charset="0"/>
              </a:rPr>
              <a:t>hjart-lung.se</a:t>
            </a:r>
            <a:endParaRPr lang="sv-SE" sz="2000" b="1" dirty="0">
              <a:solidFill>
                <a:srgbClr val="B51837"/>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Bildobjekt 10">
            <a:extLst>
              <a:ext uri="{FF2B5EF4-FFF2-40B4-BE49-F238E27FC236}">
                <a16:creationId xmlns:a16="http://schemas.microsoft.com/office/drawing/2014/main" id="{3E289A7F-4C9C-EB4B-AA14-F7B3E19E8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4253" y="1708999"/>
            <a:ext cx="4009094" cy="1246417"/>
          </a:xfrm>
          <a:prstGeom prst="rect">
            <a:avLst/>
          </a:prstGeom>
        </p:spPr>
      </p:pic>
      <p:sp>
        <p:nvSpPr>
          <p:cNvPr id="4" name="Platshållare för datum 3">
            <a:extLst>
              <a:ext uri="{FF2B5EF4-FFF2-40B4-BE49-F238E27FC236}">
                <a16:creationId xmlns:a16="http://schemas.microsoft.com/office/drawing/2014/main" id="{3839A679-F868-7E45-90BB-19B111F65509}"/>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6" name="Platshållare för bildnummer 5">
            <a:extLst>
              <a:ext uri="{FF2B5EF4-FFF2-40B4-BE49-F238E27FC236}">
                <a16:creationId xmlns:a16="http://schemas.microsoft.com/office/drawing/2014/main" id="{55002BA9-B918-2246-B012-6DC6A318BC7F}"/>
              </a:ext>
            </a:extLst>
          </p:cNvPr>
          <p:cNvSpPr>
            <a:spLocks noGrp="1"/>
          </p:cNvSpPr>
          <p:nvPr>
            <p:ph type="sldNum" sz="quarter" idx="12"/>
          </p:nvPr>
        </p:nvSpPr>
        <p:spPr/>
        <p:txBody>
          <a:bodyPr/>
          <a:lstStyle/>
          <a:p>
            <a:fld id="{887E839E-BD91-CD49-B9B2-EDB19324AE82}" type="slidenum">
              <a:rPr lang="sv-SE" smtClean="0"/>
              <a:t>‹#›</a:t>
            </a:fld>
            <a:endParaRPr lang="sv-SE"/>
          </a:p>
        </p:txBody>
      </p:sp>
      <p:pic>
        <p:nvPicPr>
          <p:cNvPr id="15" name="Bildobjekt 14">
            <a:extLst>
              <a:ext uri="{FF2B5EF4-FFF2-40B4-BE49-F238E27FC236}">
                <a16:creationId xmlns:a16="http://schemas.microsoft.com/office/drawing/2014/main" id="{F507023A-A914-BC41-84F0-191CA34CE0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9280" b="727"/>
          <a:stretch/>
        </p:blipFill>
        <p:spPr>
          <a:xfrm>
            <a:off x="8814084" y="-3738"/>
            <a:ext cx="3382273" cy="6861738"/>
          </a:xfrm>
          <a:prstGeom prst="rect">
            <a:avLst/>
          </a:prstGeom>
        </p:spPr>
      </p:pic>
    </p:spTree>
    <p:extLst>
      <p:ext uri="{BB962C8B-B14F-4D97-AF65-F5344CB8AC3E}">
        <p14:creationId xmlns:p14="http://schemas.microsoft.com/office/powerpoint/2010/main" val="348191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68138AB-D7C7-C248-93EB-AC0F0092BFE4}"/>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6" name="Platshållare för bildnummer 5">
            <a:extLst>
              <a:ext uri="{FF2B5EF4-FFF2-40B4-BE49-F238E27FC236}">
                <a16:creationId xmlns:a16="http://schemas.microsoft.com/office/drawing/2014/main" id="{FD2906BA-686B-064C-9815-AC98D9C8168C}"/>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7" name="Platshållare för bild 2">
            <a:extLst>
              <a:ext uri="{FF2B5EF4-FFF2-40B4-BE49-F238E27FC236}">
                <a16:creationId xmlns:a16="http://schemas.microsoft.com/office/drawing/2014/main" id="{F49260F2-21B4-C54E-BE87-7283F7765A1B}"/>
              </a:ext>
            </a:extLst>
          </p:cNvPr>
          <p:cNvSpPr>
            <a:spLocks noGrp="1"/>
          </p:cNvSpPr>
          <p:nvPr>
            <p:ph type="pic" idx="1"/>
          </p:nvPr>
        </p:nvSpPr>
        <p:spPr>
          <a:xfrm>
            <a:off x="6096000" y="0"/>
            <a:ext cx="6096000" cy="5569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0" name="Platshållare för rubrik 1">
            <a:extLst>
              <a:ext uri="{FF2B5EF4-FFF2-40B4-BE49-F238E27FC236}">
                <a16:creationId xmlns:a16="http://schemas.microsoft.com/office/drawing/2014/main" id="{13BBF893-B727-3342-B5CC-1759A3058EB0}"/>
              </a:ext>
            </a:extLst>
          </p:cNvPr>
          <p:cNvSpPr>
            <a:spLocks noGrp="1"/>
          </p:cNvSpPr>
          <p:nvPr>
            <p:ph type="title"/>
          </p:nvPr>
        </p:nvSpPr>
        <p:spPr>
          <a:xfrm>
            <a:off x="838200" y="669928"/>
            <a:ext cx="4842164" cy="881781"/>
          </a:xfrm>
          <a:prstGeom prst="rect">
            <a:avLst/>
          </a:prstGeom>
        </p:spPr>
        <p:txBody>
          <a:bodyPr vert="horz" lIns="91440" tIns="45720" rIns="91440" bIns="45720" rtlCol="0" anchor="t">
            <a:normAutofit/>
          </a:bodyPr>
          <a:lstStyle/>
          <a:p>
            <a:r>
              <a:rPr lang="sv-SE"/>
              <a:t>Klicka här för att ändra format</a:t>
            </a:r>
            <a:endParaRPr lang="sv-SE" dirty="0"/>
          </a:p>
        </p:txBody>
      </p:sp>
      <p:sp>
        <p:nvSpPr>
          <p:cNvPr id="12" name="Platshållare för innehåll 2">
            <a:extLst>
              <a:ext uri="{FF2B5EF4-FFF2-40B4-BE49-F238E27FC236}">
                <a16:creationId xmlns:a16="http://schemas.microsoft.com/office/drawing/2014/main" id="{D869E2D6-1710-8447-ADAD-6E786CB39B24}"/>
              </a:ext>
            </a:extLst>
          </p:cNvPr>
          <p:cNvSpPr>
            <a:spLocks noGrp="1"/>
          </p:cNvSpPr>
          <p:nvPr>
            <p:ph idx="14"/>
          </p:nvPr>
        </p:nvSpPr>
        <p:spPr>
          <a:xfrm>
            <a:off x="838200" y="1687075"/>
            <a:ext cx="4869873" cy="42288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244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9E583-7ABA-5445-8242-BE16A97FE1E5}"/>
              </a:ext>
            </a:extLst>
          </p:cNvPr>
          <p:cNvSpPr>
            <a:spLocks noGrp="1"/>
          </p:cNvSpPr>
          <p:nvPr>
            <p:ph type="title"/>
          </p:nvPr>
        </p:nvSpPr>
        <p:spPr/>
        <p:txBody>
          <a:bodyPr/>
          <a:lstStyle/>
          <a:p>
            <a:r>
              <a:rPr lang="sv-SE"/>
              <a:t>Klicka här för att ändra format</a:t>
            </a:r>
            <a:endParaRPr lang="sv-SE" dirty="0"/>
          </a:p>
        </p:txBody>
      </p:sp>
      <p:sp>
        <p:nvSpPr>
          <p:cNvPr id="3" name="Platshållare för lodrät text 2">
            <a:extLst>
              <a:ext uri="{FF2B5EF4-FFF2-40B4-BE49-F238E27FC236}">
                <a16:creationId xmlns:a16="http://schemas.microsoft.com/office/drawing/2014/main" id="{7A69C496-9EB1-EF4B-A107-0FC4BB67C6EE}"/>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C27F4BD6-75E4-6C44-ACAE-9B127C6BCB46}"/>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5" name="Platshållare för sidfot 4">
            <a:extLst>
              <a:ext uri="{FF2B5EF4-FFF2-40B4-BE49-F238E27FC236}">
                <a16:creationId xmlns:a16="http://schemas.microsoft.com/office/drawing/2014/main" id="{82447406-CA99-C340-A720-0C847D1B44C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37413B9D-1422-6846-AAFF-9FAADC43364E}"/>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4525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618BAC72-D235-415B-9A2E-8330E4FD15F4}" type="datetimeFigureOut">
              <a:rPr lang="sv-SE" smtClean="0"/>
              <a:t>2026-04-29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171142-B386-475E-B71C-BF392D2694AE}" type="slidenum">
              <a:rPr lang="sv-SE" smtClean="0"/>
              <a:t>‹#›</a:t>
            </a:fld>
            <a:endParaRPr lang="sv-SE"/>
          </a:p>
        </p:txBody>
      </p:sp>
    </p:spTree>
    <p:extLst>
      <p:ext uri="{BB962C8B-B14F-4D97-AF65-F5344CB8AC3E}">
        <p14:creationId xmlns:p14="http://schemas.microsoft.com/office/powerpoint/2010/main" val="146522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E6B50E-C1C2-094B-996A-137389338019}"/>
              </a:ext>
            </a:extLst>
          </p:cNvPr>
          <p:cNvSpPr>
            <a:spLocks noGrp="1"/>
          </p:cNvSpPr>
          <p:nvPr>
            <p:ph idx="1"/>
          </p:nvPr>
        </p:nvSpPr>
        <p:spPr>
          <a:xfrm>
            <a:off x="838200" y="1687075"/>
            <a:ext cx="10515600" cy="42288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8EBAC59-6F95-0141-A4D4-B753FB7661A9}"/>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6" name="Platshållare för bildnummer 5">
            <a:extLst>
              <a:ext uri="{FF2B5EF4-FFF2-40B4-BE49-F238E27FC236}">
                <a16:creationId xmlns:a16="http://schemas.microsoft.com/office/drawing/2014/main" id="{D094F65E-325D-E349-A030-DA107CF082B0}"/>
              </a:ext>
            </a:extLst>
          </p:cNvPr>
          <p:cNvSpPr>
            <a:spLocks noGrp="1"/>
          </p:cNvSpPr>
          <p:nvPr>
            <p:ph type="sldNum" sz="quarter" idx="12"/>
          </p:nvPr>
        </p:nvSpPr>
        <p:spPr>
          <a:xfrm>
            <a:off x="4731325" y="6356350"/>
            <a:ext cx="2743200" cy="365125"/>
          </a:xfrm>
        </p:spPr>
        <p:txBody>
          <a:bodyPr/>
          <a:lstStyle>
            <a:lvl1pPr algn="ctr">
              <a:defRPr/>
            </a:lvl1pPr>
          </a:lstStyle>
          <a:p>
            <a:fld id="{887E839E-BD91-CD49-B9B2-EDB19324AE82}" type="slidenum">
              <a:rPr lang="sv-SE" smtClean="0"/>
              <a:pPr/>
              <a:t>‹#›</a:t>
            </a:fld>
            <a:endParaRPr lang="sv-SE" dirty="0"/>
          </a:p>
        </p:txBody>
      </p:sp>
      <p:sp>
        <p:nvSpPr>
          <p:cNvPr id="7" name="Platshållare för rubrik 1">
            <a:extLst>
              <a:ext uri="{FF2B5EF4-FFF2-40B4-BE49-F238E27FC236}">
                <a16:creationId xmlns:a16="http://schemas.microsoft.com/office/drawing/2014/main" id="{A1C6A5F0-4BF9-324B-BC41-7D7A42DDB0D6}"/>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format</a:t>
            </a:r>
            <a:endParaRPr lang="sv-SE" dirty="0"/>
          </a:p>
        </p:txBody>
      </p:sp>
    </p:spTree>
    <p:extLst>
      <p:ext uri="{BB962C8B-B14F-4D97-AF65-F5344CB8AC3E}">
        <p14:creationId xmlns:p14="http://schemas.microsoft.com/office/powerpoint/2010/main" val="19903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0C1D0C5-276B-F347-8EBA-7FCEC41CD21B}"/>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0E422DE5-3807-3D43-B4D2-F4CA3CFD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9280"/>
          <a:stretch/>
        </p:blipFill>
        <p:spPr>
          <a:xfrm>
            <a:off x="8814084" y="-3738"/>
            <a:ext cx="3382273" cy="6912000"/>
          </a:xfrm>
          <a:prstGeom prst="rect">
            <a:avLst/>
          </a:prstGeom>
        </p:spPr>
      </p:pic>
      <p:sp>
        <p:nvSpPr>
          <p:cNvPr id="2" name="Rubrik 1">
            <a:extLst>
              <a:ext uri="{FF2B5EF4-FFF2-40B4-BE49-F238E27FC236}">
                <a16:creationId xmlns:a16="http://schemas.microsoft.com/office/drawing/2014/main" id="{BCDABD9C-73E8-A249-B8E4-3203D123BFFA}"/>
              </a:ext>
            </a:extLst>
          </p:cNvPr>
          <p:cNvSpPr>
            <a:spLocks noGrp="1"/>
          </p:cNvSpPr>
          <p:nvPr>
            <p:ph type="title"/>
          </p:nvPr>
        </p:nvSpPr>
        <p:spPr>
          <a:xfrm>
            <a:off x="2508250" y="1834436"/>
            <a:ext cx="6469495" cy="2405056"/>
          </a:xfrm>
        </p:spPr>
        <p:txBody>
          <a:bodyPr anchor="t">
            <a:normAutofit/>
          </a:bodyPr>
          <a:lstStyle>
            <a:lvl1pPr>
              <a:lnSpc>
                <a:spcPct val="100000"/>
              </a:lnSpc>
              <a:defRPr sz="3200"/>
            </a:lvl1pPr>
          </a:lstStyle>
          <a:p>
            <a:r>
              <a:rPr lang="sv-SE"/>
              <a:t>Klicka här för att ändra format</a:t>
            </a:r>
            <a:endParaRPr lang="sv-SE" dirty="0"/>
          </a:p>
        </p:txBody>
      </p:sp>
      <p:sp>
        <p:nvSpPr>
          <p:cNvPr id="4" name="Platshållare för datum 3">
            <a:extLst>
              <a:ext uri="{FF2B5EF4-FFF2-40B4-BE49-F238E27FC236}">
                <a16:creationId xmlns:a16="http://schemas.microsoft.com/office/drawing/2014/main" id="{FC0DD164-45F2-5D48-9E42-3CFB6BB421A9}"/>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6" name="Platshållare för bildnummer 5">
            <a:extLst>
              <a:ext uri="{FF2B5EF4-FFF2-40B4-BE49-F238E27FC236}">
                <a16:creationId xmlns:a16="http://schemas.microsoft.com/office/drawing/2014/main" id="{D0F30D43-E745-674D-AF49-76BEA786A462}"/>
              </a:ext>
            </a:extLst>
          </p:cNvPr>
          <p:cNvSpPr>
            <a:spLocks noGrp="1"/>
          </p:cNvSpPr>
          <p:nvPr>
            <p:ph type="sldNum" sz="quarter" idx="12"/>
          </p:nvPr>
        </p:nvSpPr>
        <p:spPr/>
        <p:txBody>
          <a:bodyPr/>
          <a:lstStyle/>
          <a:p>
            <a:fld id="{887E839E-BD91-CD49-B9B2-EDB19324AE82}" type="slidenum">
              <a:rPr lang="sv-SE" smtClean="0"/>
              <a:t>‹#›</a:t>
            </a:fld>
            <a:endParaRPr lang="sv-SE"/>
          </a:p>
        </p:txBody>
      </p:sp>
      <p:pic>
        <p:nvPicPr>
          <p:cNvPr id="12" name="Bildobjekt 11">
            <a:extLst>
              <a:ext uri="{FF2B5EF4-FFF2-40B4-BE49-F238E27FC236}">
                <a16:creationId xmlns:a16="http://schemas.microsoft.com/office/drawing/2014/main" id="{6FAACF47-3FF6-3944-884C-6ACC73D9B6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5636" y="4438343"/>
            <a:ext cx="2597152" cy="807447"/>
          </a:xfrm>
          <a:prstGeom prst="rect">
            <a:avLst/>
          </a:prstGeom>
        </p:spPr>
      </p:pic>
    </p:spTree>
    <p:extLst>
      <p:ext uri="{BB962C8B-B14F-4D97-AF65-F5344CB8AC3E}">
        <p14:creationId xmlns:p14="http://schemas.microsoft.com/office/powerpoint/2010/main" val="2841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020EA2-B410-7A48-AE1E-6A9CBAAF6BD0}"/>
              </a:ext>
            </a:extLst>
          </p:cNvPr>
          <p:cNvSpPr>
            <a:spLocks noGrp="1"/>
          </p:cNvSpPr>
          <p:nvPr>
            <p:ph sz="half" idx="1"/>
          </p:nvPr>
        </p:nvSpPr>
        <p:spPr>
          <a:xfrm>
            <a:off x="838200" y="1687075"/>
            <a:ext cx="5181600" cy="421496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8B668016-85D6-8047-847B-6692F1ED3A55}"/>
              </a:ext>
            </a:extLst>
          </p:cNvPr>
          <p:cNvSpPr>
            <a:spLocks noGrp="1"/>
          </p:cNvSpPr>
          <p:nvPr>
            <p:ph sz="half" idx="2"/>
          </p:nvPr>
        </p:nvSpPr>
        <p:spPr>
          <a:xfrm>
            <a:off x="6172200" y="1687075"/>
            <a:ext cx="5181600" cy="421496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05BDBF0-52E4-294F-BE16-F16C9DEA0F47}"/>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7" name="Platshållare för bildnummer 6">
            <a:extLst>
              <a:ext uri="{FF2B5EF4-FFF2-40B4-BE49-F238E27FC236}">
                <a16:creationId xmlns:a16="http://schemas.microsoft.com/office/drawing/2014/main" id="{8FC16CBD-2594-7241-BFF3-2166E75FAC0A}"/>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9" name="Platshållare för rubrik 1">
            <a:extLst>
              <a:ext uri="{FF2B5EF4-FFF2-40B4-BE49-F238E27FC236}">
                <a16:creationId xmlns:a16="http://schemas.microsoft.com/office/drawing/2014/main" id="{B52E4FD9-F978-5744-AE70-DD4DB1F68C68}"/>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format</a:t>
            </a:r>
            <a:endParaRPr lang="sv-SE" dirty="0"/>
          </a:p>
        </p:txBody>
      </p:sp>
    </p:spTree>
    <p:extLst>
      <p:ext uri="{BB962C8B-B14F-4D97-AF65-F5344CB8AC3E}">
        <p14:creationId xmlns:p14="http://schemas.microsoft.com/office/powerpoint/2010/main" val="19217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C7808FA-F538-F648-92B8-5226AA83BFCA}"/>
              </a:ext>
            </a:extLst>
          </p:cNvPr>
          <p:cNvSpPr>
            <a:spLocks noGrp="1"/>
          </p:cNvSpPr>
          <p:nvPr>
            <p:ph type="body" idx="1"/>
          </p:nvPr>
        </p:nvSpPr>
        <p:spPr>
          <a:xfrm>
            <a:off x="839788" y="1681163"/>
            <a:ext cx="5157787" cy="82391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7C1DCE5D-2CF7-ED46-A3FB-4621DABA8698}"/>
              </a:ext>
            </a:extLst>
          </p:cNvPr>
          <p:cNvSpPr>
            <a:spLocks noGrp="1"/>
          </p:cNvSpPr>
          <p:nvPr>
            <p:ph sz="half" idx="2"/>
          </p:nvPr>
        </p:nvSpPr>
        <p:spPr>
          <a:xfrm>
            <a:off x="839788" y="2588205"/>
            <a:ext cx="5157787" cy="334154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7848F7BC-E263-904C-9856-9A361AE90764}"/>
              </a:ext>
            </a:extLst>
          </p:cNvPr>
          <p:cNvSpPr>
            <a:spLocks noGrp="1"/>
          </p:cNvSpPr>
          <p:nvPr>
            <p:ph type="body" sz="quarter" idx="3"/>
          </p:nvPr>
        </p:nvSpPr>
        <p:spPr>
          <a:xfrm>
            <a:off x="6172200" y="1681163"/>
            <a:ext cx="5183188" cy="82391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B2D241D3-CA3D-1F42-A5DE-62011BDE3654}"/>
              </a:ext>
            </a:extLst>
          </p:cNvPr>
          <p:cNvSpPr>
            <a:spLocks noGrp="1"/>
          </p:cNvSpPr>
          <p:nvPr>
            <p:ph sz="quarter" idx="4"/>
          </p:nvPr>
        </p:nvSpPr>
        <p:spPr>
          <a:xfrm>
            <a:off x="6172200" y="2588205"/>
            <a:ext cx="5183188" cy="332768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495413F-F1D5-9E47-B610-E294DBBCFDE7}"/>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9" name="Platshållare för bildnummer 8">
            <a:extLst>
              <a:ext uri="{FF2B5EF4-FFF2-40B4-BE49-F238E27FC236}">
                <a16:creationId xmlns:a16="http://schemas.microsoft.com/office/drawing/2014/main" id="{F6290DB9-CC80-1646-AD7A-BD525E3C60CF}"/>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10" name="Platshållare för rubrik 1">
            <a:extLst>
              <a:ext uri="{FF2B5EF4-FFF2-40B4-BE49-F238E27FC236}">
                <a16:creationId xmlns:a16="http://schemas.microsoft.com/office/drawing/2014/main" id="{29DBDE78-B6CC-3341-A968-B2FF5DCB3AB9}"/>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a:t>Klicka här för att ändra format</a:t>
            </a:r>
            <a:endParaRPr lang="sv-SE" dirty="0"/>
          </a:p>
        </p:txBody>
      </p:sp>
    </p:spTree>
    <p:extLst>
      <p:ext uri="{BB962C8B-B14F-4D97-AF65-F5344CB8AC3E}">
        <p14:creationId xmlns:p14="http://schemas.microsoft.com/office/powerpoint/2010/main" val="57754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400F5-8671-F449-8FD4-307999B421E7}"/>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516CB235-1A61-5243-AD10-C61379B5D51A}"/>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5" name="Platshållare för bildnummer 4">
            <a:extLst>
              <a:ext uri="{FF2B5EF4-FFF2-40B4-BE49-F238E27FC236}">
                <a16:creationId xmlns:a16="http://schemas.microsoft.com/office/drawing/2014/main" id="{94C6D7D8-14AC-6D4D-941F-7E8388079D77}"/>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08023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6F2F9C4-5294-464B-A5D3-CEEEE6BE8E44}"/>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4" name="Platshållare för bildnummer 3">
            <a:extLst>
              <a:ext uri="{FF2B5EF4-FFF2-40B4-BE49-F238E27FC236}">
                <a16:creationId xmlns:a16="http://schemas.microsoft.com/office/drawing/2014/main" id="{2DB71654-C12E-DB46-B00D-A5265CD281B2}"/>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20727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C5A6C-584D-734B-AFEF-A30C29E89E58}"/>
              </a:ext>
            </a:extLst>
          </p:cNvPr>
          <p:cNvSpPr>
            <a:spLocks noGrp="1"/>
          </p:cNvSpPr>
          <p:nvPr>
            <p:ph type="title"/>
          </p:nvPr>
        </p:nvSpPr>
        <p:spPr>
          <a:xfrm>
            <a:off x="839788" y="665022"/>
            <a:ext cx="3932237" cy="1343887"/>
          </a:xfrm>
        </p:spPr>
        <p:txBody>
          <a:bodyPr anchor="t">
            <a:normAutofit/>
          </a:bodyPr>
          <a:lstStyle>
            <a:lvl1pPr>
              <a:defRPr sz="2400"/>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5DC6D44-2AC3-9F4C-B1A1-D25443F0CB58}"/>
              </a:ext>
            </a:extLst>
          </p:cNvPr>
          <p:cNvSpPr>
            <a:spLocks noGrp="1"/>
          </p:cNvSpPr>
          <p:nvPr>
            <p:ph idx="1"/>
          </p:nvPr>
        </p:nvSpPr>
        <p:spPr>
          <a:xfrm>
            <a:off x="5183188" y="987425"/>
            <a:ext cx="6172200" cy="4873625"/>
          </a:xfrm>
        </p:spPr>
        <p:txBody>
          <a:bodyPr/>
          <a:lstStyle>
            <a:lvl1pPr>
              <a:defRPr sz="20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E86D6065-CD08-D54F-A64D-2E2AC39A2D35}"/>
              </a:ext>
            </a:extLst>
          </p:cNvPr>
          <p:cNvSpPr>
            <a:spLocks noGrp="1"/>
          </p:cNvSpPr>
          <p:nvPr>
            <p:ph type="body" sz="half" idx="2"/>
          </p:nvPr>
        </p:nvSpPr>
        <p:spPr>
          <a:xfrm>
            <a:off x="839788" y="2140530"/>
            <a:ext cx="3932237" cy="37337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194E849-1B71-3148-B443-92EE459158CC}"/>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6" name="Platshållare för sidfot 5">
            <a:extLst>
              <a:ext uri="{FF2B5EF4-FFF2-40B4-BE49-F238E27FC236}">
                <a16:creationId xmlns:a16="http://schemas.microsoft.com/office/drawing/2014/main" id="{4F02FF04-FDA9-B44A-87B9-F5002A7E1EA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5B82380B-6D72-F84A-A99D-C00D6BAB077F}"/>
              </a:ext>
            </a:extLst>
          </p:cNvPr>
          <p:cNvSpPr>
            <a:spLocks noGrp="1"/>
          </p:cNvSpPr>
          <p:nvPr>
            <p:ph type="sldNum" sz="quarter" idx="12"/>
          </p:nvPr>
        </p:nvSpPr>
        <p:spPr/>
        <p:txBody>
          <a:bodyPr/>
          <a:lstStyle/>
          <a:p>
            <a:fld id="{887E839E-BD91-CD49-B9B2-EDB19324AE82}" type="slidenum">
              <a:rPr lang="sv-SE" smtClean="0"/>
              <a:t>‹#›</a:t>
            </a:fld>
            <a:endParaRPr lang="sv-SE"/>
          </a:p>
        </p:txBody>
      </p:sp>
    </p:spTree>
    <p:extLst>
      <p:ext uri="{BB962C8B-B14F-4D97-AF65-F5344CB8AC3E}">
        <p14:creationId xmlns:p14="http://schemas.microsoft.com/office/powerpoint/2010/main" val="10938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ECDFAB24-BD39-9C40-87DD-C6B03C5547F4}"/>
              </a:ext>
            </a:extLst>
          </p:cNvPr>
          <p:cNvSpPr>
            <a:spLocks noGrp="1"/>
          </p:cNvSpPr>
          <p:nvPr>
            <p:ph type="pic" idx="1"/>
          </p:nvPr>
        </p:nvSpPr>
        <p:spPr>
          <a:xfrm>
            <a:off x="0" y="-1"/>
            <a:ext cx="5250873" cy="6858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05E29F47-DD03-1549-8850-4C493390E667}"/>
              </a:ext>
            </a:extLst>
          </p:cNvPr>
          <p:cNvSpPr>
            <a:spLocks noGrp="1"/>
          </p:cNvSpPr>
          <p:nvPr>
            <p:ph type="dt" sz="half" idx="10"/>
          </p:nvPr>
        </p:nvSpPr>
        <p:spPr/>
        <p:txBody>
          <a:bodyPr/>
          <a:lstStyle/>
          <a:p>
            <a:fld id="{8114BF2E-8989-774B-982C-B6C4DFFAD9C4}" type="datetimeFigureOut">
              <a:rPr lang="sv-SE" smtClean="0"/>
              <a:t>2026-04-29</a:t>
            </a:fld>
            <a:endParaRPr lang="sv-SE"/>
          </a:p>
        </p:txBody>
      </p:sp>
      <p:sp>
        <p:nvSpPr>
          <p:cNvPr id="7" name="Platshållare för bildnummer 6">
            <a:extLst>
              <a:ext uri="{FF2B5EF4-FFF2-40B4-BE49-F238E27FC236}">
                <a16:creationId xmlns:a16="http://schemas.microsoft.com/office/drawing/2014/main" id="{646438F2-0E8C-1E41-B2FC-6B6B445475BF}"/>
              </a:ext>
            </a:extLst>
          </p:cNvPr>
          <p:cNvSpPr>
            <a:spLocks noGrp="1"/>
          </p:cNvSpPr>
          <p:nvPr>
            <p:ph type="sldNum" sz="quarter" idx="12"/>
          </p:nvPr>
        </p:nvSpPr>
        <p:spPr/>
        <p:txBody>
          <a:bodyPr/>
          <a:lstStyle/>
          <a:p>
            <a:fld id="{887E839E-BD91-CD49-B9B2-EDB19324AE82}" type="slidenum">
              <a:rPr lang="sv-SE" smtClean="0"/>
              <a:t>‹#›</a:t>
            </a:fld>
            <a:endParaRPr lang="sv-SE"/>
          </a:p>
        </p:txBody>
      </p:sp>
      <p:sp>
        <p:nvSpPr>
          <p:cNvPr id="8" name="Platshållare för rubrik 1">
            <a:extLst>
              <a:ext uri="{FF2B5EF4-FFF2-40B4-BE49-F238E27FC236}">
                <a16:creationId xmlns:a16="http://schemas.microsoft.com/office/drawing/2014/main" id="{CB01C24C-7069-C644-8160-34D6D0B0D112}"/>
              </a:ext>
            </a:extLst>
          </p:cNvPr>
          <p:cNvSpPr>
            <a:spLocks noGrp="1"/>
          </p:cNvSpPr>
          <p:nvPr>
            <p:ph type="title"/>
          </p:nvPr>
        </p:nvSpPr>
        <p:spPr>
          <a:xfrm>
            <a:off x="5742709" y="669928"/>
            <a:ext cx="5895109" cy="881781"/>
          </a:xfrm>
          <a:prstGeom prst="rect">
            <a:avLst/>
          </a:prstGeom>
        </p:spPr>
        <p:txBody>
          <a:bodyPr vert="horz" lIns="91440" tIns="45720" rIns="91440" bIns="45720" rtlCol="0" anchor="t">
            <a:normAutofit/>
          </a:bodyPr>
          <a:lstStyle/>
          <a:p>
            <a:r>
              <a:rPr lang="sv-SE"/>
              <a:t>Klicka här för att ändra format</a:t>
            </a:r>
            <a:endParaRPr lang="sv-SE" dirty="0"/>
          </a:p>
        </p:txBody>
      </p:sp>
      <p:sp>
        <p:nvSpPr>
          <p:cNvPr id="11" name="Platshållare för innehåll 2">
            <a:extLst>
              <a:ext uri="{FF2B5EF4-FFF2-40B4-BE49-F238E27FC236}">
                <a16:creationId xmlns:a16="http://schemas.microsoft.com/office/drawing/2014/main" id="{BF01E833-45AF-BF4E-BC33-96322AABC0AA}"/>
              </a:ext>
            </a:extLst>
          </p:cNvPr>
          <p:cNvSpPr>
            <a:spLocks noGrp="1"/>
          </p:cNvSpPr>
          <p:nvPr>
            <p:ph idx="14"/>
          </p:nvPr>
        </p:nvSpPr>
        <p:spPr>
          <a:xfrm>
            <a:off x="5735782" y="1687075"/>
            <a:ext cx="5938058" cy="42288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504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8B70CD4-48EC-BF4A-8B5C-DEC98DB9D37C}"/>
              </a:ext>
            </a:extLst>
          </p:cNvPr>
          <p:cNvSpPr>
            <a:spLocks noGrp="1"/>
          </p:cNvSpPr>
          <p:nvPr>
            <p:ph type="title"/>
          </p:nvPr>
        </p:nvSpPr>
        <p:spPr>
          <a:xfrm>
            <a:off x="838200" y="669928"/>
            <a:ext cx="10515600" cy="881781"/>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F4E6E3E-68DE-2B40-8A43-9F53336AA61D}"/>
              </a:ext>
            </a:extLst>
          </p:cNvPr>
          <p:cNvSpPr>
            <a:spLocks noGrp="1"/>
          </p:cNvSpPr>
          <p:nvPr>
            <p:ph type="body" idx="1"/>
          </p:nvPr>
        </p:nvSpPr>
        <p:spPr>
          <a:xfrm>
            <a:off x="838200" y="1687075"/>
            <a:ext cx="10515600" cy="422881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9361BBD-D409-6547-B97F-615BB9643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4BF2E-8989-774B-982C-B6C4DFFAD9C4}" type="datetimeFigureOut">
              <a:rPr lang="sv-SE" smtClean="0"/>
              <a:t>2026-04-29</a:t>
            </a:fld>
            <a:endParaRPr lang="sv-SE"/>
          </a:p>
        </p:txBody>
      </p:sp>
      <p:sp>
        <p:nvSpPr>
          <p:cNvPr id="6" name="Platshållare för bildnummer 5">
            <a:extLst>
              <a:ext uri="{FF2B5EF4-FFF2-40B4-BE49-F238E27FC236}">
                <a16:creationId xmlns:a16="http://schemas.microsoft.com/office/drawing/2014/main" id="{2D16752B-B8EF-0142-8AA2-D974C5E067F8}"/>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7E839E-BD91-CD49-B9B2-EDB19324AE82}" type="slidenum">
              <a:rPr lang="sv-SE" smtClean="0"/>
              <a:pPr/>
              <a:t>‹#›</a:t>
            </a:fld>
            <a:endParaRPr lang="sv-SE" dirty="0"/>
          </a:p>
        </p:txBody>
      </p:sp>
      <p:pic>
        <p:nvPicPr>
          <p:cNvPr id="10" name="Bildobjekt 9">
            <a:extLst>
              <a:ext uri="{FF2B5EF4-FFF2-40B4-BE49-F238E27FC236}">
                <a16:creationId xmlns:a16="http://schemas.microsoft.com/office/drawing/2014/main" id="{5CB0987C-FA38-824C-BF70-77C5F1776B7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9876254" y="6031615"/>
            <a:ext cx="1811574" cy="563213"/>
          </a:xfrm>
          <a:prstGeom prst="rect">
            <a:avLst/>
          </a:prstGeom>
        </p:spPr>
      </p:pic>
    </p:spTree>
    <p:extLst>
      <p:ext uri="{BB962C8B-B14F-4D97-AF65-F5344CB8AC3E}">
        <p14:creationId xmlns:p14="http://schemas.microsoft.com/office/powerpoint/2010/main" val="15325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www.hjart-lung.se/globalassets/for-foreningar/lank-knapp-block/ramverket/20190508_policy-om-behandling-av-personuppgifter-integritetspolicy.pdf" TargetMode="External"/><Relationship Id="rId3" Type="http://schemas.openxmlformats.org/officeDocument/2006/relationships/hyperlink" Target="https://www.hjart-lung.se/globalassets/for-foreningar/lank-knapp-block/ramverket/20200610-varumarkesplattform-riksforbundet-hjartlung.pdf" TargetMode="External"/><Relationship Id="rId7" Type="http://schemas.openxmlformats.org/officeDocument/2006/relationships/hyperlink" Target="https://www.hjart-lung.se/globalassets/for-foreningar/lank-knapp-block/ramverket/20190508_riktlinjer-for-hantering-av-oegentligheter.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hjart-lung.se/globalassets/for-foreningar/lank-knapp-block/ramverket/20190508_policy-for-javsituationer.pdf" TargetMode="External"/><Relationship Id="rId11" Type="http://schemas.openxmlformats.org/officeDocument/2006/relationships/image" Target="../media/image11.JPG"/><Relationship Id="rId5" Type="http://schemas.openxmlformats.org/officeDocument/2006/relationships/hyperlink" Target="https://www.hjart-lung.se/for-foreningar/forbundet/stadgar-och-ramverk/stadgar-2022/" TargetMode="External"/><Relationship Id="rId10" Type="http://schemas.openxmlformats.org/officeDocument/2006/relationships/hyperlink" Target="https://www.hjart-lung.se/for-foreningar/forbundet/stadgar-och-ramverk/" TargetMode="External"/><Relationship Id="rId4" Type="http://schemas.openxmlformats.org/officeDocument/2006/relationships/hyperlink" Target="https://www.hjart-lung.se/globalassets/for-foreningar/lank-knapp-block/ramverket/2022-02-08-02-09_uppforandekod.pdf" TargetMode="External"/><Relationship Id="rId9" Type="http://schemas.openxmlformats.org/officeDocument/2006/relationships/hyperlink" Target="https://www.hjart-lung.se/globalassets/for-foreningar/lank-knapp-block/ramverket/samhallspolitiskt-program-202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hjart-lung.s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C66E929-1ECB-4E42-99DB-6009519C7336}"/>
              </a:ext>
            </a:extLst>
          </p:cNvPr>
          <p:cNvSpPr>
            <a:spLocks noGrp="1"/>
          </p:cNvSpPr>
          <p:nvPr>
            <p:ph type="title"/>
          </p:nvPr>
        </p:nvSpPr>
        <p:spPr>
          <a:xfrm>
            <a:off x="5852159" y="669928"/>
            <a:ext cx="6339841" cy="1522287"/>
          </a:xfrm>
        </p:spPr>
        <p:txBody>
          <a:bodyPr>
            <a:normAutofit fontScale="90000"/>
          </a:bodyPr>
          <a:lstStyle/>
          <a:p>
            <a:r>
              <a:rPr lang="sv-SE" sz="2700" dirty="0">
                <a:latin typeface="Verdana"/>
                <a:ea typeface="Verdana"/>
              </a:rPr>
              <a:t> </a:t>
            </a:r>
            <a:br>
              <a:rPr lang="sv-SE" sz="3200" dirty="0"/>
            </a:br>
            <a:br>
              <a:rPr lang="sv-SE" sz="3200" dirty="0">
                <a:latin typeface="Verdana"/>
                <a:ea typeface="Verdana"/>
              </a:rPr>
            </a:br>
            <a:r>
              <a:rPr lang="sv-SE" sz="4000" b="0" dirty="0">
                <a:latin typeface="Verdana"/>
                <a:ea typeface="Verdana"/>
              </a:rPr>
              <a:t>Om oss som patientorganisation!</a:t>
            </a:r>
          </a:p>
        </p:txBody>
      </p:sp>
      <p:sp>
        <p:nvSpPr>
          <p:cNvPr id="4" name="Platshållare för innehåll 3">
            <a:extLst>
              <a:ext uri="{FF2B5EF4-FFF2-40B4-BE49-F238E27FC236}">
                <a16:creationId xmlns:a16="http://schemas.microsoft.com/office/drawing/2014/main" id="{BE1A210C-EC2F-2B48-A1AD-ADAF2DA8DC4D}"/>
              </a:ext>
            </a:extLst>
          </p:cNvPr>
          <p:cNvSpPr>
            <a:spLocks noGrp="1"/>
          </p:cNvSpPr>
          <p:nvPr>
            <p:ph idx="14"/>
          </p:nvPr>
        </p:nvSpPr>
        <p:spPr>
          <a:xfrm>
            <a:off x="5852159" y="2920858"/>
            <a:ext cx="5973225" cy="2427725"/>
          </a:xfrm>
        </p:spPr>
        <p:txBody>
          <a:bodyPr vert="horz" lIns="91440" tIns="45720" rIns="91440" bIns="45720" rtlCol="0" anchor="t">
            <a:normAutofit/>
          </a:bodyPr>
          <a:lstStyle/>
          <a:p>
            <a:pPr marL="0" indent="0">
              <a:lnSpc>
                <a:spcPct val="100000"/>
              </a:lnSpc>
              <a:spcBef>
                <a:spcPts val="1200"/>
              </a:spcBef>
              <a:spcAft>
                <a:spcPts val="600"/>
              </a:spcAft>
              <a:buNone/>
            </a:pPr>
            <a:r>
              <a:rPr lang="sv-SE" sz="2800" dirty="0">
                <a:latin typeface="Verdana"/>
                <a:ea typeface="Verdana"/>
              </a:rPr>
              <a:t>Om Riksförbundet HjärtLung som patientförening.</a:t>
            </a:r>
          </a:p>
        </p:txBody>
      </p:sp>
      <p:pic>
        <p:nvPicPr>
          <p:cNvPr id="12" name="Platshållare för bild 11">
            <a:extLst>
              <a:ext uri="{FF2B5EF4-FFF2-40B4-BE49-F238E27FC236}">
                <a16:creationId xmlns:a16="http://schemas.microsoft.com/office/drawing/2014/main" id="{0FC3BADE-3D96-3E2B-1293-ED1B92AF7625}"/>
              </a:ext>
            </a:extLst>
          </p:cNvPr>
          <p:cNvPicPr>
            <a:picLocks noGrp="1" noChangeAspect="1"/>
          </p:cNvPicPr>
          <p:nvPr>
            <p:ph type="pic" idx="1"/>
          </p:nvPr>
        </p:nvPicPr>
        <p:blipFill>
          <a:blip r:embed="rId3"/>
          <a:srcRect l="21846" r="21846"/>
          <a:stretch>
            <a:fillRect/>
          </a:stretch>
        </p:blipFill>
        <p:spPr>
          <a:prstGeom prst="rect">
            <a:avLst/>
          </a:prstGeom>
        </p:spPr>
      </p:pic>
    </p:spTree>
    <p:extLst>
      <p:ext uri="{BB962C8B-B14F-4D97-AF65-F5344CB8AC3E}">
        <p14:creationId xmlns:p14="http://schemas.microsoft.com/office/powerpoint/2010/main" val="17889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231B089-DE20-714E-B8B7-8AEFDED8FBEE}"/>
              </a:ext>
            </a:extLst>
          </p:cNvPr>
          <p:cNvSpPr>
            <a:spLocks noGrp="1"/>
          </p:cNvSpPr>
          <p:nvPr>
            <p:ph type="title"/>
          </p:nvPr>
        </p:nvSpPr>
        <p:spPr>
          <a:xfrm>
            <a:off x="668216" y="669928"/>
            <a:ext cx="4842164" cy="881781"/>
          </a:xfrm>
        </p:spPr>
        <p:txBody>
          <a:bodyPr>
            <a:normAutofit/>
          </a:bodyPr>
          <a:lstStyle/>
          <a:p>
            <a:r>
              <a:rPr lang="sv-SE" sz="2800" dirty="0"/>
              <a:t>Våra ramar</a:t>
            </a:r>
            <a:endParaRPr lang="sv-SE" sz="2800" dirty="0">
              <a:latin typeface="Myriad Pro" panose="020B0503030403020204" pitchFamily="34" charset="0"/>
            </a:endParaRPr>
          </a:p>
        </p:txBody>
      </p:sp>
      <p:sp>
        <p:nvSpPr>
          <p:cNvPr id="4" name="Platshållare för innehåll 3">
            <a:extLst>
              <a:ext uri="{FF2B5EF4-FFF2-40B4-BE49-F238E27FC236}">
                <a16:creationId xmlns:a16="http://schemas.microsoft.com/office/drawing/2014/main" id="{5D27D199-E9B6-8941-BA10-FBA0422ABC33}"/>
              </a:ext>
            </a:extLst>
          </p:cNvPr>
          <p:cNvSpPr>
            <a:spLocks noGrp="1"/>
          </p:cNvSpPr>
          <p:nvPr>
            <p:ph idx="14"/>
          </p:nvPr>
        </p:nvSpPr>
        <p:spPr>
          <a:xfrm>
            <a:off x="668216" y="1340712"/>
            <a:ext cx="5073366" cy="4228816"/>
          </a:xfrm>
        </p:spPr>
        <p:txBody>
          <a:bodyPr vert="horz" lIns="91440" tIns="45720" rIns="91440" bIns="45720" rtlCol="0" anchor="t">
            <a:noAutofit/>
          </a:bodyPr>
          <a:lstStyle/>
          <a:p>
            <a:r>
              <a:rPr lang="sv-SE" sz="2400" dirty="0">
                <a:latin typeface="Verdana"/>
                <a:ea typeface="Verdana"/>
              </a:rPr>
              <a:t>Verksamhetsinriktningen.</a:t>
            </a:r>
          </a:p>
          <a:p>
            <a:r>
              <a:rPr lang="sv-SE" sz="2400" dirty="0">
                <a:latin typeface="Verdana"/>
                <a:ea typeface="Verdana"/>
              </a:rPr>
              <a:t>Samhällspolitiska program.</a:t>
            </a:r>
          </a:p>
          <a:p>
            <a:r>
              <a:rPr lang="sv-SE" sz="2400" dirty="0">
                <a:latin typeface="Verdana"/>
                <a:ea typeface="Verdana"/>
              </a:rPr>
              <a:t>Stadgar.</a:t>
            </a:r>
          </a:p>
          <a:p>
            <a:r>
              <a:rPr lang="sv-SE" sz="2400" dirty="0">
                <a:latin typeface="Verdana"/>
                <a:ea typeface="Verdana"/>
              </a:rPr>
              <a:t>Olika policyer och riktlinjer.</a:t>
            </a:r>
          </a:p>
          <a:p>
            <a:r>
              <a:rPr lang="sv-SE" sz="2400" dirty="0">
                <a:latin typeface="Verdana"/>
                <a:ea typeface="Verdana"/>
              </a:rPr>
              <a:t>Kongressens beslut.</a:t>
            </a:r>
          </a:p>
        </p:txBody>
      </p:sp>
      <p:pic>
        <p:nvPicPr>
          <p:cNvPr id="10" name="Platshållare för bild 9"/>
          <p:cNvPicPr>
            <a:picLocks noGrp="1" noChangeAspect="1"/>
          </p:cNvPicPr>
          <p:nvPr>
            <p:ph type="pic" idx="1"/>
          </p:nvPr>
        </p:nvPicPr>
        <p:blipFill>
          <a:blip r:embed="rId3">
            <a:extLst>
              <a:ext uri="{28A0092B-C50C-407E-A947-70E740481C1C}">
                <a14:useLocalDpi xmlns:a14="http://schemas.microsoft.com/office/drawing/2010/main" val="0"/>
              </a:ext>
            </a:extLst>
          </a:blip>
          <a:srcRect l="13512" r="13512"/>
          <a:stretch>
            <a:fillRect/>
          </a:stretch>
        </p:blipFill>
        <p:spPr/>
      </p:pic>
    </p:spTree>
    <p:extLst>
      <p:ext uri="{BB962C8B-B14F-4D97-AF65-F5344CB8AC3E}">
        <p14:creationId xmlns:p14="http://schemas.microsoft.com/office/powerpoint/2010/main" val="112853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864A495-589C-6E4E-98B2-1FBBBD744454}"/>
              </a:ext>
            </a:extLst>
          </p:cNvPr>
          <p:cNvSpPr>
            <a:spLocks noGrp="1"/>
          </p:cNvSpPr>
          <p:nvPr>
            <p:ph type="title"/>
          </p:nvPr>
        </p:nvSpPr>
        <p:spPr/>
        <p:txBody>
          <a:bodyPr>
            <a:normAutofit/>
          </a:bodyPr>
          <a:lstStyle/>
          <a:p>
            <a:r>
              <a:rPr lang="sv-SE" sz="2800" dirty="0">
                <a:latin typeface="Myriad Pro" panose="020B0503030403020204" pitchFamily="34" charset="0"/>
              </a:rPr>
              <a:t>Olika användbara styrdokument</a:t>
            </a:r>
          </a:p>
        </p:txBody>
      </p:sp>
      <p:sp>
        <p:nvSpPr>
          <p:cNvPr id="4" name="Platshållare för innehåll 3">
            <a:extLst>
              <a:ext uri="{FF2B5EF4-FFF2-40B4-BE49-F238E27FC236}">
                <a16:creationId xmlns:a16="http://schemas.microsoft.com/office/drawing/2014/main" id="{CC208CB5-D980-2743-A8E9-42AFC7A9E863}"/>
              </a:ext>
            </a:extLst>
          </p:cNvPr>
          <p:cNvSpPr>
            <a:spLocks noGrp="1"/>
          </p:cNvSpPr>
          <p:nvPr>
            <p:ph idx="14"/>
          </p:nvPr>
        </p:nvSpPr>
        <p:spPr>
          <a:xfrm>
            <a:off x="5745678" y="1435701"/>
            <a:ext cx="6316485" cy="4228816"/>
          </a:xfrm>
        </p:spPr>
        <p:txBody>
          <a:bodyPr vert="horz" lIns="91440" tIns="45720" rIns="91440" bIns="45720" rtlCol="0" anchor="t">
            <a:noAutofit/>
          </a:bodyPr>
          <a:lstStyle/>
          <a:p>
            <a:pPr marL="457200" indent="-457200">
              <a:buFont typeface="+mj-lt"/>
              <a:buAutoNum type="arabicPeriod"/>
            </a:pPr>
            <a:r>
              <a:rPr lang="sv-SE" sz="2400" dirty="0">
                <a:hlinkClick r:id="rId3"/>
              </a:rPr>
              <a:t>Varumärkesplattform</a:t>
            </a:r>
            <a:endParaRPr lang="sv-SE" sz="2400" dirty="0"/>
          </a:p>
          <a:p>
            <a:pPr marL="457200" indent="-457200">
              <a:buFont typeface="+mj-lt"/>
              <a:buAutoNum type="arabicPeriod"/>
            </a:pPr>
            <a:r>
              <a:rPr lang="sv-SE" sz="2400" dirty="0">
                <a:hlinkClick r:id="rId4"/>
              </a:rPr>
              <a:t>Uppförandekoden</a:t>
            </a:r>
            <a:r>
              <a:rPr lang="sv-SE" sz="2400" dirty="0"/>
              <a:t>.</a:t>
            </a:r>
          </a:p>
          <a:p>
            <a:pPr marL="457200" indent="-457200">
              <a:buFont typeface="+mj-lt"/>
              <a:buAutoNum type="arabicPeriod"/>
            </a:pPr>
            <a:r>
              <a:rPr lang="sv-SE" sz="2400" dirty="0">
                <a:hlinkClick r:id="rId5"/>
              </a:rPr>
              <a:t>Stadgar. </a:t>
            </a:r>
            <a:endParaRPr lang="sv-SE" sz="2400" dirty="0"/>
          </a:p>
          <a:p>
            <a:pPr marL="457200" indent="-457200">
              <a:buFont typeface="+mj-lt"/>
              <a:buAutoNum type="arabicPeriod"/>
            </a:pPr>
            <a:r>
              <a:rPr lang="sv-SE" sz="2400" dirty="0">
                <a:hlinkClick r:id="rId6"/>
              </a:rPr>
              <a:t>Policy för jävsituationer</a:t>
            </a:r>
            <a:r>
              <a:rPr lang="sv-SE" sz="2400" dirty="0"/>
              <a:t>.</a:t>
            </a:r>
          </a:p>
          <a:p>
            <a:pPr marL="457200" indent="-457200">
              <a:buFont typeface="+mj-lt"/>
              <a:buAutoNum type="arabicPeriod"/>
            </a:pPr>
            <a:r>
              <a:rPr lang="sv-SE" sz="2400" dirty="0">
                <a:hlinkClick r:id="rId7"/>
              </a:rPr>
              <a:t>Riktlinje för oegentligheter</a:t>
            </a:r>
            <a:r>
              <a:rPr lang="sv-SE" sz="2400" dirty="0"/>
              <a:t>.</a:t>
            </a:r>
          </a:p>
          <a:p>
            <a:pPr marL="457200" indent="-457200">
              <a:buFont typeface="+mj-lt"/>
              <a:buAutoNum type="arabicPeriod"/>
            </a:pPr>
            <a:r>
              <a:rPr lang="sv-SE" sz="2400" dirty="0">
                <a:hlinkClick r:id="rId8"/>
              </a:rPr>
              <a:t>Integritetspolicyn</a:t>
            </a:r>
            <a:r>
              <a:rPr lang="sv-SE" sz="2400" dirty="0"/>
              <a:t>.</a:t>
            </a:r>
          </a:p>
          <a:p>
            <a:pPr marL="457200" indent="-457200">
              <a:buFont typeface="+mj-lt"/>
              <a:buAutoNum type="arabicPeriod"/>
            </a:pPr>
            <a:r>
              <a:rPr lang="sv-SE" sz="2400" dirty="0">
                <a:hlinkClick r:id="rId9"/>
              </a:rPr>
              <a:t>Samhällspolitiskt program </a:t>
            </a:r>
            <a:r>
              <a:rPr lang="sv-SE" sz="2400" dirty="0"/>
              <a:t>som grund och ankare.</a:t>
            </a:r>
          </a:p>
          <a:p>
            <a:pPr marL="0" indent="0">
              <a:buNone/>
            </a:pPr>
            <a:r>
              <a:rPr lang="sv-SE" dirty="0"/>
              <a:t>Hela ramverket finns </a:t>
            </a:r>
            <a:r>
              <a:rPr lang="sv-SE" dirty="0">
                <a:hlinkClick r:id="rId10"/>
              </a:rPr>
              <a:t>på hemsidan</a:t>
            </a:r>
            <a:r>
              <a:rPr lang="sv-SE" dirty="0"/>
              <a:t>.</a:t>
            </a:r>
          </a:p>
        </p:txBody>
      </p:sp>
      <p:pic>
        <p:nvPicPr>
          <p:cNvPr id="8" name="Platshållare för bild 7">
            <a:extLst>
              <a:ext uri="{FF2B5EF4-FFF2-40B4-BE49-F238E27FC236}">
                <a16:creationId xmlns:a16="http://schemas.microsoft.com/office/drawing/2014/main" id="{2B04BCD6-05C9-0B7D-37B5-C1CA572D1442}"/>
              </a:ext>
            </a:extLst>
          </p:cNvPr>
          <p:cNvPicPr>
            <a:picLocks noGrp="1" noChangeAspect="1"/>
          </p:cNvPicPr>
          <p:nvPr>
            <p:ph type="pic" idx="1"/>
          </p:nvPr>
        </p:nvPicPr>
        <p:blipFill>
          <a:blip r:embed="rId11"/>
          <a:srcRect l="26481" r="26481"/>
          <a:stretch>
            <a:fillRect/>
          </a:stretch>
        </p:blipFill>
        <p:spPr>
          <a:prstGeom prst="rect">
            <a:avLst/>
          </a:prstGeom>
        </p:spPr>
      </p:pic>
    </p:spTree>
    <p:extLst>
      <p:ext uri="{BB962C8B-B14F-4D97-AF65-F5344CB8AC3E}">
        <p14:creationId xmlns:p14="http://schemas.microsoft.com/office/powerpoint/2010/main" val="1640987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C66E929-1ECB-4E42-99DB-6009519C7336}"/>
              </a:ext>
            </a:extLst>
          </p:cNvPr>
          <p:cNvSpPr>
            <a:spLocks noGrp="1"/>
          </p:cNvSpPr>
          <p:nvPr>
            <p:ph type="title"/>
          </p:nvPr>
        </p:nvSpPr>
        <p:spPr>
          <a:xfrm>
            <a:off x="5742709" y="669929"/>
            <a:ext cx="5895109" cy="766986"/>
          </a:xfrm>
        </p:spPr>
        <p:txBody>
          <a:bodyPr>
            <a:normAutofit/>
          </a:bodyPr>
          <a:lstStyle/>
          <a:p>
            <a:r>
              <a:rPr lang="sv-SE" sz="2800" dirty="0">
                <a:latin typeface="Myriad Pro" panose="020B0503030403020204" pitchFamily="34" charset="0"/>
              </a:rPr>
              <a:t>Verksamheten i vår förening</a:t>
            </a:r>
          </a:p>
        </p:txBody>
      </p:sp>
      <p:sp>
        <p:nvSpPr>
          <p:cNvPr id="4" name="Platshållare för innehåll 3">
            <a:extLst>
              <a:ext uri="{FF2B5EF4-FFF2-40B4-BE49-F238E27FC236}">
                <a16:creationId xmlns:a16="http://schemas.microsoft.com/office/drawing/2014/main" id="{BE1A210C-EC2F-2B48-A1AD-ADAF2DA8DC4D}"/>
              </a:ext>
            </a:extLst>
          </p:cNvPr>
          <p:cNvSpPr>
            <a:spLocks noGrp="1"/>
          </p:cNvSpPr>
          <p:nvPr>
            <p:ph idx="14"/>
          </p:nvPr>
        </p:nvSpPr>
        <p:spPr>
          <a:xfrm>
            <a:off x="5735782" y="1314591"/>
            <a:ext cx="5938058" cy="4228816"/>
          </a:xfrm>
        </p:spPr>
        <p:txBody>
          <a:bodyPr>
            <a:noAutofit/>
          </a:bodyPr>
          <a:lstStyle/>
          <a:p>
            <a:r>
              <a:rPr lang="sv-SE" sz="2400" dirty="0"/>
              <a:t>Det här gör vi!</a:t>
            </a:r>
          </a:p>
          <a:p>
            <a:r>
              <a:rPr lang="sv-SE" sz="2400" dirty="0"/>
              <a:t>Tillsammans gör vi vår förening.</a:t>
            </a:r>
          </a:p>
          <a:p>
            <a:r>
              <a:rPr lang="sv-SE" sz="2400" dirty="0"/>
              <a:t>Medlemskap för ett år i taget.</a:t>
            </a:r>
          </a:p>
        </p:txBody>
      </p:sp>
      <p:pic>
        <p:nvPicPr>
          <p:cNvPr id="8" name="Platshållare för bild 7">
            <a:extLst>
              <a:ext uri="{FF2B5EF4-FFF2-40B4-BE49-F238E27FC236}">
                <a16:creationId xmlns:a16="http://schemas.microsoft.com/office/drawing/2014/main" id="{4B2611A4-9852-7B2E-9835-0D0528C5FB39}"/>
              </a:ext>
            </a:extLst>
          </p:cNvPr>
          <p:cNvPicPr>
            <a:picLocks noGrp="1" noChangeAspect="1"/>
          </p:cNvPicPr>
          <p:nvPr>
            <p:ph type="pic" idx="1"/>
          </p:nvPr>
        </p:nvPicPr>
        <p:blipFill>
          <a:blip r:embed="rId3"/>
          <a:srcRect l="24465" r="24465"/>
          <a:stretch>
            <a:fillRect/>
          </a:stretch>
        </p:blipFill>
        <p:spPr>
          <a:prstGeom prst="rect">
            <a:avLst/>
          </a:prstGeom>
        </p:spPr>
      </p:pic>
    </p:spTree>
    <p:extLst>
      <p:ext uri="{BB962C8B-B14F-4D97-AF65-F5344CB8AC3E}">
        <p14:creationId xmlns:p14="http://schemas.microsoft.com/office/powerpoint/2010/main" val="352436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332A8-487E-FC17-9F20-3F9C3ADA7DC2}"/>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789A952-EFEB-0196-777E-9B07517E77D8}"/>
              </a:ext>
            </a:extLst>
          </p:cNvPr>
          <p:cNvSpPr>
            <a:spLocks noGrp="1"/>
          </p:cNvSpPr>
          <p:nvPr>
            <p:ph type="title"/>
          </p:nvPr>
        </p:nvSpPr>
        <p:spPr>
          <a:xfrm>
            <a:off x="5742709" y="669929"/>
            <a:ext cx="5895109" cy="766986"/>
          </a:xfrm>
        </p:spPr>
        <p:txBody>
          <a:bodyPr>
            <a:normAutofit/>
          </a:bodyPr>
          <a:lstStyle/>
          <a:p>
            <a:r>
              <a:rPr lang="sv-SE" sz="2800" dirty="0">
                <a:latin typeface="Myriad Pro" panose="020B0503030403020204" pitchFamily="34" charset="0"/>
              </a:rPr>
              <a:t>Vi vill gärna bli fler!</a:t>
            </a:r>
          </a:p>
        </p:txBody>
      </p:sp>
      <p:sp>
        <p:nvSpPr>
          <p:cNvPr id="4" name="Platshållare för innehåll 3">
            <a:extLst>
              <a:ext uri="{FF2B5EF4-FFF2-40B4-BE49-F238E27FC236}">
                <a16:creationId xmlns:a16="http://schemas.microsoft.com/office/drawing/2014/main" id="{8512679F-12D8-AEAC-E0A6-C242469FBFF4}"/>
              </a:ext>
            </a:extLst>
          </p:cNvPr>
          <p:cNvSpPr>
            <a:spLocks noGrp="1"/>
          </p:cNvSpPr>
          <p:nvPr>
            <p:ph idx="14"/>
          </p:nvPr>
        </p:nvSpPr>
        <p:spPr>
          <a:xfrm>
            <a:off x="5735782" y="1314591"/>
            <a:ext cx="5938058" cy="4228816"/>
          </a:xfrm>
        </p:spPr>
        <p:txBody>
          <a:bodyPr>
            <a:noAutofit/>
          </a:bodyPr>
          <a:lstStyle/>
          <a:p>
            <a:r>
              <a:rPr lang="sv-SE" sz="2400" dirty="0"/>
              <a:t>Välkommen att vara med – vad kan du bidra med?</a:t>
            </a:r>
          </a:p>
          <a:p>
            <a:r>
              <a:rPr lang="sv-SE" sz="2400" dirty="0"/>
              <a:t>Alla kan ha en roll i föreningen både i styrelsen och i andra uppdrag. </a:t>
            </a:r>
          </a:p>
          <a:p>
            <a:r>
              <a:rPr lang="sv-SE" sz="2400" dirty="0"/>
              <a:t>Hör efter med din styrelse eller valberedning om vad som behövs i föreningen.</a:t>
            </a:r>
          </a:p>
        </p:txBody>
      </p:sp>
      <p:pic>
        <p:nvPicPr>
          <p:cNvPr id="7" name="Platshållare för bild 6">
            <a:extLst>
              <a:ext uri="{FF2B5EF4-FFF2-40B4-BE49-F238E27FC236}">
                <a16:creationId xmlns:a16="http://schemas.microsoft.com/office/drawing/2014/main" id="{DE093185-D3AA-321A-7E60-97501866EDBA}"/>
              </a:ext>
            </a:extLst>
          </p:cNvPr>
          <p:cNvPicPr>
            <a:picLocks noGrp="1" noChangeAspect="1"/>
          </p:cNvPicPr>
          <p:nvPr>
            <p:ph type="pic" idx="1"/>
          </p:nvPr>
        </p:nvPicPr>
        <p:blipFill>
          <a:blip r:embed="rId3"/>
          <a:srcRect l="24457" r="24457"/>
          <a:stretch>
            <a:fillRect/>
          </a:stretch>
        </p:blipFill>
        <p:spPr>
          <a:prstGeom prst="rect">
            <a:avLst/>
          </a:prstGeom>
        </p:spPr>
      </p:pic>
    </p:spTree>
    <p:extLst>
      <p:ext uri="{BB962C8B-B14F-4D97-AF65-F5344CB8AC3E}">
        <p14:creationId xmlns:p14="http://schemas.microsoft.com/office/powerpoint/2010/main" val="3257023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2613758" y="2584713"/>
            <a:ext cx="6469495" cy="2405056"/>
          </a:xfrm>
        </p:spPr>
        <p:txBody>
          <a:bodyPr>
            <a:normAutofit/>
          </a:bodyPr>
          <a:lstStyle/>
          <a:p>
            <a:r>
              <a:rPr lang="sv-SE" dirty="0">
                <a:latin typeface="Verdana"/>
                <a:ea typeface="Verdana"/>
                <a:hlinkClick r:id="rId3"/>
              </a:rPr>
              <a:t>www.hjart-lung.se</a:t>
            </a:r>
            <a:r>
              <a:rPr lang="sv-SE" dirty="0">
                <a:latin typeface="Verdana"/>
                <a:ea typeface="Verdana"/>
              </a:rPr>
              <a:t> </a:t>
            </a:r>
            <a:br>
              <a:rPr lang="sv-SE" dirty="0"/>
            </a:br>
            <a:endParaRPr lang="sv-SE" b="0" dirty="0">
              <a:latin typeface="Verdana"/>
              <a:ea typeface="Verdana"/>
            </a:endParaRPr>
          </a:p>
        </p:txBody>
      </p:sp>
    </p:spTree>
    <p:extLst>
      <p:ext uri="{BB962C8B-B14F-4D97-AF65-F5344CB8AC3E}">
        <p14:creationId xmlns:p14="http://schemas.microsoft.com/office/powerpoint/2010/main" val="29623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C66E929-1ECB-4E42-99DB-6009519C7336}"/>
              </a:ext>
            </a:extLst>
          </p:cNvPr>
          <p:cNvSpPr>
            <a:spLocks noGrp="1"/>
          </p:cNvSpPr>
          <p:nvPr>
            <p:ph type="title"/>
          </p:nvPr>
        </p:nvSpPr>
        <p:spPr/>
        <p:txBody>
          <a:bodyPr>
            <a:normAutofit/>
          </a:bodyPr>
          <a:lstStyle/>
          <a:p>
            <a:r>
              <a:rPr lang="sv-SE" sz="2800" dirty="0">
                <a:solidFill>
                  <a:srgbClr val="B51837"/>
                </a:solidFill>
              </a:rPr>
              <a:t>En information om</a:t>
            </a:r>
          </a:p>
        </p:txBody>
      </p:sp>
      <p:sp>
        <p:nvSpPr>
          <p:cNvPr id="4" name="Platshållare för innehåll 3">
            <a:extLst>
              <a:ext uri="{FF2B5EF4-FFF2-40B4-BE49-F238E27FC236}">
                <a16:creationId xmlns:a16="http://schemas.microsoft.com/office/drawing/2014/main" id="{BE1A210C-EC2F-2B48-A1AD-ADAF2DA8DC4D}"/>
              </a:ext>
            </a:extLst>
          </p:cNvPr>
          <p:cNvSpPr>
            <a:spLocks noGrp="1"/>
          </p:cNvSpPr>
          <p:nvPr>
            <p:ph idx="14"/>
          </p:nvPr>
        </p:nvSpPr>
        <p:spPr/>
        <p:txBody>
          <a:bodyPr vert="horz" lIns="91440" tIns="45720" rIns="91440" bIns="45720" rtlCol="0" anchor="t">
            <a:normAutofit/>
          </a:bodyPr>
          <a:lstStyle/>
          <a:p>
            <a:pPr marL="0" indent="0">
              <a:spcBef>
                <a:spcPts val="600"/>
              </a:spcBef>
              <a:spcAft>
                <a:spcPts val="600"/>
              </a:spcAft>
              <a:buNone/>
            </a:pPr>
            <a:r>
              <a:rPr lang="sv-SE" sz="2800" dirty="0"/>
              <a:t>Vår organisation</a:t>
            </a:r>
          </a:p>
          <a:p>
            <a:pPr marL="0" indent="0">
              <a:spcBef>
                <a:spcPts val="600"/>
              </a:spcBef>
              <a:spcAft>
                <a:spcPts val="600"/>
              </a:spcAft>
              <a:buNone/>
            </a:pPr>
            <a:r>
              <a:rPr lang="sv-SE" sz="2800" dirty="0"/>
              <a:t>Vår historia </a:t>
            </a:r>
          </a:p>
          <a:p>
            <a:pPr marL="0" indent="0">
              <a:spcBef>
                <a:spcPts val="600"/>
              </a:spcBef>
              <a:spcAft>
                <a:spcPts val="600"/>
              </a:spcAft>
              <a:buNone/>
            </a:pPr>
            <a:r>
              <a:rPr lang="sv-SE" sz="2800" dirty="0"/>
              <a:t>Vår värdegrund</a:t>
            </a:r>
          </a:p>
          <a:p>
            <a:pPr marL="0" indent="0">
              <a:spcBef>
                <a:spcPts val="600"/>
              </a:spcBef>
              <a:spcAft>
                <a:spcPts val="600"/>
              </a:spcAft>
              <a:buNone/>
            </a:pPr>
            <a:r>
              <a:rPr lang="sv-SE" sz="2800" dirty="0"/>
              <a:t>Vårt ramverk</a:t>
            </a:r>
          </a:p>
          <a:p>
            <a:pPr marL="0" indent="0">
              <a:spcBef>
                <a:spcPts val="600"/>
              </a:spcBef>
              <a:spcAft>
                <a:spcPts val="600"/>
              </a:spcAft>
              <a:buNone/>
            </a:pPr>
            <a:r>
              <a:rPr lang="sv-SE" sz="2800" dirty="0"/>
              <a:t>Vårt arbete</a:t>
            </a:r>
          </a:p>
          <a:p>
            <a:pPr marL="0" indent="0">
              <a:spcBef>
                <a:spcPts val="600"/>
              </a:spcBef>
              <a:buNone/>
            </a:pPr>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24475" r="24475"/>
          <a:stretch>
            <a:fillRect/>
          </a:stretch>
        </p:blipFill>
        <p:spPr/>
      </p:pic>
    </p:spTree>
    <p:extLst>
      <p:ext uri="{BB962C8B-B14F-4D97-AF65-F5344CB8AC3E}">
        <p14:creationId xmlns:p14="http://schemas.microsoft.com/office/powerpoint/2010/main" val="286274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0B863C9-BF6B-EC44-8A43-6D689C1D5802}"/>
              </a:ext>
            </a:extLst>
          </p:cNvPr>
          <p:cNvSpPr>
            <a:spLocks noGrp="1"/>
          </p:cNvSpPr>
          <p:nvPr>
            <p:ph sz="half" idx="1"/>
          </p:nvPr>
        </p:nvSpPr>
        <p:spPr>
          <a:xfrm>
            <a:off x="562709" y="1451940"/>
            <a:ext cx="5744306" cy="4214961"/>
          </a:xfrm>
        </p:spPr>
        <p:txBody>
          <a:bodyPr>
            <a:noAutofit/>
          </a:bodyPr>
          <a:lstStyle/>
          <a:p>
            <a:r>
              <a:rPr lang="sv-SE" sz="2400" dirty="0"/>
              <a:t>Redan 1939 bildades vi som en patientförening.</a:t>
            </a:r>
          </a:p>
          <a:p>
            <a:r>
              <a:rPr lang="sv-SE" sz="2400" dirty="0"/>
              <a:t>Syftet är gemenskap, bättre hälsa, lära om våra diagnoser och för att driva gemensamma påverkansfrågor.</a:t>
            </a:r>
          </a:p>
          <a:p>
            <a:r>
              <a:rPr lang="sv-SE" sz="2400" dirty="0"/>
              <a:t>För våra ca 35.000 medlemmar. </a:t>
            </a:r>
          </a:p>
          <a:p>
            <a:r>
              <a:rPr lang="sv-SE" sz="2400" dirty="0"/>
              <a:t>Mer än 2,5 miljoner svenskar som har en hjärt-, kärl- och lungsjukdom.</a:t>
            </a:r>
          </a:p>
          <a:p>
            <a:endParaRPr lang="sv-SE" sz="1600" dirty="0"/>
          </a:p>
        </p:txBody>
      </p:sp>
      <p:sp>
        <p:nvSpPr>
          <p:cNvPr id="4" name="Rubrik 3">
            <a:extLst>
              <a:ext uri="{FF2B5EF4-FFF2-40B4-BE49-F238E27FC236}">
                <a16:creationId xmlns:a16="http://schemas.microsoft.com/office/drawing/2014/main" id="{B4AEA5AC-8973-1440-917D-AB8CB079E92B}"/>
              </a:ext>
            </a:extLst>
          </p:cNvPr>
          <p:cNvSpPr>
            <a:spLocks noGrp="1"/>
          </p:cNvSpPr>
          <p:nvPr>
            <p:ph type="title"/>
          </p:nvPr>
        </p:nvSpPr>
        <p:spPr>
          <a:xfrm>
            <a:off x="689707" y="669928"/>
            <a:ext cx="10947400" cy="881781"/>
          </a:xfrm>
        </p:spPr>
        <p:txBody>
          <a:bodyPr>
            <a:normAutofit/>
          </a:bodyPr>
          <a:lstStyle/>
          <a:p>
            <a:r>
              <a:rPr lang="sv-SE" sz="2800" dirty="0"/>
              <a:t>Riksförbundet HjärtLung – en patientorganisation</a:t>
            </a:r>
            <a:endParaRPr lang="sv-SE" sz="2800" dirty="0">
              <a:latin typeface="Myriad Pro" panose="020B0503030403020204" pitchFamily="34" charset="0"/>
            </a:endParaRPr>
          </a:p>
        </p:txBody>
      </p:sp>
      <p:sp>
        <p:nvSpPr>
          <p:cNvPr id="5" name="Platshållare för innehåll 4"/>
          <p:cNvSpPr>
            <a:spLocks noGrp="1"/>
          </p:cNvSpPr>
          <p:nvPr>
            <p:ph sz="half" idx="2"/>
          </p:nvPr>
        </p:nvSpPr>
        <p:spPr>
          <a:xfrm>
            <a:off x="6455507" y="1501825"/>
            <a:ext cx="5308598" cy="4214961"/>
          </a:xfrm>
        </p:spPr>
        <p:txBody>
          <a:bodyPr>
            <a:normAutofit/>
          </a:bodyPr>
          <a:lstStyle/>
          <a:p>
            <a:r>
              <a:rPr lang="sv-SE" sz="2400" dirty="0"/>
              <a:t>Vi är ca 150 föreningar i landet.</a:t>
            </a:r>
          </a:p>
          <a:p>
            <a:r>
              <a:rPr lang="sv-SE" sz="2400" dirty="0"/>
              <a:t>Alla lokalföreningar samlas i en länsförening.</a:t>
            </a:r>
          </a:p>
          <a:p>
            <a:r>
              <a:rPr lang="sv-SE" sz="2400" dirty="0"/>
              <a:t>Kongressen är vårt högsta beslutande organ och samlar hela organisationen.</a:t>
            </a:r>
          </a:p>
          <a:p>
            <a:r>
              <a:rPr lang="sv-SE" sz="2400" dirty="0"/>
              <a:t>Stadgarna och olika ramverk är våra verktyg och stöd.</a:t>
            </a:r>
          </a:p>
        </p:txBody>
      </p:sp>
    </p:spTree>
    <p:extLst>
      <p:ext uri="{BB962C8B-B14F-4D97-AF65-F5344CB8AC3E}">
        <p14:creationId xmlns:p14="http://schemas.microsoft.com/office/powerpoint/2010/main" val="55625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8436" y="172490"/>
            <a:ext cx="10515600" cy="649994"/>
          </a:xfrm>
        </p:spPr>
        <p:txBody>
          <a:bodyPr>
            <a:normAutofit/>
          </a:bodyPr>
          <a:lstStyle/>
          <a:p>
            <a:r>
              <a:rPr lang="sv-SE" dirty="0"/>
              <a:t>Hur hänger allt ihop? Medlemsdemokratin</a:t>
            </a:r>
          </a:p>
        </p:txBody>
      </p:sp>
      <p:sp>
        <p:nvSpPr>
          <p:cNvPr id="4" name="Rektangel 3"/>
          <p:cNvSpPr/>
          <p:nvPr/>
        </p:nvSpPr>
        <p:spPr>
          <a:xfrm>
            <a:off x="137176" y="629391"/>
            <a:ext cx="7938803" cy="2808410"/>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sz="2800" dirty="0">
                <a:solidFill>
                  <a:schemeClr val="tx1"/>
                </a:solidFill>
              </a:rPr>
              <a:t>Kongress</a:t>
            </a:r>
            <a:endParaRPr lang="sv-SE" sz="2800" dirty="0">
              <a:solidFill>
                <a:schemeClr val="tx1"/>
              </a:solidFill>
              <a:ea typeface="Calibri"/>
              <a:cs typeface="Calibri"/>
            </a:endParaRPr>
          </a:p>
          <a:p>
            <a:pPr algn="ctr"/>
            <a:r>
              <a:rPr lang="sv-SE" sz="2000" dirty="0">
                <a:solidFill>
                  <a:schemeClr val="tx1"/>
                </a:solidFill>
                <a:ea typeface="+mn-lt"/>
                <a:cs typeface="+mn-lt"/>
              </a:rPr>
              <a:t>Organisationens högsta beslutande organ.</a:t>
            </a:r>
          </a:p>
          <a:p>
            <a:pPr algn="ctr"/>
            <a:endParaRPr lang="sv-SE" sz="2000" dirty="0">
              <a:solidFill>
                <a:schemeClr val="tx1"/>
              </a:solidFill>
              <a:ea typeface="+mn-lt"/>
              <a:cs typeface="+mn-lt"/>
            </a:endParaRPr>
          </a:p>
          <a:p>
            <a:pPr marL="342900" indent="-342900">
              <a:buFont typeface="Arial"/>
              <a:buChar char="•"/>
            </a:pPr>
            <a:r>
              <a:rPr lang="sv-SE" sz="2000" dirty="0">
                <a:solidFill>
                  <a:schemeClr val="tx1"/>
                </a:solidFill>
                <a:ea typeface="+mn-lt"/>
                <a:cs typeface="+mn-lt"/>
              </a:rPr>
              <a:t>Väljer förbundsstyrelse och revisorer. </a:t>
            </a:r>
            <a:endParaRPr lang="sv-SE" dirty="0">
              <a:solidFill>
                <a:schemeClr val="tx1"/>
              </a:solidFill>
              <a:ea typeface="Calibri"/>
              <a:cs typeface="Calibri" panose="020F0502020204030204"/>
            </a:endParaRPr>
          </a:p>
          <a:p>
            <a:pPr marL="342900" indent="-342900">
              <a:buFont typeface="Arial"/>
              <a:buChar char="•"/>
            </a:pPr>
            <a:r>
              <a:rPr lang="sv-SE" sz="2000" dirty="0">
                <a:solidFill>
                  <a:schemeClr val="tx1"/>
                </a:solidFill>
                <a:ea typeface="+mn-lt"/>
                <a:cs typeface="+mn-lt"/>
              </a:rPr>
              <a:t>Fastställer en vägledande verksamhetsinriktning för alla föreningar.</a:t>
            </a:r>
          </a:p>
          <a:p>
            <a:pPr marL="342900" indent="-342900">
              <a:buFont typeface="Arial"/>
              <a:buChar char="•"/>
            </a:pPr>
            <a:r>
              <a:rPr lang="sv-SE" sz="2000" dirty="0">
                <a:solidFill>
                  <a:schemeClr val="tx1"/>
                </a:solidFill>
                <a:ea typeface="+mn-lt"/>
                <a:cs typeface="+mn-lt"/>
              </a:rPr>
              <a:t>Fastställer stadgar för alla föreningar. </a:t>
            </a:r>
          </a:p>
          <a:p>
            <a:pPr marL="342900" indent="-342900">
              <a:buFont typeface="Arial"/>
              <a:buChar char="•"/>
            </a:pPr>
            <a:r>
              <a:rPr lang="sv-SE" sz="2000" dirty="0">
                <a:solidFill>
                  <a:schemeClr val="tx1"/>
                </a:solidFill>
                <a:ea typeface="Calibri"/>
                <a:cs typeface="Calibri"/>
              </a:rPr>
              <a:t>Vart tredje år.</a:t>
            </a:r>
          </a:p>
        </p:txBody>
      </p:sp>
      <p:sp>
        <p:nvSpPr>
          <p:cNvPr id="5" name="Rektangel 4"/>
          <p:cNvSpPr/>
          <p:nvPr/>
        </p:nvSpPr>
        <p:spPr>
          <a:xfrm>
            <a:off x="9898129" y="176918"/>
            <a:ext cx="2216300" cy="2134189"/>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dirty="0">
                <a:solidFill>
                  <a:schemeClr val="tx1"/>
                </a:solidFill>
              </a:rPr>
              <a:t>Förbundsstyrelse</a:t>
            </a:r>
            <a:endParaRPr lang="sv-SE" dirty="0">
              <a:solidFill>
                <a:schemeClr val="tx1"/>
              </a:solidFill>
              <a:ea typeface="Calibri"/>
              <a:cs typeface="Calibri"/>
            </a:endParaRPr>
          </a:p>
          <a:p>
            <a:pPr marL="171450" indent="-171450">
              <a:buFont typeface="Arial"/>
              <a:buChar char="•"/>
            </a:pPr>
            <a:r>
              <a:rPr lang="sv-SE" sz="1200" dirty="0">
                <a:solidFill>
                  <a:schemeClr val="tx1"/>
                </a:solidFill>
                <a:ea typeface="+mn-lt"/>
                <a:cs typeface="+mn-lt"/>
              </a:rPr>
              <a:t>Verkställer kongressens beslut.</a:t>
            </a:r>
          </a:p>
          <a:p>
            <a:pPr marL="171450" indent="-171450">
              <a:buFont typeface="Arial"/>
              <a:buChar char="•"/>
            </a:pPr>
            <a:r>
              <a:rPr lang="sv-SE" sz="1200" dirty="0">
                <a:solidFill>
                  <a:schemeClr val="tx1"/>
                </a:solidFill>
                <a:ea typeface="+mn-lt"/>
                <a:cs typeface="+mn-lt"/>
              </a:rPr>
              <a:t>Högsta beslutande organ mellan kongresserna.</a:t>
            </a:r>
            <a:endParaRPr lang="sv-SE" sz="1200" dirty="0">
              <a:solidFill>
                <a:schemeClr val="tx1"/>
              </a:solidFill>
              <a:cs typeface="Calibri" panose="020F0502020204030204"/>
            </a:endParaRPr>
          </a:p>
        </p:txBody>
      </p:sp>
      <p:sp>
        <p:nvSpPr>
          <p:cNvPr id="6" name="Rektangel 5"/>
          <p:cNvSpPr/>
          <p:nvPr/>
        </p:nvSpPr>
        <p:spPr>
          <a:xfrm>
            <a:off x="5717062" y="4611388"/>
            <a:ext cx="2017576" cy="1950287"/>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sv-SE" dirty="0">
                <a:solidFill>
                  <a:schemeClr val="tx1"/>
                </a:solidFill>
              </a:rPr>
              <a:t>Länsföreningar</a:t>
            </a:r>
            <a:endParaRPr lang="sv-SE" dirty="0">
              <a:solidFill>
                <a:schemeClr val="tx1"/>
              </a:solidFill>
              <a:ea typeface="Calibri"/>
              <a:cs typeface="Calibri"/>
            </a:endParaRPr>
          </a:p>
          <a:p>
            <a:pPr marL="171450" indent="-171450">
              <a:buFont typeface="Arial"/>
              <a:buChar char="•"/>
            </a:pPr>
            <a:r>
              <a:rPr lang="sv-SE" sz="1200" dirty="0">
                <a:solidFill>
                  <a:schemeClr val="tx1"/>
                </a:solidFill>
                <a:ea typeface="+mn-lt"/>
                <a:cs typeface="+mn-lt"/>
              </a:rPr>
              <a:t>Stödjer och stimulerar lokal-föreningarnas verksamhet. </a:t>
            </a:r>
          </a:p>
          <a:p>
            <a:pPr marL="171450" indent="-171450">
              <a:buFont typeface="Arial"/>
              <a:buChar char="•"/>
            </a:pPr>
            <a:r>
              <a:rPr lang="sv-SE" sz="1200" dirty="0">
                <a:solidFill>
                  <a:schemeClr val="tx1"/>
                </a:solidFill>
                <a:ea typeface="+mn-lt"/>
                <a:cs typeface="+mn-lt"/>
              </a:rPr>
              <a:t>Driver påverkansarbete mot regionen.</a:t>
            </a:r>
            <a:endParaRPr lang="sv-SE" sz="1200" dirty="0">
              <a:solidFill>
                <a:schemeClr val="tx1"/>
              </a:solidFill>
              <a:ea typeface="Calibri" panose="020F0502020204030204"/>
              <a:cs typeface="Calibri"/>
            </a:endParaRPr>
          </a:p>
        </p:txBody>
      </p:sp>
      <p:sp>
        <p:nvSpPr>
          <p:cNvPr id="7" name="Rektangel 6"/>
          <p:cNvSpPr/>
          <p:nvPr/>
        </p:nvSpPr>
        <p:spPr>
          <a:xfrm>
            <a:off x="2611041" y="4607216"/>
            <a:ext cx="2092048" cy="2038415"/>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sv-SE" dirty="0">
                <a:solidFill>
                  <a:schemeClr val="tx1"/>
                </a:solidFill>
              </a:rPr>
              <a:t>Lokalföreningar</a:t>
            </a:r>
            <a:endParaRPr lang="sv-SE" dirty="0">
              <a:solidFill>
                <a:schemeClr val="tx1"/>
              </a:solidFill>
              <a:ea typeface="Calibri"/>
              <a:cs typeface="Calibri"/>
            </a:endParaRPr>
          </a:p>
          <a:p>
            <a:pPr marL="171450" indent="-171450">
              <a:buFont typeface="Arial"/>
              <a:buChar char="•"/>
            </a:pPr>
            <a:r>
              <a:rPr lang="sv-SE" sz="1200" dirty="0">
                <a:solidFill>
                  <a:schemeClr val="tx1"/>
                </a:solidFill>
                <a:ea typeface="+mn-lt"/>
                <a:cs typeface="+mn-lt"/>
              </a:rPr>
              <a:t>Bevakar intresset på kommunal nivå. </a:t>
            </a:r>
          </a:p>
          <a:p>
            <a:pPr marL="171450" indent="-171450">
              <a:buFont typeface="Arial"/>
              <a:buChar char="•"/>
            </a:pPr>
            <a:r>
              <a:rPr lang="sv-SE" sz="1200" dirty="0">
                <a:solidFill>
                  <a:schemeClr val="tx1"/>
                </a:solidFill>
                <a:ea typeface="+mn-lt"/>
                <a:cs typeface="+mn-lt"/>
              </a:rPr>
              <a:t>Erbjuder medlemmarna ett aktivt och meningsfullt medlemskap.</a:t>
            </a:r>
            <a:endParaRPr lang="sv-SE" sz="1200" dirty="0">
              <a:solidFill>
                <a:schemeClr val="tx1"/>
              </a:solidFill>
              <a:cs typeface="Calibri"/>
            </a:endParaRPr>
          </a:p>
        </p:txBody>
      </p:sp>
      <p:sp>
        <p:nvSpPr>
          <p:cNvPr id="8" name="Uppåtpil 7"/>
          <p:cNvSpPr/>
          <p:nvPr/>
        </p:nvSpPr>
        <p:spPr>
          <a:xfrm>
            <a:off x="6781253" y="3550616"/>
            <a:ext cx="1912919" cy="89216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Ombud</a:t>
            </a:r>
          </a:p>
          <a:p>
            <a:pPr algn="ctr"/>
            <a:r>
              <a:rPr lang="sv-SE" dirty="0"/>
              <a:t>Motion</a:t>
            </a:r>
          </a:p>
        </p:txBody>
      </p:sp>
      <p:sp>
        <p:nvSpPr>
          <p:cNvPr id="9" name="Högerpil 8"/>
          <p:cNvSpPr/>
          <p:nvPr/>
        </p:nvSpPr>
        <p:spPr>
          <a:xfrm>
            <a:off x="4790396" y="5422314"/>
            <a:ext cx="879664" cy="820818"/>
          </a:xfrm>
          <a:prstGeom prst="rightArrow">
            <a:avLst>
              <a:gd name="adj1" fmla="val 50000"/>
              <a:gd name="adj2" fmla="val 51841"/>
            </a:avLst>
          </a:prstGeom>
          <a:solidFill>
            <a:srgbClr val="B5183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dirty="0"/>
              <a:t>Ombud</a:t>
            </a:r>
          </a:p>
        </p:txBody>
      </p:sp>
      <p:sp>
        <p:nvSpPr>
          <p:cNvPr id="11" name="Rektangel 10"/>
          <p:cNvSpPr/>
          <p:nvPr/>
        </p:nvSpPr>
        <p:spPr>
          <a:xfrm>
            <a:off x="132725" y="4639035"/>
            <a:ext cx="1838448" cy="2005977"/>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dirty="0">
                <a:solidFill>
                  <a:schemeClr val="tx1"/>
                </a:solidFill>
              </a:rPr>
              <a:t>Medlemmarna</a:t>
            </a:r>
            <a:endParaRPr lang="sv-SE" dirty="0">
              <a:solidFill>
                <a:schemeClr val="tx1"/>
              </a:solidFill>
              <a:ea typeface="Calibri"/>
              <a:cs typeface="Calibri"/>
            </a:endParaRPr>
          </a:p>
          <a:p>
            <a:pPr algn="ctr"/>
            <a:r>
              <a:rPr lang="sv-SE" sz="1200" dirty="0">
                <a:solidFill>
                  <a:schemeClr val="tx1"/>
                </a:solidFill>
                <a:cs typeface="Calibri"/>
              </a:rPr>
              <a:t>Grunden till organisationen.</a:t>
            </a:r>
            <a:endParaRPr lang="sv-SE" sz="1200" dirty="0">
              <a:solidFill>
                <a:schemeClr val="tx1"/>
              </a:solidFill>
              <a:ea typeface="Calibri"/>
              <a:cs typeface="Calibri"/>
            </a:endParaRPr>
          </a:p>
          <a:p>
            <a:pPr algn="ctr"/>
            <a:endParaRPr lang="sv-SE" dirty="0">
              <a:cs typeface="Calibri"/>
            </a:endParaRPr>
          </a:p>
        </p:txBody>
      </p:sp>
      <p:sp>
        <p:nvSpPr>
          <p:cNvPr id="12" name="Högerpil 11"/>
          <p:cNvSpPr/>
          <p:nvPr/>
        </p:nvSpPr>
        <p:spPr>
          <a:xfrm>
            <a:off x="2027784" y="5474423"/>
            <a:ext cx="571416" cy="768709"/>
          </a:xfrm>
          <a:prstGeom prst="rightArrow">
            <a:avLst/>
          </a:prstGeom>
          <a:solidFill>
            <a:srgbClr val="B5183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dirty="0"/>
              <a:t>Alla</a:t>
            </a:r>
          </a:p>
        </p:txBody>
      </p:sp>
      <p:sp>
        <p:nvSpPr>
          <p:cNvPr id="13" name="Högerpil 12"/>
          <p:cNvSpPr/>
          <p:nvPr/>
        </p:nvSpPr>
        <p:spPr>
          <a:xfrm>
            <a:off x="8240330" y="514025"/>
            <a:ext cx="1532767" cy="4643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Uppdrag</a:t>
            </a:r>
          </a:p>
        </p:txBody>
      </p:sp>
      <p:sp>
        <p:nvSpPr>
          <p:cNvPr id="14" name="Rektangel 13"/>
          <p:cNvSpPr/>
          <p:nvPr/>
        </p:nvSpPr>
        <p:spPr>
          <a:xfrm>
            <a:off x="7826168" y="4610357"/>
            <a:ext cx="2073338" cy="1944995"/>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sv-SE" dirty="0">
                <a:solidFill>
                  <a:schemeClr val="tx1"/>
                </a:solidFill>
              </a:rPr>
              <a:t>Medlems-organisationer</a:t>
            </a:r>
            <a:endParaRPr lang="sv-SE" dirty="0">
              <a:solidFill>
                <a:schemeClr val="tx1"/>
              </a:solidFill>
              <a:ea typeface="Calibri"/>
              <a:cs typeface="Calibri"/>
            </a:endParaRPr>
          </a:p>
          <a:p>
            <a:r>
              <a:rPr lang="sv-SE" sz="1200" dirty="0">
                <a:solidFill>
                  <a:schemeClr val="tx1"/>
                </a:solidFill>
                <a:ea typeface="+mn-lt"/>
                <a:cs typeface="+mn-lt"/>
              </a:rPr>
              <a:t>De är</a:t>
            </a:r>
            <a:r>
              <a:rPr lang="sv-SE" dirty="0">
                <a:solidFill>
                  <a:schemeClr val="tx1"/>
                </a:solidFill>
                <a:ea typeface="+mn-lt"/>
                <a:cs typeface="+mn-lt"/>
              </a:rPr>
              <a:t> </a:t>
            </a:r>
            <a:r>
              <a:rPr lang="sv-SE" sz="1200" dirty="0">
                <a:solidFill>
                  <a:schemeClr val="tx1"/>
                </a:solidFill>
                <a:ea typeface="+mn-lt"/>
                <a:cs typeface="+mn-lt"/>
              </a:rPr>
              <a:t>olika patientföreningar som arbetar med specifika frågor kopplat till olika diagnoser som ger hjärt-, kärl- och lungsjukdom.</a:t>
            </a:r>
            <a:endParaRPr lang="sv-SE" sz="1200" dirty="0">
              <a:solidFill>
                <a:schemeClr val="tx1"/>
              </a:solidFill>
              <a:cs typeface="Calibri"/>
            </a:endParaRPr>
          </a:p>
        </p:txBody>
      </p:sp>
      <p:sp>
        <p:nvSpPr>
          <p:cNvPr id="16" name="Uppåtpil 15"/>
          <p:cNvSpPr/>
          <p:nvPr/>
        </p:nvSpPr>
        <p:spPr>
          <a:xfrm>
            <a:off x="153458" y="3549156"/>
            <a:ext cx="1798631" cy="1005207"/>
          </a:xfrm>
          <a:prstGeom prst="upArrow">
            <a:avLst/>
          </a:prstGeom>
          <a:solidFill>
            <a:srgbClr val="B518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Motion</a:t>
            </a:r>
          </a:p>
        </p:txBody>
      </p:sp>
      <p:sp>
        <p:nvSpPr>
          <p:cNvPr id="17" name="Uppåtpil 16"/>
          <p:cNvSpPr/>
          <p:nvPr/>
        </p:nvSpPr>
        <p:spPr>
          <a:xfrm>
            <a:off x="2737295" y="3605454"/>
            <a:ext cx="1779085" cy="903164"/>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Motion</a:t>
            </a:r>
          </a:p>
        </p:txBody>
      </p:sp>
      <p:sp>
        <p:nvSpPr>
          <p:cNvPr id="10" name="Vänsterpil 9"/>
          <p:cNvSpPr/>
          <p:nvPr/>
        </p:nvSpPr>
        <p:spPr>
          <a:xfrm>
            <a:off x="8221201" y="957363"/>
            <a:ext cx="1537854" cy="46100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Proposition</a:t>
            </a:r>
          </a:p>
        </p:txBody>
      </p:sp>
      <p:sp>
        <p:nvSpPr>
          <p:cNvPr id="18" name="Vänsterpil 17"/>
          <p:cNvSpPr/>
          <p:nvPr/>
        </p:nvSpPr>
        <p:spPr>
          <a:xfrm>
            <a:off x="8221201" y="1446539"/>
            <a:ext cx="1537854" cy="46100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Motionssvar</a:t>
            </a:r>
          </a:p>
        </p:txBody>
      </p:sp>
      <p:sp>
        <p:nvSpPr>
          <p:cNvPr id="19" name="Rektangel 18"/>
          <p:cNvSpPr/>
          <p:nvPr/>
        </p:nvSpPr>
        <p:spPr>
          <a:xfrm>
            <a:off x="9893799" y="2427682"/>
            <a:ext cx="1702225" cy="1271101"/>
          </a:xfrm>
          <a:prstGeom prst="rect">
            <a:avLst/>
          </a:prstGeom>
          <a:solidFill>
            <a:srgbClr val="B4C8D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dirty="0">
                <a:solidFill>
                  <a:schemeClr val="tx1"/>
                </a:solidFill>
              </a:rPr>
              <a:t>Revisorerna samt valberedningen</a:t>
            </a:r>
          </a:p>
        </p:txBody>
      </p:sp>
      <p:sp>
        <p:nvSpPr>
          <p:cNvPr id="22" name="Högerpil 21"/>
          <p:cNvSpPr/>
          <p:nvPr/>
        </p:nvSpPr>
        <p:spPr>
          <a:xfrm>
            <a:off x="8240330" y="2427682"/>
            <a:ext cx="1532767" cy="4643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Uppdrag</a:t>
            </a:r>
          </a:p>
        </p:txBody>
      </p:sp>
      <p:sp>
        <p:nvSpPr>
          <p:cNvPr id="23" name="Vänsterpil 22"/>
          <p:cNvSpPr/>
          <p:nvPr/>
        </p:nvSpPr>
        <p:spPr>
          <a:xfrm>
            <a:off x="8189451" y="2968519"/>
            <a:ext cx="1537854" cy="46100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Förslag</a:t>
            </a:r>
          </a:p>
        </p:txBody>
      </p:sp>
    </p:spTree>
    <p:extLst>
      <p:ext uri="{BB962C8B-B14F-4D97-AF65-F5344CB8AC3E}">
        <p14:creationId xmlns:p14="http://schemas.microsoft.com/office/powerpoint/2010/main" val="678204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idx="1"/>
          </p:nvPr>
        </p:nvPicPr>
        <p:blipFill>
          <a:blip r:embed="rId3">
            <a:extLst>
              <a:ext uri="{28A0092B-C50C-407E-A947-70E740481C1C}">
                <a14:useLocalDpi xmlns:a14="http://schemas.microsoft.com/office/drawing/2010/main" val="0"/>
              </a:ext>
            </a:extLst>
          </a:blip>
          <a:srcRect t="2537" b="2537"/>
          <a:stretch>
            <a:fillRect/>
          </a:stretch>
        </p:blipFill>
        <p:spPr/>
      </p:pic>
      <p:sp>
        <p:nvSpPr>
          <p:cNvPr id="3" name="Rubrik 2"/>
          <p:cNvSpPr>
            <a:spLocks noGrp="1"/>
          </p:cNvSpPr>
          <p:nvPr>
            <p:ph type="title"/>
          </p:nvPr>
        </p:nvSpPr>
        <p:spPr>
          <a:xfrm>
            <a:off x="5430982" y="229037"/>
            <a:ext cx="5895109" cy="881781"/>
          </a:xfrm>
        </p:spPr>
        <p:txBody>
          <a:bodyPr>
            <a:normAutofit/>
          </a:bodyPr>
          <a:lstStyle/>
          <a:p>
            <a:r>
              <a:rPr lang="sv-SE" sz="2800" dirty="0"/>
              <a:t>Vår historia</a:t>
            </a:r>
          </a:p>
        </p:txBody>
      </p:sp>
      <p:sp>
        <p:nvSpPr>
          <p:cNvPr id="5" name="Platshållare för innehåll 4"/>
          <p:cNvSpPr>
            <a:spLocks noGrp="1"/>
          </p:cNvSpPr>
          <p:nvPr>
            <p:ph idx="14"/>
          </p:nvPr>
        </p:nvSpPr>
        <p:spPr>
          <a:xfrm>
            <a:off x="5528675" y="1008185"/>
            <a:ext cx="6862618" cy="5153891"/>
          </a:xfrm>
        </p:spPr>
        <p:txBody>
          <a:bodyPr>
            <a:noAutofit/>
          </a:bodyPr>
          <a:lstStyle/>
          <a:p>
            <a:pPr marL="0" indent="0">
              <a:buNone/>
            </a:pPr>
            <a:r>
              <a:rPr lang="sv-SE" sz="2400" b="1" dirty="0"/>
              <a:t>1901</a:t>
            </a:r>
            <a:r>
              <a:rPr lang="sv-SE" sz="2400" dirty="0"/>
              <a:t> Sanatoriet Österåsen utanför Sollefteå invigs. </a:t>
            </a:r>
          </a:p>
          <a:p>
            <a:pPr marL="0" indent="0">
              <a:buNone/>
            </a:pPr>
            <a:r>
              <a:rPr lang="sv-SE" sz="2400" b="1" dirty="0"/>
              <a:t>1938</a:t>
            </a:r>
            <a:r>
              <a:rPr lang="sv-SE" sz="2400" dirty="0"/>
              <a:t> Det första numret ges ut av medlemstidningen Status.</a:t>
            </a:r>
          </a:p>
          <a:p>
            <a:pPr marL="0" indent="0">
              <a:buNone/>
            </a:pPr>
            <a:r>
              <a:rPr lang="sv-SE" sz="2400" b="1" dirty="0"/>
              <a:t>1939</a:t>
            </a:r>
            <a:r>
              <a:rPr lang="sv-SE" sz="2400" dirty="0"/>
              <a:t> Den 15 juli bildades vi som </a:t>
            </a:r>
          </a:p>
          <a:p>
            <a:pPr marL="0" indent="0">
              <a:spcBef>
                <a:spcPts val="0"/>
              </a:spcBef>
              <a:buNone/>
            </a:pPr>
            <a:r>
              <a:rPr lang="sv-SE" sz="2400" dirty="0"/>
              <a:t>De lungsjukas riksförbund.</a:t>
            </a:r>
          </a:p>
          <a:p>
            <a:pPr marL="0" indent="0">
              <a:buNone/>
            </a:pPr>
            <a:r>
              <a:rPr lang="sv-SE" sz="2400" b="1" dirty="0"/>
              <a:t>1943</a:t>
            </a:r>
            <a:r>
              <a:rPr lang="sv-SE" sz="2400" dirty="0"/>
              <a:t> Den första stora undersökningen presenteras om levnadsförhållanden för personer med lungsjukdom.</a:t>
            </a:r>
          </a:p>
          <a:p>
            <a:pPr marL="0" indent="0">
              <a:buNone/>
            </a:pPr>
            <a:r>
              <a:rPr lang="sv-SE" sz="2400" b="1" dirty="0">
                <a:latin typeface="Verdana"/>
                <a:ea typeface="Verdana"/>
              </a:rPr>
              <a:t>1961</a:t>
            </a:r>
            <a:r>
              <a:rPr lang="sv-SE" sz="2400" dirty="0">
                <a:latin typeface="Verdana"/>
                <a:ea typeface="Verdana"/>
              </a:rPr>
              <a:t> Kongressen beslutar att ansluta personer med hjärtsjukdom till förbundet.</a:t>
            </a:r>
            <a:endParaRPr lang="sv-SE" sz="2400" b="1" dirty="0"/>
          </a:p>
          <a:p>
            <a:pPr marL="0" indent="0">
              <a:buNone/>
            </a:pPr>
            <a:endParaRPr lang="sv-SE" dirty="0"/>
          </a:p>
        </p:txBody>
      </p:sp>
    </p:spTree>
    <p:extLst>
      <p:ext uri="{BB962C8B-B14F-4D97-AF65-F5344CB8AC3E}">
        <p14:creationId xmlns:p14="http://schemas.microsoft.com/office/powerpoint/2010/main" val="179868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idx="1"/>
          </p:nvPr>
        </p:nvPicPr>
        <p:blipFill>
          <a:blip r:embed="rId3">
            <a:extLst>
              <a:ext uri="{28A0092B-C50C-407E-A947-70E740481C1C}">
                <a14:useLocalDpi xmlns:a14="http://schemas.microsoft.com/office/drawing/2010/main" val="0"/>
              </a:ext>
            </a:extLst>
          </a:blip>
          <a:srcRect t="2537" b="2537"/>
          <a:stretch>
            <a:fillRect/>
          </a:stretch>
        </p:blipFill>
        <p:spPr/>
      </p:pic>
      <p:sp>
        <p:nvSpPr>
          <p:cNvPr id="3" name="Rubrik 2"/>
          <p:cNvSpPr>
            <a:spLocks noGrp="1"/>
          </p:cNvSpPr>
          <p:nvPr>
            <p:ph type="title"/>
          </p:nvPr>
        </p:nvSpPr>
        <p:spPr>
          <a:xfrm>
            <a:off x="5446612" y="498668"/>
            <a:ext cx="5895109" cy="881781"/>
          </a:xfrm>
        </p:spPr>
        <p:txBody>
          <a:bodyPr>
            <a:normAutofit/>
          </a:bodyPr>
          <a:lstStyle/>
          <a:p>
            <a:r>
              <a:rPr lang="sv-SE" sz="2800" dirty="0"/>
              <a:t>Vår historia</a:t>
            </a:r>
          </a:p>
        </p:txBody>
      </p:sp>
      <p:sp>
        <p:nvSpPr>
          <p:cNvPr id="5" name="Platshållare för innehåll 4"/>
          <p:cNvSpPr>
            <a:spLocks noGrp="1"/>
          </p:cNvSpPr>
          <p:nvPr>
            <p:ph idx="14"/>
          </p:nvPr>
        </p:nvSpPr>
        <p:spPr>
          <a:xfrm>
            <a:off x="5446612" y="1559169"/>
            <a:ext cx="6862618" cy="5153891"/>
          </a:xfrm>
        </p:spPr>
        <p:txBody>
          <a:bodyPr vert="horz" lIns="91440" tIns="45720" rIns="91440" bIns="45720" rtlCol="0" anchor="t">
            <a:noAutofit/>
          </a:bodyPr>
          <a:lstStyle/>
          <a:p>
            <a:pPr marL="0" indent="0">
              <a:buNone/>
            </a:pPr>
            <a:r>
              <a:rPr lang="sv-SE" sz="2400" b="1" dirty="0"/>
              <a:t>2016</a:t>
            </a:r>
            <a:r>
              <a:rPr lang="sv-SE" sz="2400" dirty="0"/>
              <a:t> Riksförbundet HjärtLung blir vårt nya namn för förbundet.</a:t>
            </a:r>
          </a:p>
          <a:p>
            <a:pPr marL="0" indent="0">
              <a:buNone/>
            </a:pPr>
            <a:r>
              <a:rPr lang="sv-SE" sz="2400" b="1" dirty="0"/>
              <a:t>2019</a:t>
            </a:r>
            <a:r>
              <a:rPr lang="sv-SE" sz="2400" dirty="0"/>
              <a:t> Kongressen beslutar att ansluta personer med kärlsjukdom till förbundet. </a:t>
            </a:r>
          </a:p>
          <a:p>
            <a:pPr marL="0" indent="0">
              <a:buNone/>
            </a:pPr>
            <a:r>
              <a:rPr lang="sv-SE" sz="2400" b="1" dirty="0"/>
              <a:t>2021</a:t>
            </a:r>
            <a:r>
              <a:rPr lang="sv-SE" sz="2400" dirty="0"/>
              <a:t> Vår sjunde medlemsorganisation ansluter sig.</a:t>
            </a:r>
          </a:p>
          <a:p>
            <a:pPr marL="0" indent="0">
              <a:buNone/>
            </a:pPr>
            <a:r>
              <a:rPr lang="sv-SE" sz="2400" b="1" dirty="0"/>
              <a:t>2022</a:t>
            </a:r>
            <a:r>
              <a:rPr lang="sv-SE" sz="2400" dirty="0"/>
              <a:t> Hela patientorganisationen heter Riksförbundet HjärtLung samt ort/län.</a:t>
            </a:r>
          </a:p>
          <a:p>
            <a:pPr marL="0" indent="0">
              <a:buNone/>
            </a:pPr>
            <a:r>
              <a:rPr lang="sv-SE" sz="2400" b="1" dirty="0"/>
              <a:t>2024</a:t>
            </a:r>
            <a:r>
              <a:rPr lang="sv-SE" sz="2400" dirty="0"/>
              <a:t> Vi firar 85 år. Regeringen anammar ett förslag om Hjärtplan.</a:t>
            </a:r>
          </a:p>
        </p:txBody>
      </p:sp>
    </p:spTree>
    <p:extLst>
      <p:ext uri="{BB962C8B-B14F-4D97-AF65-F5344CB8AC3E}">
        <p14:creationId xmlns:p14="http://schemas.microsoft.com/office/powerpoint/2010/main" val="205052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231B089-DE20-714E-B8B7-8AEFDED8FBEE}"/>
              </a:ext>
            </a:extLst>
          </p:cNvPr>
          <p:cNvSpPr>
            <a:spLocks noGrp="1"/>
          </p:cNvSpPr>
          <p:nvPr>
            <p:ph type="title"/>
          </p:nvPr>
        </p:nvSpPr>
        <p:spPr>
          <a:xfrm>
            <a:off x="825087" y="1007148"/>
            <a:ext cx="4842164" cy="881781"/>
          </a:xfrm>
        </p:spPr>
        <p:txBody>
          <a:bodyPr>
            <a:normAutofit/>
          </a:bodyPr>
          <a:lstStyle/>
          <a:p>
            <a:r>
              <a:rPr lang="sv-SE" sz="3200" dirty="0">
                <a:latin typeface="Myriad Pro" panose="020B0503030403020204" pitchFamily="34" charset="0"/>
              </a:rPr>
              <a:t>Det här vill vi</a:t>
            </a:r>
          </a:p>
        </p:txBody>
      </p:sp>
      <p:sp>
        <p:nvSpPr>
          <p:cNvPr id="4" name="Platshållare för innehåll 3">
            <a:extLst>
              <a:ext uri="{FF2B5EF4-FFF2-40B4-BE49-F238E27FC236}">
                <a16:creationId xmlns:a16="http://schemas.microsoft.com/office/drawing/2014/main" id="{5D27D199-E9B6-8941-BA10-FBA0422ABC33}"/>
              </a:ext>
            </a:extLst>
          </p:cNvPr>
          <p:cNvSpPr>
            <a:spLocks noGrp="1"/>
          </p:cNvSpPr>
          <p:nvPr>
            <p:ph idx="14"/>
          </p:nvPr>
        </p:nvSpPr>
        <p:spPr>
          <a:xfrm>
            <a:off x="825087" y="1784981"/>
            <a:ext cx="5376208" cy="3784547"/>
          </a:xfrm>
        </p:spPr>
        <p:txBody>
          <a:bodyPr vert="horz" lIns="91440" tIns="45720" rIns="91440" bIns="45720" rtlCol="0" anchor="t">
            <a:noAutofit/>
          </a:bodyPr>
          <a:lstStyle/>
          <a:p>
            <a:pPr marL="0" indent="0" fontAlgn="base">
              <a:lnSpc>
                <a:spcPct val="100000"/>
              </a:lnSpc>
              <a:spcBef>
                <a:spcPts val="600"/>
              </a:spcBef>
              <a:buNone/>
            </a:pPr>
            <a:r>
              <a:rPr lang="sv-SE" sz="2400" dirty="0"/>
              <a:t>Personer med hjärt-, kärl- och lungsjukdom ska ha ett bra liv.</a:t>
            </a:r>
          </a:p>
          <a:p>
            <a:pPr marL="0" indent="0" fontAlgn="base">
              <a:lnSpc>
                <a:spcPct val="100000"/>
              </a:lnSpc>
              <a:spcBef>
                <a:spcPts val="600"/>
              </a:spcBef>
              <a:buNone/>
            </a:pPr>
            <a:endParaRPr lang="sv-SE" sz="2400" dirty="0"/>
          </a:p>
          <a:p>
            <a:pPr marL="0" indent="0" fontAlgn="base">
              <a:lnSpc>
                <a:spcPct val="100000"/>
              </a:lnSpc>
              <a:spcBef>
                <a:spcPts val="600"/>
              </a:spcBef>
              <a:buNone/>
            </a:pPr>
            <a:r>
              <a:rPr lang="sv-SE" sz="2400" dirty="0"/>
              <a:t>Kongressen har fastställt en verksamhetsinriktning för fyra år som gäller hela organisationen.</a:t>
            </a:r>
          </a:p>
        </p:txBody>
      </p:sp>
      <p:pic>
        <p:nvPicPr>
          <p:cNvPr id="8" name="Platshållare för bild 7">
            <a:extLst>
              <a:ext uri="{FF2B5EF4-FFF2-40B4-BE49-F238E27FC236}">
                <a16:creationId xmlns:a16="http://schemas.microsoft.com/office/drawing/2014/main" id="{73B67888-E986-81CD-CFAF-65FE143D85EF}"/>
              </a:ext>
            </a:extLst>
          </p:cNvPr>
          <p:cNvPicPr>
            <a:picLocks noGrp="1" noChangeAspect="1"/>
          </p:cNvPicPr>
          <p:nvPr>
            <p:ph type="pic" idx="1"/>
          </p:nvPr>
        </p:nvPicPr>
        <p:blipFill>
          <a:blip r:embed="rId3"/>
          <a:srcRect l="13501" r="13501"/>
          <a:stretch>
            <a:fillRect/>
          </a:stretch>
        </p:blipFill>
        <p:spPr>
          <a:prstGeom prst="rect">
            <a:avLst/>
          </a:prstGeom>
        </p:spPr>
      </p:pic>
    </p:spTree>
    <p:extLst>
      <p:ext uri="{BB962C8B-B14F-4D97-AF65-F5344CB8AC3E}">
        <p14:creationId xmlns:p14="http://schemas.microsoft.com/office/powerpoint/2010/main" val="4038807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864A495-589C-6E4E-98B2-1FBBBD744454}"/>
              </a:ext>
            </a:extLst>
          </p:cNvPr>
          <p:cNvSpPr>
            <a:spLocks noGrp="1"/>
          </p:cNvSpPr>
          <p:nvPr>
            <p:ph type="title"/>
          </p:nvPr>
        </p:nvSpPr>
        <p:spPr>
          <a:xfrm>
            <a:off x="5809903" y="370866"/>
            <a:ext cx="5895109" cy="881781"/>
          </a:xfrm>
        </p:spPr>
        <p:txBody>
          <a:bodyPr>
            <a:normAutofit/>
          </a:bodyPr>
          <a:lstStyle/>
          <a:p>
            <a:r>
              <a:rPr lang="sv-SE" sz="3200" dirty="0">
                <a:latin typeface="Myriad Pro"/>
                <a:ea typeface="Verdana"/>
              </a:rPr>
              <a:t>Vårt ändamål i stadgarna</a:t>
            </a:r>
            <a:endParaRPr lang="sv-SE" sz="3200" dirty="0">
              <a:latin typeface="Myriad Pro" panose="020B0503030403020204" pitchFamily="34" charset="0"/>
            </a:endParaRPr>
          </a:p>
        </p:txBody>
      </p:sp>
      <p:sp>
        <p:nvSpPr>
          <p:cNvPr id="4" name="Platshållare för innehåll 3">
            <a:extLst>
              <a:ext uri="{FF2B5EF4-FFF2-40B4-BE49-F238E27FC236}">
                <a16:creationId xmlns:a16="http://schemas.microsoft.com/office/drawing/2014/main" id="{CC208CB5-D980-2743-A8E9-42AFC7A9E863}"/>
              </a:ext>
            </a:extLst>
          </p:cNvPr>
          <p:cNvSpPr>
            <a:spLocks noGrp="1"/>
          </p:cNvSpPr>
          <p:nvPr>
            <p:ph idx="14"/>
          </p:nvPr>
        </p:nvSpPr>
        <p:spPr>
          <a:xfrm>
            <a:off x="5901013" y="1216328"/>
            <a:ext cx="6029499" cy="4425342"/>
          </a:xfrm>
        </p:spPr>
        <p:txBody>
          <a:bodyPr>
            <a:noAutofit/>
          </a:bodyPr>
          <a:lstStyle/>
          <a:p>
            <a:pPr marL="0" indent="0">
              <a:buNone/>
            </a:pPr>
            <a:r>
              <a:rPr lang="sv-SE" sz="2400" dirty="0"/>
              <a:t>Ändamålet gäller för alla nivåer i organisationen. Riks, länsföreningar, lokalföreningar och medlems-organisationer:</a:t>
            </a:r>
          </a:p>
          <a:p>
            <a:pPr lvl="0"/>
            <a:r>
              <a:rPr lang="sv-SE" sz="2400" dirty="0"/>
              <a:t>Opinionsbildning.</a:t>
            </a:r>
          </a:p>
          <a:p>
            <a:pPr lvl="0"/>
            <a:r>
              <a:rPr lang="sv-SE" sz="2400" dirty="0"/>
              <a:t>Livsstilsförändringar.</a:t>
            </a:r>
          </a:p>
          <a:p>
            <a:pPr lvl="0"/>
            <a:r>
              <a:rPr lang="sv-SE" sz="2400" dirty="0"/>
              <a:t>Gemenskap.</a:t>
            </a:r>
          </a:p>
          <a:p>
            <a:pPr lvl="0"/>
            <a:endParaRPr lang="sv-SE" sz="2400" dirty="0"/>
          </a:p>
          <a:p>
            <a:pPr marL="0" indent="0">
              <a:buNone/>
            </a:pPr>
            <a:r>
              <a:rPr lang="sv-SE" sz="2400" dirty="0"/>
              <a:t>Det är vårt ändamål och våra diagnoser som gör oss unik som patientorganisation.</a:t>
            </a:r>
          </a:p>
          <a:p>
            <a:pPr marL="0" lvl="0" indent="0">
              <a:buNone/>
            </a:pPr>
            <a:endParaRPr lang="sv-SE" sz="2400" dirty="0"/>
          </a:p>
        </p:txBody>
      </p:sp>
      <p:pic>
        <p:nvPicPr>
          <p:cNvPr id="7" name="Platshållare för bild 6">
            <a:extLst>
              <a:ext uri="{FF2B5EF4-FFF2-40B4-BE49-F238E27FC236}">
                <a16:creationId xmlns:a16="http://schemas.microsoft.com/office/drawing/2014/main" id="{F528C79A-258D-44C6-21E1-249038B3FD1F}"/>
              </a:ext>
            </a:extLst>
          </p:cNvPr>
          <p:cNvPicPr>
            <a:picLocks noGrp="1" noChangeAspect="1"/>
          </p:cNvPicPr>
          <p:nvPr>
            <p:ph type="pic" idx="1"/>
          </p:nvPr>
        </p:nvPicPr>
        <p:blipFill>
          <a:blip r:embed="rId3"/>
          <a:srcRect l="24456" r="24456"/>
          <a:stretch>
            <a:fillRect/>
          </a:stretch>
        </p:blipFill>
        <p:spPr>
          <a:prstGeom prst="rect">
            <a:avLst/>
          </a:prstGeom>
        </p:spPr>
      </p:pic>
    </p:spTree>
    <p:extLst>
      <p:ext uri="{BB962C8B-B14F-4D97-AF65-F5344CB8AC3E}">
        <p14:creationId xmlns:p14="http://schemas.microsoft.com/office/powerpoint/2010/main" val="389240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231B089-DE20-714E-B8B7-8AEFDED8FBEE}"/>
              </a:ext>
            </a:extLst>
          </p:cNvPr>
          <p:cNvSpPr>
            <a:spLocks noGrp="1"/>
          </p:cNvSpPr>
          <p:nvPr>
            <p:ph type="title"/>
          </p:nvPr>
        </p:nvSpPr>
        <p:spPr>
          <a:xfrm>
            <a:off x="748915" y="669928"/>
            <a:ext cx="4931449" cy="881781"/>
          </a:xfrm>
        </p:spPr>
        <p:txBody>
          <a:bodyPr>
            <a:normAutofit/>
          </a:bodyPr>
          <a:lstStyle/>
          <a:p>
            <a:r>
              <a:rPr lang="sv-SE" sz="3200" dirty="0">
                <a:latin typeface="Myriad Pro" panose="020B0503030403020204" pitchFamily="34" charset="0"/>
              </a:rPr>
              <a:t>Förbundsstyrelsen FS</a:t>
            </a:r>
          </a:p>
        </p:txBody>
      </p:sp>
      <p:sp>
        <p:nvSpPr>
          <p:cNvPr id="4" name="Platshållare för innehåll 3">
            <a:extLst>
              <a:ext uri="{FF2B5EF4-FFF2-40B4-BE49-F238E27FC236}">
                <a16:creationId xmlns:a16="http://schemas.microsoft.com/office/drawing/2014/main" id="{5D27D199-E9B6-8941-BA10-FBA0422ABC33}"/>
              </a:ext>
            </a:extLst>
          </p:cNvPr>
          <p:cNvSpPr>
            <a:spLocks noGrp="1"/>
          </p:cNvSpPr>
          <p:nvPr>
            <p:ph idx="14"/>
          </p:nvPr>
        </p:nvSpPr>
        <p:spPr>
          <a:xfrm>
            <a:off x="748915" y="1446006"/>
            <a:ext cx="5139267" cy="4228816"/>
          </a:xfrm>
        </p:spPr>
        <p:txBody>
          <a:bodyPr>
            <a:normAutofit/>
          </a:bodyPr>
          <a:lstStyle/>
          <a:p>
            <a:pPr marL="0" indent="0">
              <a:buNone/>
            </a:pPr>
            <a:r>
              <a:rPr lang="sv-SE" sz="2400" dirty="0"/>
              <a:t>FS är verkställande och högsta organ mellan kongresserna.</a:t>
            </a:r>
          </a:p>
          <a:p>
            <a:pPr marL="0" indent="0">
              <a:buNone/>
            </a:pPr>
            <a:endParaRPr lang="sv-SE" sz="2400" dirty="0"/>
          </a:p>
          <a:p>
            <a:pPr marL="0" indent="0">
              <a:buNone/>
            </a:pPr>
            <a:r>
              <a:rPr lang="sv-SE" sz="2400" dirty="0"/>
              <a:t>Förbundsordförande Anders Åkesson leder FS som består av 9 ledamöter och 4 ersättare.</a:t>
            </a:r>
          </a:p>
        </p:txBody>
      </p:sp>
      <p:pic>
        <p:nvPicPr>
          <p:cNvPr id="8" name="Platshållare för bild 7">
            <a:extLst>
              <a:ext uri="{FF2B5EF4-FFF2-40B4-BE49-F238E27FC236}">
                <a16:creationId xmlns:a16="http://schemas.microsoft.com/office/drawing/2014/main" id="{6EFAB916-84B2-E6D6-7773-20E103EB94A3}"/>
              </a:ext>
            </a:extLst>
          </p:cNvPr>
          <p:cNvPicPr>
            <a:picLocks noGrp="1" noChangeAspect="1"/>
          </p:cNvPicPr>
          <p:nvPr>
            <p:ph type="pic" idx="1"/>
          </p:nvPr>
        </p:nvPicPr>
        <p:blipFill>
          <a:blip r:embed="rId3"/>
          <a:srcRect l="14643" r="14643"/>
          <a:stretch>
            <a:fillRect/>
          </a:stretch>
        </p:blipFill>
        <p:spPr>
          <a:prstGeom prst="rect">
            <a:avLst/>
          </a:prstGeom>
        </p:spPr>
      </p:pic>
    </p:spTree>
    <p:extLst>
      <p:ext uri="{BB962C8B-B14F-4D97-AF65-F5344CB8AC3E}">
        <p14:creationId xmlns:p14="http://schemas.microsoft.com/office/powerpoint/2010/main" val="40662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ör kongressen 2022 Riksförbundet HjärtLung" id="{29C83CFB-E15B-46F3-85BE-48F48A845F34}" vid="{D302E3B0-5FC1-4BEB-A1D3-DAF94B19B79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8dd80a1-7d90-4794-a676-b26b5e78dc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001FDF85FA3834A8D561566A92D5BF4" ma:contentTypeVersion="16" ma:contentTypeDescription="Skapa ett nytt dokument." ma:contentTypeScope="" ma:versionID="0ecfb4cd1b9475ae3616576e836869b6">
  <xsd:schema xmlns:xsd="http://www.w3.org/2001/XMLSchema" xmlns:xs="http://www.w3.org/2001/XMLSchema" xmlns:p="http://schemas.microsoft.com/office/2006/metadata/properties" xmlns:ns3="98dd80a1-7d90-4794-a676-b26b5e78dcd9" xmlns:ns4="db09c066-1615-4540-a27e-21dd901f2066" targetNamespace="http://schemas.microsoft.com/office/2006/metadata/properties" ma:root="true" ma:fieldsID="2f21d79614320c4ce8f66a3b09bb0bf7" ns3:_="" ns4:_="">
    <xsd:import namespace="98dd80a1-7d90-4794-a676-b26b5e78dcd9"/>
    <xsd:import namespace="db09c066-1615-4540-a27e-21dd901f206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d80a1-7d90-4794-a676-b26b5e78d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9c066-1615-4540-a27e-21dd901f206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27108-6903-44C4-87BF-D768D3ECEAC2}">
  <ds:schemaRefs>
    <ds:schemaRef ds:uri="http://purl.org/dc/dcmitype/"/>
    <ds:schemaRef ds:uri="98dd80a1-7d90-4794-a676-b26b5e78dcd9"/>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db09c066-1615-4540-a27e-21dd901f206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D4D470C-65E7-48C8-AD8F-9B07B9F41E2E}">
  <ds:schemaRefs>
    <ds:schemaRef ds:uri="http://schemas.microsoft.com/sharepoint/v3/contenttype/forms"/>
  </ds:schemaRefs>
</ds:datastoreItem>
</file>

<file path=customXml/itemProps3.xml><?xml version="1.0" encoding="utf-8"?>
<ds:datastoreItem xmlns:ds="http://schemas.openxmlformats.org/officeDocument/2006/customXml" ds:itemID="{729E60E7-0A55-429E-94E2-A740DBA69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d80a1-7d90-4794-a676-b26b5e78dcd9"/>
    <ds:schemaRef ds:uri="db09c066-1615-4540-a27e-21dd901f2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länsordförandekonferensen ht 2021</Template>
  <TotalTime>4303</TotalTime>
  <Words>3601</Words>
  <Application>Microsoft Office PowerPoint</Application>
  <PresentationFormat>Bredbild</PresentationFormat>
  <Paragraphs>382</Paragraphs>
  <Slides>14</Slides>
  <Notes>14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Arial,Sans-Serif</vt:lpstr>
      <vt:lpstr>Calibri</vt:lpstr>
      <vt:lpstr>Myriad Pro</vt:lpstr>
      <vt:lpstr>Verdana</vt:lpstr>
      <vt:lpstr>Office-tema</vt:lpstr>
      <vt:lpstr>   Om oss som patientorganisation!</vt:lpstr>
      <vt:lpstr>En information om</vt:lpstr>
      <vt:lpstr>Riksförbundet HjärtLung – en patientorganisation</vt:lpstr>
      <vt:lpstr>Hur hänger allt ihop? Medlemsdemokratin</vt:lpstr>
      <vt:lpstr>Vår historia</vt:lpstr>
      <vt:lpstr>Vår historia</vt:lpstr>
      <vt:lpstr>Det här vill vi</vt:lpstr>
      <vt:lpstr>Vårt ändamål i stadgarna</vt:lpstr>
      <vt:lpstr>Förbundsstyrelsen FS</vt:lpstr>
      <vt:lpstr>Våra ramar</vt:lpstr>
      <vt:lpstr>Olika användbara styrdokument</vt:lpstr>
      <vt:lpstr>Verksamheten i vår förening</vt:lpstr>
      <vt:lpstr>Vi vill gärna bli fler!</vt:lpstr>
      <vt:lpstr>www.hjart-lung.se  </vt:lpstr>
    </vt:vector>
  </TitlesOfParts>
  <Company>Riksförbundet HjärtLung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höstens länsordförandekonferens! 27 oktober 2021 kl. 13.30-15.30 på Teams  Inger Ros ordförande Christine Cars-Ingels generalsekreterare</dc:title>
  <dc:creator>Lotta Sondell</dc:creator>
  <cp:lastModifiedBy>Lotta Sondell</cp:lastModifiedBy>
  <cp:revision>800</cp:revision>
  <dcterms:created xsi:type="dcterms:W3CDTF">2021-10-25T07:25:37Z</dcterms:created>
  <dcterms:modified xsi:type="dcterms:W3CDTF">2026-04-29T14:16:15Z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Verksamhetsomrade">
    <vt:lpwstr>5;#Organisation|0a650bfd-53c0-4c68-8a05-af31a60ef62b;#6;#Omvärld|0cf5d96d-2bda-4a55-b77a-ea589286a06f</vt:lpwstr>
  </property>
  <property fmtid="{D5CDD505-2E9C-101B-9397-08002B2CF9AE}" pid="4" name="ContentTypeId">
    <vt:lpwstr>0x0101003001FDF85FA3834A8D561566A92D5BF4</vt:lpwstr>
  </property>
  <property fmtid="{D5CDD505-2E9C-101B-9397-08002B2CF9AE}" pid="5" name="HLRDocumentType">
    <vt:lpwstr/>
  </property>
  <property fmtid="{D5CDD505-2E9C-101B-9397-08002B2CF9AE}" pid="6" name="Process">
    <vt:lpwstr>4;#Förbundsstyrelse|3534e9b5-b615-42c5-983a-aa45ee63723e</vt:lpwstr>
  </property>
</Properties>
</file>