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380B3-5B1F-469E-AD73-A83F054676CB}" v="3" dt="2026-05-04T14:58:54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548640" y="914400"/>
            <a:ext cx="2926080" cy="5120640"/>
          </a:xfrm>
          <a:prstGeom prst="roundRect">
            <a:avLst/>
          </a:prstGeom>
          <a:solidFill>
            <a:srgbClr val="FEE2E2"/>
          </a:solidFill>
          <a:ln>
            <a:solidFill>
              <a:srgbClr val="F0B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782828"/>
                </a:solidFill>
                <a:latin typeface="Calibri"/>
              </a:defRPr>
            </a:pPr>
            <a:r>
              <a:t>Omslagsbild (byt ut)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9120" y="1828800"/>
            <a:ext cx="7406640" cy="246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5000" b="1">
                <a:solidFill>
                  <a:srgbClr val="8E0018"/>
                </a:solidFill>
                <a:latin typeface="Calibri"/>
              </a:defRPr>
            </a:pPr>
            <a:r>
              <a:t>KASSÖR I FÖRENING</a:t>
            </a:r>
          </a:p>
          <a:p>
            <a:pPr>
              <a:defRPr sz="2600">
                <a:solidFill>
                  <a:srgbClr val="1C1C1E"/>
                </a:solidFill>
                <a:latin typeface="Calibri"/>
              </a:defRPr>
            </a:pPr>
            <a:r>
              <a:t>Teams-kurs för blivande kassörer</a:t>
            </a:r>
          </a:p>
          <a:p>
            <a:pPr>
              <a:defRPr sz="1600">
                <a:solidFill>
                  <a:srgbClr val="787878"/>
                </a:solidFill>
                <a:latin typeface="Calibri"/>
              </a:defRPr>
            </a:pPr>
            <a:r>
              <a:t>Upplägg baserat på Kassören (Gunilla Jerlinger)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94415" y="0"/>
            <a:ext cx="1097280" cy="777240"/>
          </a:xfrm>
          <a:prstGeom prst="rect">
            <a:avLst/>
          </a:prstGeom>
          <a:solidFill>
            <a:srgbClr val="8E00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9724433-4653-A230-BB75-74A52C5D1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322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Medlemmar &amp; transparens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Gör ekonomin begriplig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96" y="1102464"/>
            <a:ext cx="6858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Rapportera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fler</a:t>
            </a:r>
            <a:r>
              <a:rPr dirty="0"/>
              <a:t> </a:t>
            </a:r>
            <a:r>
              <a:rPr dirty="0" err="1"/>
              <a:t>lägen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Inte bara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årsmötet</a:t>
            </a:r>
            <a:r>
              <a:rPr dirty="0"/>
              <a:t> – </a:t>
            </a:r>
            <a:r>
              <a:rPr dirty="0" err="1"/>
              <a:t>även</a:t>
            </a:r>
            <a:r>
              <a:rPr dirty="0"/>
              <a:t> </a:t>
            </a:r>
            <a:r>
              <a:rPr dirty="0" err="1"/>
              <a:t>löpande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Förklara</a:t>
            </a:r>
            <a:r>
              <a:rPr dirty="0"/>
              <a:t> </a:t>
            </a:r>
            <a:r>
              <a:rPr dirty="0" err="1"/>
              <a:t>varför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Ex. vid </a:t>
            </a:r>
            <a:r>
              <a:rPr dirty="0" err="1"/>
              <a:t>avgiftshöjning</a:t>
            </a:r>
            <a:r>
              <a:rPr dirty="0"/>
              <a:t>: </a:t>
            </a:r>
            <a:r>
              <a:rPr dirty="0" err="1"/>
              <a:t>koppla</a:t>
            </a:r>
            <a:r>
              <a:rPr dirty="0"/>
              <a:t> till </a:t>
            </a:r>
            <a:r>
              <a:rPr dirty="0" err="1"/>
              <a:t>verksamhet</a:t>
            </a:r>
            <a:r>
              <a:rPr dirty="0"/>
              <a:t> och </a:t>
            </a:r>
            <a:r>
              <a:rPr dirty="0" err="1"/>
              <a:t>kostnader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/>
              <a:t>Roller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Revisorer</a:t>
            </a:r>
            <a:r>
              <a:rPr dirty="0"/>
              <a:t> </a:t>
            </a:r>
            <a:r>
              <a:rPr dirty="0" err="1"/>
              <a:t>granskar</a:t>
            </a:r>
            <a:r>
              <a:rPr dirty="0"/>
              <a:t> – </a:t>
            </a:r>
            <a:r>
              <a:rPr dirty="0" err="1"/>
              <a:t>enskild</a:t>
            </a:r>
            <a:r>
              <a:rPr dirty="0"/>
              <a:t> </a:t>
            </a:r>
            <a:r>
              <a:rPr dirty="0" err="1"/>
              <a:t>medlem</a:t>
            </a:r>
            <a:r>
              <a:rPr dirty="0"/>
              <a:t> tar </a:t>
            </a:r>
            <a:r>
              <a:rPr dirty="0" err="1"/>
              <a:t>inte</a:t>
            </a:r>
            <a:r>
              <a:rPr dirty="0"/>
              <a:t> </a:t>
            </a:r>
            <a:r>
              <a:rPr dirty="0" err="1"/>
              <a:t>över</a:t>
            </a:r>
            <a:r>
              <a:rPr dirty="0"/>
              <a:t> </a:t>
            </a:r>
            <a:r>
              <a:rPr dirty="0" err="1"/>
              <a:t>revisionen</a:t>
            </a:r>
            <a:endParaRPr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153903-744D-90FC-757B-3E5AB494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3740"/>
            <a:ext cx="10000026" cy="30345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Revisorerna som stöd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Förebyggande, men utan jäv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234440"/>
            <a:ext cx="6858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/>
              <a:t>Modern revision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Förebyggande</a:t>
            </a:r>
            <a:r>
              <a:rPr dirty="0"/>
              <a:t> och </a:t>
            </a:r>
            <a:r>
              <a:rPr dirty="0" err="1"/>
              <a:t>rådgivande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Revisionsetik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Revisorer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ge</a:t>
            </a:r>
            <a:r>
              <a:rPr dirty="0"/>
              <a:t> </a:t>
            </a:r>
            <a:r>
              <a:rPr dirty="0" err="1"/>
              <a:t>råd</a:t>
            </a:r>
            <a:r>
              <a:rPr dirty="0"/>
              <a:t> – men </a:t>
            </a:r>
            <a:r>
              <a:rPr dirty="0" err="1"/>
              <a:t>inte</a:t>
            </a:r>
            <a:r>
              <a:rPr dirty="0"/>
              <a:t> </a:t>
            </a:r>
            <a:r>
              <a:rPr dirty="0" err="1"/>
              <a:t>bli</a:t>
            </a:r>
            <a:r>
              <a:rPr dirty="0"/>
              <a:t> för </a:t>
            </a:r>
            <a:r>
              <a:rPr dirty="0" err="1"/>
              <a:t>delaktiga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Kassörbyte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Inventering</a:t>
            </a:r>
            <a:r>
              <a:rPr dirty="0"/>
              <a:t> av </a:t>
            </a:r>
            <a:r>
              <a:rPr dirty="0" err="1"/>
              <a:t>kassa</a:t>
            </a:r>
            <a:r>
              <a:rPr dirty="0"/>
              <a:t>/bank och </a:t>
            </a:r>
            <a:r>
              <a:rPr dirty="0" err="1"/>
              <a:t>protokoll</a:t>
            </a:r>
            <a:r>
              <a:rPr dirty="0"/>
              <a:t> vid </a:t>
            </a:r>
            <a:r>
              <a:rPr dirty="0" err="1"/>
              <a:t>överlämning</a:t>
            </a:r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DA97B71-B4C6-EAD5-2FAA-82BFE124D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312" y="1115568"/>
            <a:ext cx="4668962" cy="4218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12191695" cy="2011680"/>
          </a:xfrm>
          <a:prstGeom prst="rect">
            <a:avLst/>
          </a:prstGeom>
          <a:solidFill>
            <a:srgbClr val="FEE2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011680"/>
            <a:ext cx="10545775" cy="1463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8E0018"/>
                </a:solidFill>
                <a:latin typeface="Calibri"/>
              </a:defRPr>
            </a:pPr>
            <a:r>
              <a:t>3. Dina arbetsuppgifter</a:t>
            </a:r>
          </a:p>
          <a:p>
            <a:pPr>
              <a:defRPr sz="1800">
                <a:solidFill>
                  <a:srgbClr val="8E0018"/>
                </a:solidFill>
                <a:latin typeface="Calibri"/>
              </a:defRPr>
            </a:pPr>
            <a:r>
              <a:t>Rutiner för betalningar, underlag och bokföring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Ordning och verktyg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Arbetsplats, pärmar och säker förvaring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234440"/>
            <a:ext cx="685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Arbetsyta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Skapa </a:t>
            </a:r>
            <a:r>
              <a:rPr dirty="0" err="1"/>
              <a:t>en</a:t>
            </a:r>
            <a:r>
              <a:rPr dirty="0"/>
              <a:t> plats (</a:t>
            </a:r>
            <a:r>
              <a:rPr dirty="0" err="1"/>
              <a:t>även</a:t>
            </a:r>
            <a:r>
              <a:rPr dirty="0"/>
              <a:t> </a:t>
            </a:r>
            <a:r>
              <a:rPr dirty="0" err="1"/>
              <a:t>hemma</a:t>
            </a:r>
            <a:r>
              <a:rPr dirty="0"/>
              <a:t>) </a:t>
            </a:r>
            <a:r>
              <a:rPr dirty="0" err="1"/>
              <a:t>där</a:t>
            </a:r>
            <a:r>
              <a:rPr dirty="0"/>
              <a:t> du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jobba</a:t>
            </a:r>
            <a:r>
              <a:rPr dirty="0"/>
              <a:t> </a:t>
            </a:r>
            <a:r>
              <a:rPr dirty="0" err="1"/>
              <a:t>ostört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Verktyg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Bokföringsprogram</a:t>
            </a:r>
            <a:r>
              <a:rPr dirty="0"/>
              <a:t> + </a:t>
            </a:r>
            <a:r>
              <a:rPr dirty="0" err="1"/>
              <a:t>pärmar</a:t>
            </a:r>
            <a:r>
              <a:rPr dirty="0"/>
              <a:t>/</a:t>
            </a:r>
            <a:r>
              <a:rPr dirty="0" err="1"/>
              <a:t>mappar</a:t>
            </a:r>
            <a:r>
              <a:rPr dirty="0"/>
              <a:t> för </a:t>
            </a:r>
            <a:r>
              <a:rPr dirty="0" err="1"/>
              <a:t>verifikationer</a:t>
            </a:r>
            <a:r>
              <a:rPr dirty="0"/>
              <a:t> och </a:t>
            </a:r>
            <a:r>
              <a:rPr dirty="0" err="1"/>
              <a:t>obetalda</a:t>
            </a:r>
            <a:r>
              <a:rPr dirty="0"/>
              <a:t> </a:t>
            </a:r>
            <a:r>
              <a:rPr dirty="0" err="1"/>
              <a:t>räkningar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Kontanter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Undvik</a:t>
            </a:r>
            <a:r>
              <a:rPr dirty="0"/>
              <a:t> </a:t>
            </a:r>
            <a:r>
              <a:rPr dirty="0" err="1"/>
              <a:t>kontantkassa</a:t>
            </a:r>
            <a:r>
              <a:rPr dirty="0"/>
              <a:t> – </a:t>
            </a:r>
            <a:r>
              <a:rPr dirty="0" err="1"/>
              <a:t>sätt</a:t>
            </a:r>
            <a:r>
              <a:rPr dirty="0"/>
              <a:t> in </a:t>
            </a:r>
            <a:r>
              <a:rPr dirty="0" err="1"/>
              <a:t>kontanter</a:t>
            </a:r>
            <a:r>
              <a:rPr dirty="0"/>
              <a:t> </a:t>
            </a:r>
            <a:r>
              <a:rPr dirty="0" err="1"/>
              <a:t>snabbt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Grundprincip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Var </a:t>
            </a:r>
            <a:r>
              <a:rPr dirty="0" err="1"/>
              <a:t>inte</a:t>
            </a:r>
            <a:r>
              <a:rPr dirty="0"/>
              <a:t> </a:t>
            </a:r>
            <a:r>
              <a:rPr dirty="0" err="1"/>
              <a:t>slarvig</a:t>
            </a:r>
            <a:r>
              <a:rPr dirty="0"/>
              <a:t> – </a:t>
            </a:r>
            <a:r>
              <a:rPr dirty="0" err="1"/>
              <a:t>rutiner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ditt</a:t>
            </a:r>
            <a:r>
              <a:rPr dirty="0"/>
              <a:t> </a:t>
            </a:r>
            <a:r>
              <a:rPr dirty="0" err="1"/>
              <a:t>skydd</a:t>
            </a:r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33C5C7-A45D-7A23-8D34-0F061B05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847" y="1234505"/>
            <a:ext cx="4539475" cy="43890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Betalningar &amp; intäkter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Medlemsavgifter, bidrag och aktiviteter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234440"/>
            <a:ext cx="6858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/>
              <a:t>Giro/bank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Styr </a:t>
            </a:r>
            <a:r>
              <a:rPr dirty="0" err="1"/>
              <a:t>flödet</a:t>
            </a:r>
            <a:r>
              <a:rPr dirty="0"/>
              <a:t> via </a:t>
            </a:r>
            <a:r>
              <a:rPr dirty="0" err="1"/>
              <a:t>konto</a:t>
            </a:r>
            <a:r>
              <a:rPr dirty="0"/>
              <a:t> (plus-/</a:t>
            </a:r>
            <a:r>
              <a:rPr dirty="0" err="1"/>
              <a:t>bankgiro</a:t>
            </a:r>
            <a:r>
              <a:rPr dirty="0"/>
              <a:t>)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Medlemsavgifter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Avisera</a:t>
            </a:r>
            <a:r>
              <a:rPr dirty="0"/>
              <a:t> </a:t>
            </a:r>
            <a:r>
              <a:rPr dirty="0" err="1"/>
              <a:t>tydligt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Bevaka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medlemsförteckning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Påminn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tid</a:t>
            </a:r>
            <a:r>
              <a:rPr dirty="0"/>
              <a:t> – </a:t>
            </a:r>
            <a:r>
              <a:rPr dirty="0" err="1"/>
              <a:t>stadgar</a:t>
            </a:r>
            <a:r>
              <a:rPr dirty="0"/>
              <a:t> </a:t>
            </a:r>
            <a:r>
              <a:rPr dirty="0" err="1"/>
              <a:t>styr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Övriga</a:t>
            </a:r>
            <a:r>
              <a:rPr dirty="0"/>
              <a:t> </a:t>
            </a:r>
            <a:r>
              <a:rPr dirty="0" err="1"/>
              <a:t>intäkter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Bidrag</a:t>
            </a:r>
            <a:r>
              <a:rPr dirty="0"/>
              <a:t>, </a:t>
            </a:r>
            <a:r>
              <a:rPr dirty="0" err="1"/>
              <a:t>räntor</a:t>
            </a:r>
            <a:r>
              <a:rPr dirty="0"/>
              <a:t>, </a:t>
            </a:r>
            <a:r>
              <a:rPr dirty="0" err="1"/>
              <a:t>lotteri</a:t>
            </a:r>
            <a:r>
              <a:rPr dirty="0"/>
              <a:t>/fest/</a:t>
            </a:r>
            <a:r>
              <a:rPr dirty="0" err="1"/>
              <a:t>loppis</a:t>
            </a:r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498C43-18A7-DD7F-EC5A-5EB72701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767" y="1104512"/>
            <a:ext cx="2350417" cy="256090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700A50F-F499-2C1C-6FA1-C04971305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943" y="3927746"/>
            <a:ext cx="4020111" cy="26102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Kvitton &amp; verifikationer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Vad måste finnas på underlaget?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234440"/>
            <a:ext cx="6858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Begär</a:t>
            </a:r>
            <a:r>
              <a:rPr dirty="0"/>
              <a:t> </a:t>
            </a:r>
            <a:r>
              <a:rPr dirty="0" err="1"/>
              <a:t>rätt</a:t>
            </a:r>
            <a:r>
              <a:rPr dirty="0"/>
              <a:t> </a:t>
            </a:r>
            <a:r>
              <a:rPr dirty="0" err="1"/>
              <a:t>kvitto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Vid </a:t>
            </a:r>
            <a:r>
              <a:rPr dirty="0" err="1"/>
              <a:t>utlägg</a:t>
            </a:r>
            <a:r>
              <a:rPr dirty="0"/>
              <a:t>: </a:t>
            </a:r>
            <a:r>
              <a:rPr dirty="0" err="1"/>
              <a:t>kvitto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föreningens</a:t>
            </a:r>
            <a:r>
              <a:rPr dirty="0"/>
              <a:t> </a:t>
            </a:r>
            <a:r>
              <a:rPr dirty="0" err="1"/>
              <a:t>namn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Minimikrav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Datum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Vad det </a:t>
            </a:r>
            <a:r>
              <a:rPr dirty="0" err="1"/>
              <a:t>avser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Belopp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Motpart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Identifiering/ver.nr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/>
              <a:t>Attest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Ska </a:t>
            </a:r>
            <a:r>
              <a:rPr dirty="0" err="1"/>
              <a:t>vara</a:t>
            </a:r>
            <a:r>
              <a:rPr dirty="0"/>
              <a:t> </a:t>
            </a:r>
            <a:r>
              <a:rPr dirty="0" err="1"/>
              <a:t>klar</a:t>
            </a:r>
            <a:r>
              <a:rPr dirty="0"/>
              <a:t> </a:t>
            </a:r>
            <a:r>
              <a:rPr dirty="0" err="1"/>
              <a:t>före</a:t>
            </a:r>
            <a:r>
              <a:rPr dirty="0"/>
              <a:t> </a:t>
            </a:r>
            <a:r>
              <a:rPr dirty="0" err="1"/>
              <a:t>utbetalning</a:t>
            </a:r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8A861E9-9554-BC2C-59EF-8158EF8DE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941" y="996629"/>
            <a:ext cx="3224797" cy="49139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Bokföring &amp; uppföljning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Kontoplan, avstämning och rapport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234440"/>
            <a:ext cx="6858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Kontotyper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Balans</a:t>
            </a:r>
            <a:r>
              <a:rPr dirty="0"/>
              <a:t>: </a:t>
            </a:r>
            <a:r>
              <a:rPr dirty="0" err="1"/>
              <a:t>tillgångar</a:t>
            </a:r>
            <a:r>
              <a:rPr dirty="0"/>
              <a:t>/</a:t>
            </a:r>
            <a:r>
              <a:rPr dirty="0" err="1"/>
              <a:t>skulder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Resultat</a:t>
            </a:r>
            <a:r>
              <a:rPr dirty="0"/>
              <a:t>: </a:t>
            </a:r>
            <a:r>
              <a:rPr dirty="0" err="1"/>
              <a:t>intäkter</a:t>
            </a:r>
            <a:r>
              <a:rPr dirty="0"/>
              <a:t>/</a:t>
            </a:r>
            <a:r>
              <a:rPr dirty="0" err="1"/>
              <a:t>kostnader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Avstämning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Stäm</a:t>
            </a:r>
            <a:r>
              <a:rPr dirty="0"/>
              <a:t> av </a:t>
            </a:r>
            <a:r>
              <a:rPr dirty="0" err="1"/>
              <a:t>kassa</a:t>
            </a:r>
            <a:r>
              <a:rPr dirty="0"/>
              <a:t>/</a:t>
            </a:r>
            <a:r>
              <a:rPr dirty="0" err="1"/>
              <a:t>giro</a:t>
            </a:r>
            <a:r>
              <a:rPr dirty="0"/>
              <a:t>/bank </a:t>
            </a:r>
            <a:r>
              <a:rPr dirty="0" err="1"/>
              <a:t>regelbundet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Kassörrapport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Enkelt</a:t>
            </a:r>
            <a:r>
              <a:rPr dirty="0"/>
              <a:t>: </a:t>
            </a:r>
            <a:r>
              <a:rPr dirty="0" err="1"/>
              <a:t>saldo</a:t>
            </a:r>
            <a:r>
              <a:rPr dirty="0"/>
              <a:t> + </a:t>
            </a:r>
            <a:r>
              <a:rPr dirty="0" err="1"/>
              <a:t>större</a:t>
            </a:r>
            <a:r>
              <a:rPr dirty="0"/>
              <a:t> </a:t>
            </a:r>
            <a:r>
              <a:rPr dirty="0" err="1"/>
              <a:t>händelser</a:t>
            </a:r>
            <a:r>
              <a:rPr dirty="0"/>
              <a:t> + </a:t>
            </a:r>
            <a:r>
              <a:rPr dirty="0" err="1"/>
              <a:t>lägesbedömning</a:t>
            </a:r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6DD7A67-F3EF-D189-FA15-5B514F75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100" y="1012817"/>
            <a:ext cx="5572903" cy="46107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12191695" cy="2011680"/>
          </a:xfrm>
          <a:prstGeom prst="rect">
            <a:avLst/>
          </a:prstGeom>
          <a:solidFill>
            <a:srgbClr val="FEE2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011680"/>
            <a:ext cx="10545775" cy="1463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8E0018"/>
                </a:solidFill>
                <a:latin typeface="Calibri"/>
              </a:defRPr>
            </a:pPr>
            <a:r>
              <a:t>4. Förvalta föreningens kapital</a:t>
            </a:r>
          </a:p>
          <a:p>
            <a:pPr>
              <a:defRPr sz="1800">
                <a:solidFill>
                  <a:srgbClr val="8E0018"/>
                </a:solidFill>
                <a:latin typeface="Calibri"/>
              </a:defRPr>
            </a:pPr>
            <a:r>
              <a:t>Bidrag, placering och planering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Kapital och finansiering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Små resurser kräver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034" y="1149598"/>
            <a:ext cx="6858000" cy="530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Bidrag</a:t>
            </a:r>
            <a:r>
              <a:rPr dirty="0"/>
              <a:t>, </a:t>
            </a:r>
            <a:r>
              <a:rPr dirty="0" err="1"/>
              <a:t>anslag</a:t>
            </a:r>
            <a:r>
              <a:rPr dirty="0"/>
              <a:t> och </a:t>
            </a:r>
            <a:r>
              <a:rPr dirty="0" err="1"/>
              <a:t>gåvor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Bevaka</a:t>
            </a:r>
            <a:r>
              <a:rPr dirty="0"/>
              <a:t> </a:t>
            </a:r>
            <a:r>
              <a:rPr dirty="0" err="1"/>
              <a:t>möjligheter</a:t>
            </a:r>
            <a:r>
              <a:rPr dirty="0"/>
              <a:t> – </a:t>
            </a:r>
            <a:r>
              <a:rPr dirty="0" err="1"/>
              <a:t>ansök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tid</a:t>
            </a: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Pengar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rätt</a:t>
            </a:r>
            <a:r>
              <a:rPr dirty="0"/>
              <a:t> </a:t>
            </a:r>
            <a:r>
              <a:rPr dirty="0" err="1"/>
              <a:t>tid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Uteblivna</a:t>
            </a:r>
            <a:r>
              <a:rPr dirty="0"/>
              <a:t> </a:t>
            </a:r>
            <a:r>
              <a:rPr dirty="0" err="1"/>
              <a:t>avgifter</a:t>
            </a:r>
            <a:r>
              <a:rPr dirty="0"/>
              <a:t>/</a:t>
            </a:r>
            <a:r>
              <a:rPr dirty="0" err="1"/>
              <a:t>bidrag</a:t>
            </a:r>
            <a:r>
              <a:rPr dirty="0"/>
              <a:t> </a:t>
            </a:r>
            <a:r>
              <a:rPr dirty="0" err="1"/>
              <a:t>påverkar</a:t>
            </a:r>
            <a:r>
              <a:rPr dirty="0"/>
              <a:t> </a:t>
            </a:r>
            <a:r>
              <a:rPr dirty="0" err="1"/>
              <a:t>året</a:t>
            </a: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Placering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Bevaka</a:t>
            </a:r>
            <a:r>
              <a:rPr dirty="0"/>
              <a:t> </a:t>
            </a:r>
            <a:r>
              <a:rPr dirty="0" err="1"/>
              <a:t>räntevillkor</a:t>
            </a:r>
            <a:r>
              <a:rPr dirty="0"/>
              <a:t> och </a:t>
            </a:r>
            <a:r>
              <a:rPr dirty="0" err="1"/>
              <a:t>ev</a:t>
            </a:r>
            <a:r>
              <a:rPr dirty="0"/>
              <a:t>. policy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stadgar</a:t>
            </a: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Planera</a:t>
            </a:r>
            <a:r>
              <a:rPr dirty="0"/>
              <a:t> </a:t>
            </a:r>
            <a:r>
              <a:rPr dirty="0" err="1"/>
              <a:t>användning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Budget/</a:t>
            </a:r>
            <a:r>
              <a:rPr dirty="0" err="1"/>
              <a:t>likviditetsplan</a:t>
            </a:r>
            <a:r>
              <a:rPr dirty="0"/>
              <a:t>: </a:t>
            </a:r>
            <a:r>
              <a:rPr dirty="0" err="1"/>
              <a:t>när</a:t>
            </a:r>
            <a:r>
              <a:rPr dirty="0"/>
              <a:t> </a:t>
            </a:r>
            <a:r>
              <a:rPr dirty="0" err="1"/>
              <a:t>kommer</a:t>
            </a:r>
            <a:r>
              <a:rPr dirty="0"/>
              <a:t> </a:t>
            </a:r>
            <a:r>
              <a:rPr dirty="0" err="1"/>
              <a:t>pengar</a:t>
            </a:r>
            <a:r>
              <a:rPr dirty="0"/>
              <a:t> och </a:t>
            </a:r>
            <a:r>
              <a:rPr dirty="0" err="1"/>
              <a:t>när</a:t>
            </a:r>
            <a:r>
              <a:rPr dirty="0"/>
              <a:t> </a:t>
            </a:r>
            <a:r>
              <a:rPr dirty="0" err="1"/>
              <a:t>behövs</a:t>
            </a:r>
            <a:r>
              <a:rPr dirty="0"/>
              <a:t> de?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2D74D7-CF47-8600-541D-38CE49B0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47" y="3801358"/>
            <a:ext cx="5420481" cy="24577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12191695" cy="2011680"/>
          </a:xfrm>
          <a:prstGeom prst="rect">
            <a:avLst/>
          </a:prstGeom>
          <a:solidFill>
            <a:srgbClr val="FEE2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011680"/>
            <a:ext cx="10545775" cy="1463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8E0018"/>
                </a:solidFill>
                <a:latin typeface="Calibri"/>
              </a:defRPr>
            </a:pPr>
            <a:r>
              <a:t>5. Kassör i en stor förening</a:t>
            </a:r>
          </a:p>
          <a:p>
            <a:pPr>
              <a:defRPr sz="1800">
                <a:solidFill>
                  <a:srgbClr val="8E0018"/>
                </a:solidFill>
                <a:latin typeface="Calibri"/>
              </a:defRPr>
            </a:pPr>
            <a:r>
              <a:t>Skärpta rutiner och mer avancerad redovisning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Kursledare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Bakgrund och erfarenheter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9120" y="1234440"/>
            <a:ext cx="29835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8E0018"/>
                </a:solidFill>
                <a:latin typeface="Calibri"/>
              </a:defRPr>
            </a:pPr>
            <a:r>
              <a:rPr dirty="0" err="1"/>
              <a:t>Namn</a:t>
            </a:r>
            <a:r>
              <a:rPr dirty="0"/>
              <a:t>:</a:t>
            </a:r>
            <a:r>
              <a:rPr lang="sv-SE" dirty="0"/>
              <a:t> Malin Wikman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4389120" y="2011680"/>
            <a:ext cx="7152214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lang="sv-SE" dirty="0"/>
              <a:t>Yrke idag</a:t>
            </a:r>
            <a:r>
              <a:rPr dirty="0"/>
              <a:t>:</a:t>
            </a:r>
            <a:r>
              <a:rPr lang="sv-SE" dirty="0"/>
              <a:t> Ekonomichef </a:t>
            </a:r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/>
              <a:t>Erfarenhet av </a:t>
            </a:r>
            <a:r>
              <a:rPr dirty="0" err="1"/>
              <a:t>föreningsarbete</a:t>
            </a:r>
            <a:r>
              <a:rPr dirty="0"/>
              <a:t> och </a:t>
            </a:r>
            <a:r>
              <a:rPr dirty="0" err="1"/>
              <a:t>ekonomi</a:t>
            </a:r>
            <a:r>
              <a:rPr dirty="0"/>
              <a:t>:</a:t>
            </a:r>
            <a:endParaRPr lang="sv-SE"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1C1C1E"/>
                </a:solidFill>
                <a:latin typeface="Calibri"/>
              </a:defRPr>
            </a:pPr>
            <a:r>
              <a:rPr lang="sv-SE" dirty="0"/>
              <a:t>Musikförening för ungdomar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1C1C1E"/>
                </a:solidFill>
                <a:latin typeface="Calibri"/>
              </a:defRPr>
            </a:pPr>
            <a:r>
              <a:rPr lang="sv-SE" dirty="0"/>
              <a:t>Unga örnar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1C1C1E"/>
                </a:solidFill>
                <a:latin typeface="Calibri"/>
              </a:defRPr>
            </a:pPr>
            <a:r>
              <a:rPr lang="sv-SE" dirty="0"/>
              <a:t>Politisk förening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1C1C1E"/>
                </a:solidFill>
                <a:latin typeface="Calibri"/>
              </a:defRPr>
            </a:pPr>
            <a:endParaRPr lang="sv-SE"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lang="sv-SE" dirty="0"/>
              <a:t>Favoritcitat:</a:t>
            </a:r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endParaRPr lang="sv-SE"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lang="sv-SE" i="1" dirty="0">
                <a:solidFill>
                  <a:srgbClr val="FF0000"/>
                </a:solidFill>
              </a:rPr>
              <a:t>” Ekonomi handlar ytterst inte om siffror, utan om vilka möjligheter</a:t>
            </a:r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lang="sv-SE" i="1" dirty="0">
                <a:solidFill>
                  <a:srgbClr val="FF0000"/>
                </a:solidFill>
              </a:rPr>
              <a:t> som kan förverkligas ”</a:t>
            </a:r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solidFill>
                  <a:srgbClr val="1C1C1E"/>
                </a:solidFill>
                <a:latin typeface="Calibri"/>
              </a:defRPr>
            </a:pPr>
            <a:endParaRPr lang="sv-SE"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endParaRPr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8989DD7-5FF2-53CA-D679-2A988BB1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498" y="886968"/>
            <a:ext cx="1133633" cy="120984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EC549C9-A628-B0B0-132B-659550A3B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29" y="1875709"/>
            <a:ext cx="3552054" cy="31065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Större förening – vad ändras?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Säkerhet, attest och kontoplan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234440"/>
            <a:ext cx="6858000" cy="530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t>Säkerhet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t>Försäkring, bankfack, lösenord och backup</a:t>
            </a:r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t>Fler betalningssätt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t>Bankgiro, autogiro, Swish</a:t>
            </a:r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t>Attest vs utanordning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t>Skilj på godkännande och betalning/bokföring</a:t>
            </a:r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t>Kontoplan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t>BAS/EUBAS – tydligare kontostruktur</a:t>
            </a:r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t>Skatt/moms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t>Kan bli aktuellt vid viss verksamhet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D9BD17E-56BB-A786-9862-BDB51BAD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190" y="1234440"/>
            <a:ext cx="2878048" cy="38008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233435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rPr dirty="0" err="1"/>
              <a:t>Checklista</a:t>
            </a:r>
            <a:endParaRPr dirty="0"/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rPr dirty="0" err="1"/>
              <a:t>Praktisk</a:t>
            </a:r>
            <a:r>
              <a:rPr dirty="0"/>
              <a:t> start för </a:t>
            </a:r>
            <a:r>
              <a:rPr dirty="0" err="1"/>
              <a:t>nya</a:t>
            </a:r>
            <a:r>
              <a:rPr dirty="0"/>
              <a:t> </a:t>
            </a:r>
            <a:r>
              <a:rPr dirty="0" err="1"/>
              <a:t>kassörer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738119" y="1828562"/>
            <a:ext cx="6858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Din </a:t>
            </a:r>
            <a:r>
              <a:rPr dirty="0" err="1"/>
              <a:t>första</a:t>
            </a:r>
            <a:r>
              <a:rPr dirty="0"/>
              <a:t> </a:t>
            </a:r>
            <a:r>
              <a:rPr dirty="0" err="1"/>
              <a:t>månad</a:t>
            </a:r>
            <a:endParaRPr dirty="0"/>
          </a:p>
          <a:p>
            <a:pPr lvl="1">
              <a:defRPr sz="1600">
                <a:solidFill>
                  <a:srgbClr val="1C1C1E"/>
                </a:solidFill>
                <a:latin typeface="Calibri"/>
              </a:defRPr>
            </a:pPr>
            <a:r>
              <a:rPr dirty="0"/>
              <a:t>1) </a:t>
            </a:r>
            <a:r>
              <a:rPr dirty="0" err="1"/>
              <a:t>Läs</a:t>
            </a:r>
            <a:r>
              <a:rPr dirty="0"/>
              <a:t> </a:t>
            </a:r>
            <a:r>
              <a:rPr dirty="0" err="1"/>
              <a:t>stadgar</a:t>
            </a:r>
            <a:r>
              <a:rPr dirty="0"/>
              <a:t> + </a:t>
            </a:r>
            <a:r>
              <a:rPr dirty="0" err="1"/>
              <a:t>senaste</a:t>
            </a:r>
            <a:r>
              <a:rPr dirty="0"/>
              <a:t> </a:t>
            </a:r>
            <a:r>
              <a:rPr dirty="0" err="1"/>
              <a:t>bokslut</a:t>
            </a:r>
            <a:endParaRPr dirty="0"/>
          </a:p>
          <a:p>
            <a:pPr lvl="1">
              <a:defRPr sz="1600">
                <a:solidFill>
                  <a:srgbClr val="1C1C1E"/>
                </a:solidFill>
                <a:latin typeface="Calibri"/>
              </a:defRPr>
            </a:pPr>
            <a:r>
              <a:rPr dirty="0"/>
              <a:t>2) </a:t>
            </a:r>
            <a:r>
              <a:rPr dirty="0" err="1"/>
              <a:t>Säkerställ</a:t>
            </a:r>
            <a:r>
              <a:rPr dirty="0"/>
              <a:t> </a:t>
            </a:r>
            <a:r>
              <a:rPr dirty="0" err="1"/>
              <a:t>firmateckning</a:t>
            </a:r>
            <a:r>
              <a:rPr dirty="0"/>
              <a:t> och </a:t>
            </a:r>
            <a:r>
              <a:rPr dirty="0" err="1"/>
              <a:t>behörigheter</a:t>
            </a:r>
            <a:endParaRPr dirty="0"/>
          </a:p>
          <a:p>
            <a:pPr lvl="1">
              <a:defRPr sz="1600">
                <a:solidFill>
                  <a:srgbClr val="1C1C1E"/>
                </a:solidFill>
                <a:latin typeface="Calibri"/>
              </a:defRPr>
            </a:pPr>
            <a:r>
              <a:rPr dirty="0"/>
              <a:t>3) </a:t>
            </a:r>
            <a:r>
              <a:rPr dirty="0" err="1"/>
              <a:t>Struktur</a:t>
            </a:r>
            <a:r>
              <a:rPr dirty="0"/>
              <a:t> för </a:t>
            </a:r>
            <a:r>
              <a:rPr dirty="0" err="1"/>
              <a:t>underlag</a:t>
            </a:r>
            <a:r>
              <a:rPr dirty="0"/>
              <a:t> (</a:t>
            </a:r>
            <a:r>
              <a:rPr dirty="0" err="1"/>
              <a:t>pärm</a:t>
            </a:r>
            <a:r>
              <a:rPr dirty="0"/>
              <a:t>/</a:t>
            </a:r>
            <a:r>
              <a:rPr dirty="0" err="1"/>
              <a:t>mapp</a:t>
            </a:r>
            <a:r>
              <a:rPr dirty="0"/>
              <a:t>)</a:t>
            </a:r>
          </a:p>
          <a:p>
            <a:pPr lvl="1">
              <a:defRPr sz="1600">
                <a:solidFill>
                  <a:srgbClr val="1C1C1E"/>
                </a:solidFill>
                <a:latin typeface="Calibri"/>
              </a:defRPr>
            </a:pPr>
            <a:r>
              <a:rPr dirty="0"/>
              <a:t>4) </a:t>
            </a:r>
            <a:r>
              <a:rPr dirty="0" err="1"/>
              <a:t>Avstämningsrutin</a:t>
            </a:r>
            <a:endParaRPr dirty="0"/>
          </a:p>
          <a:p>
            <a:pPr lvl="1">
              <a:defRPr sz="1600">
                <a:solidFill>
                  <a:srgbClr val="1C1C1E"/>
                </a:solidFill>
                <a:latin typeface="Calibri"/>
              </a:defRPr>
            </a:pPr>
            <a:r>
              <a:rPr dirty="0"/>
              <a:t>5) </a:t>
            </a:r>
            <a:r>
              <a:rPr dirty="0" err="1"/>
              <a:t>Första</a:t>
            </a:r>
            <a:r>
              <a:rPr dirty="0"/>
              <a:t> </a:t>
            </a:r>
            <a:r>
              <a:rPr dirty="0" err="1"/>
              <a:t>rapporten</a:t>
            </a:r>
            <a:r>
              <a:rPr dirty="0"/>
              <a:t> till </a:t>
            </a:r>
            <a:r>
              <a:rPr dirty="0" err="1"/>
              <a:t>styrelsen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Agenda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Kursens upplägg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234440"/>
            <a:ext cx="6858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1C1C1E"/>
                </a:solidFill>
                <a:latin typeface="Calibri"/>
              </a:defRPr>
            </a:pPr>
            <a:r>
              <a:rPr dirty="0"/>
              <a:t>1. </a:t>
            </a:r>
            <a:r>
              <a:rPr dirty="0" err="1"/>
              <a:t>Ditt</a:t>
            </a:r>
            <a:r>
              <a:rPr dirty="0"/>
              <a:t> </a:t>
            </a:r>
            <a:r>
              <a:rPr dirty="0" err="1"/>
              <a:t>viktiga</a:t>
            </a:r>
            <a:r>
              <a:rPr dirty="0"/>
              <a:t> </a:t>
            </a:r>
            <a:r>
              <a:rPr dirty="0" err="1"/>
              <a:t>uppdrag</a:t>
            </a:r>
            <a:endParaRPr dirty="0"/>
          </a:p>
          <a:p>
            <a:pPr lvl="1"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Förtroende</a:t>
            </a:r>
            <a:r>
              <a:rPr dirty="0"/>
              <a:t>, </a:t>
            </a:r>
            <a:r>
              <a:rPr dirty="0" err="1"/>
              <a:t>lagkrav</a:t>
            </a:r>
            <a:r>
              <a:rPr dirty="0"/>
              <a:t>, </a:t>
            </a:r>
            <a:r>
              <a:rPr dirty="0" err="1"/>
              <a:t>styrelsens</a:t>
            </a:r>
            <a:r>
              <a:rPr dirty="0"/>
              <a:t> </a:t>
            </a:r>
            <a:r>
              <a:rPr dirty="0" err="1"/>
              <a:t>ansvar</a:t>
            </a:r>
            <a:endParaRPr lang="sv-SE" dirty="0"/>
          </a:p>
          <a:p>
            <a:pPr lvl="1">
              <a:defRPr sz="20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200">
                <a:solidFill>
                  <a:srgbClr val="1C1C1E"/>
                </a:solidFill>
                <a:latin typeface="Calibri"/>
              </a:defRPr>
            </a:pPr>
            <a:r>
              <a:rPr dirty="0"/>
              <a:t>2. Din roll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kassör</a:t>
            </a:r>
            <a:endParaRPr dirty="0"/>
          </a:p>
          <a:p>
            <a:pPr lvl="1"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Arbetsordning</a:t>
            </a:r>
            <a:r>
              <a:rPr dirty="0"/>
              <a:t>, </a:t>
            </a:r>
            <a:r>
              <a:rPr dirty="0" err="1"/>
              <a:t>rapportering</a:t>
            </a:r>
            <a:r>
              <a:rPr dirty="0"/>
              <a:t>, budget, </a:t>
            </a:r>
            <a:r>
              <a:rPr dirty="0" err="1"/>
              <a:t>samspel</a:t>
            </a:r>
            <a:endParaRPr lang="sv-SE" dirty="0"/>
          </a:p>
          <a:p>
            <a:pPr lvl="1">
              <a:defRPr sz="20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200">
                <a:solidFill>
                  <a:srgbClr val="1C1C1E"/>
                </a:solidFill>
                <a:latin typeface="Calibri"/>
              </a:defRPr>
            </a:pPr>
            <a:r>
              <a:rPr dirty="0"/>
              <a:t>3. Dina </a:t>
            </a:r>
            <a:r>
              <a:rPr dirty="0" err="1"/>
              <a:t>arbetsuppgifter</a:t>
            </a:r>
            <a:endParaRPr dirty="0"/>
          </a:p>
          <a:p>
            <a:pPr lvl="1"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Betalningar</a:t>
            </a:r>
            <a:r>
              <a:rPr dirty="0"/>
              <a:t>, </a:t>
            </a:r>
            <a:r>
              <a:rPr dirty="0" err="1"/>
              <a:t>verifikationer</a:t>
            </a:r>
            <a:r>
              <a:rPr dirty="0"/>
              <a:t>, </a:t>
            </a:r>
            <a:r>
              <a:rPr dirty="0" err="1"/>
              <a:t>bokföring</a:t>
            </a:r>
            <a:r>
              <a:rPr dirty="0"/>
              <a:t>, </a:t>
            </a:r>
            <a:r>
              <a:rPr dirty="0" err="1"/>
              <a:t>rapporter</a:t>
            </a:r>
            <a:endParaRPr lang="sv-SE" dirty="0"/>
          </a:p>
          <a:p>
            <a:pPr lvl="1">
              <a:defRPr sz="20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200">
                <a:solidFill>
                  <a:srgbClr val="1C1C1E"/>
                </a:solidFill>
                <a:latin typeface="Calibri"/>
              </a:defRPr>
            </a:pPr>
            <a:r>
              <a:rPr dirty="0"/>
              <a:t>4. </a:t>
            </a:r>
            <a:r>
              <a:rPr dirty="0" err="1"/>
              <a:t>Förvalta</a:t>
            </a:r>
            <a:r>
              <a:rPr dirty="0"/>
              <a:t> </a:t>
            </a:r>
            <a:r>
              <a:rPr dirty="0" err="1"/>
              <a:t>föreningens</a:t>
            </a:r>
            <a:r>
              <a:rPr dirty="0"/>
              <a:t> </a:t>
            </a:r>
            <a:r>
              <a:rPr dirty="0" err="1"/>
              <a:t>kapital</a:t>
            </a:r>
            <a:endParaRPr dirty="0"/>
          </a:p>
          <a:p>
            <a:pPr lvl="1"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Bidrag</a:t>
            </a:r>
            <a:r>
              <a:rPr dirty="0"/>
              <a:t>, </a:t>
            </a:r>
            <a:r>
              <a:rPr dirty="0" err="1"/>
              <a:t>placering</a:t>
            </a:r>
            <a:r>
              <a:rPr dirty="0"/>
              <a:t>, </a:t>
            </a:r>
            <a:r>
              <a:rPr dirty="0" err="1"/>
              <a:t>planering</a:t>
            </a:r>
            <a:endParaRPr lang="sv-SE" dirty="0"/>
          </a:p>
          <a:p>
            <a:pPr lvl="1">
              <a:defRPr sz="20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200">
                <a:solidFill>
                  <a:srgbClr val="1C1C1E"/>
                </a:solidFill>
                <a:latin typeface="Calibri"/>
              </a:defRPr>
            </a:pPr>
            <a:r>
              <a:rPr dirty="0"/>
              <a:t>5. </a:t>
            </a:r>
            <a:r>
              <a:rPr dirty="0" err="1"/>
              <a:t>Kassör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stor</a:t>
            </a:r>
            <a:r>
              <a:rPr dirty="0"/>
              <a:t> </a:t>
            </a:r>
            <a:r>
              <a:rPr dirty="0" err="1"/>
              <a:t>förening</a:t>
            </a:r>
            <a:endParaRPr dirty="0"/>
          </a:p>
          <a:p>
            <a:pPr lvl="1"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Säkerhet</a:t>
            </a:r>
            <a:r>
              <a:rPr dirty="0"/>
              <a:t>, attest/</a:t>
            </a:r>
            <a:r>
              <a:rPr dirty="0" err="1"/>
              <a:t>utanordning</a:t>
            </a:r>
            <a:r>
              <a:rPr dirty="0"/>
              <a:t>, </a:t>
            </a:r>
            <a:r>
              <a:rPr dirty="0" err="1"/>
              <a:t>kontoplan</a:t>
            </a:r>
            <a:endParaRPr lang="sv-SE" dirty="0"/>
          </a:p>
          <a:p>
            <a:pPr lvl="1">
              <a:defRPr sz="20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2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Avslut</a:t>
            </a:r>
            <a:r>
              <a:rPr dirty="0"/>
              <a:t>: </a:t>
            </a:r>
            <a:r>
              <a:rPr dirty="0" err="1"/>
              <a:t>checklista</a:t>
            </a:r>
            <a:r>
              <a:rPr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0" y="1234440"/>
            <a:ext cx="3657600" cy="5303520"/>
          </a:xfrm>
          <a:prstGeom prst="roundRect">
            <a:avLst/>
          </a:prstGeom>
          <a:solidFill>
            <a:srgbClr val="FEE2E2"/>
          </a:solidFill>
          <a:ln>
            <a:solidFill>
              <a:srgbClr val="F0B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>
                <a:solidFill>
                  <a:srgbClr val="782828"/>
                </a:solidFill>
                <a:latin typeface="Calibri"/>
              </a:defRPr>
            </a:pPr>
            <a:r>
              <a:t>Bild (byt ut)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6B7A00A-566A-F5EF-2F15-FF9ADD72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361" y="768096"/>
            <a:ext cx="5475334" cy="5980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12191695" cy="2011680"/>
          </a:xfrm>
          <a:prstGeom prst="rect">
            <a:avLst/>
          </a:prstGeom>
          <a:solidFill>
            <a:srgbClr val="FEE2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011680"/>
            <a:ext cx="10545775" cy="1463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8E0018"/>
                </a:solidFill>
                <a:latin typeface="Calibri"/>
              </a:defRPr>
            </a:pPr>
            <a:r>
              <a:t>1. Ditt viktiga uppdrag</a:t>
            </a:r>
          </a:p>
          <a:p>
            <a:pPr>
              <a:defRPr sz="1800">
                <a:solidFill>
                  <a:srgbClr val="8E0018"/>
                </a:solidFill>
                <a:latin typeface="Calibri"/>
              </a:defRPr>
            </a:pPr>
            <a:r>
              <a:t>Förtroende, ansvar och grundläggande regelverk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Förtroende och ansvar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Varför uppdraget är viktigt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72104"/>
            <a:ext cx="685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Förtroendeuppdrag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Medlemmarnas</a:t>
            </a:r>
            <a:r>
              <a:rPr dirty="0"/>
              <a:t> </a:t>
            </a:r>
            <a:r>
              <a:rPr dirty="0" err="1"/>
              <a:t>pengar</a:t>
            </a:r>
            <a:r>
              <a:rPr dirty="0"/>
              <a:t> ska </a:t>
            </a:r>
            <a:r>
              <a:rPr dirty="0" err="1"/>
              <a:t>hanteras</a:t>
            </a:r>
            <a:r>
              <a:rPr dirty="0"/>
              <a:t> med </a:t>
            </a:r>
            <a:r>
              <a:rPr dirty="0" err="1"/>
              <a:t>ordning</a:t>
            </a:r>
            <a:r>
              <a:rPr dirty="0"/>
              <a:t> och </a:t>
            </a:r>
            <a:r>
              <a:rPr dirty="0" err="1"/>
              <a:t>transparens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Styrelsens</a:t>
            </a:r>
            <a:r>
              <a:rPr dirty="0"/>
              <a:t> </a:t>
            </a:r>
            <a:r>
              <a:rPr dirty="0" err="1"/>
              <a:t>kollektiva</a:t>
            </a:r>
            <a:r>
              <a:rPr dirty="0"/>
              <a:t> </a:t>
            </a:r>
            <a:r>
              <a:rPr dirty="0" err="1"/>
              <a:t>ansvar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Kassören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delegerat</a:t>
            </a:r>
            <a:r>
              <a:rPr dirty="0"/>
              <a:t> </a:t>
            </a:r>
            <a:r>
              <a:rPr dirty="0" err="1"/>
              <a:t>ansvar</a:t>
            </a:r>
            <a:r>
              <a:rPr dirty="0"/>
              <a:t> – men </a:t>
            </a:r>
            <a:r>
              <a:rPr dirty="0" err="1"/>
              <a:t>styrelsen</a:t>
            </a:r>
            <a:r>
              <a:rPr dirty="0"/>
              <a:t> </a:t>
            </a:r>
            <a:r>
              <a:rPr dirty="0" err="1"/>
              <a:t>ansvarar</a:t>
            </a:r>
            <a:r>
              <a:rPr dirty="0"/>
              <a:t> </a:t>
            </a:r>
            <a:r>
              <a:rPr dirty="0" err="1"/>
              <a:t>tillsammans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Bokföringsskyldighet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Alla </a:t>
            </a:r>
            <a:r>
              <a:rPr dirty="0" err="1"/>
              <a:t>affärshändelser</a:t>
            </a:r>
            <a:r>
              <a:rPr dirty="0"/>
              <a:t> ska </a:t>
            </a:r>
            <a:r>
              <a:rPr dirty="0" err="1"/>
              <a:t>kunna</a:t>
            </a:r>
            <a:r>
              <a:rPr dirty="0"/>
              <a:t> </a:t>
            </a:r>
            <a:r>
              <a:rPr dirty="0" err="1"/>
              <a:t>följas</a:t>
            </a:r>
            <a:r>
              <a:rPr dirty="0"/>
              <a:t> och </a:t>
            </a:r>
            <a:r>
              <a:rPr dirty="0" err="1"/>
              <a:t>styrkas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Hållbar</a:t>
            </a:r>
            <a:r>
              <a:rPr dirty="0"/>
              <a:t> </a:t>
            </a:r>
            <a:r>
              <a:rPr dirty="0" err="1"/>
              <a:t>grund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Rutiner</a:t>
            </a:r>
            <a:r>
              <a:rPr dirty="0"/>
              <a:t> + </a:t>
            </a:r>
            <a:r>
              <a:rPr dirty="0" err="1"/>
              <a:t>löpande</a:t>
            </a:r>
            <a:r>
              <a:rPr dirty="0"/>
              <a:t> </a:t>
            </a:r>
            <a:r>
              <a:rPr dirty="0" err="1"/>
              <a:t>uppföljning</a:t>
            </a:r>
            <a:r>
              <a:rPr dirty="0"/>
              <a:t> = </a:t>
            </a:r>
            <a:r>
              <a:rPr dirty="0" err="1"/>
              <a:t>trygghet</a:t>
            </a:r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1708EE-8EB7-EBDF-CF8F-B90F58AE9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564" y="2063164"/>
            <a:ext cx="3981254" cy="31310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Lag &amp; god redovisningssed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Ramar som skyddar förening och kassör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234440"/>
            <a:ext cx="6858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Bokföringslagen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Löpande</a:t>
            </a:r>
            <a:r>
              <a:rPr dirty="0"/>
              <a:t> </a:t>
            </a:r>
            <a:r>
              <a:rPr dirty="0" err="1"/>
              <a:t>bokföring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Verifikationer</a:t>
            </a:r>
            <a:r>
              <a:rPr dirty="0"/>
              <a:t> för </a:t>
            </a:r>
            <a:r>
              <a:rPr dirty="0" err="1"/>
              <a:t>varje</a:t>
            </a:r>
            <a:r>
              <a:rPr dirty="0"/>
              <a:t> </a:t>
            </a:r>
            <a:r>
              <a:rPr dirty="0" err="1"/>
              <a:t>affärshändelse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Arkivering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minst</a:t>
            </a:r>
            <a:r>
              <a:rPr dirty="0"/>
              <a:t> 7 </a:t>
            </a:r>
            <a:r>
              <a:rPr dirty="0" err="1"/>
              <a:t>år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Årsredovisningslagen</a:t>
            </a:r>
            <a:r>
              <a:rPr dirty="0"/>
              <a:t> (ÅRL)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Överskådlig</a:t>
            </a:r>
            <a:r>
              <a:rPr dirty="0"/>
              <a:t> </a:t>
            </a:r>
            <a:r>
              <a:rPr dirty="0" err="1"/>
              <a:t>uppställning</a:t>
            </a:r>
            <a:r>
              <a:rPr dirty="0"/>
              <a:t> och </a:t>
            </a:r>
            <a:r>
              <a:rPr dirty="0" err="1"/>
              <a:t>rättvisande</a:t>
            </a:r>
            <a:r>
              <a:rPr dirty="0"/>
              <a:t> </a:t>
            </a:r>
            <a:r>
              <a:rPr dirty="0" err="1"/>
              <a:t>bild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Förtroendeställning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Brister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ge</a:t>
            </a:r>
            <a:r>
              <a:rPr dirty="0"/>
              <a:t> </a:t>
            </a:r>
            <a:r>
              <a:rPr dirty="0" err="1"/>
              <a:t>ansvar</a:t>
            </a:r>
            <a:r>
              <a:rPr dirty="0"/>
              <a:t> – </a:t>
            </a:r>
            <a:r>
              <a:rPr dirty="0" err="1"/>
              <a:t>därför</a:t>
            </a:r>
            <a:r>
              <a:rPr dirty="0"/>
              <a:t> </a:t>
            </a:r>
            <a:r>
              <a:rPr dirty="0" err="1"/>
              <a:t>behövs</a:t>
            </a:r>
            <a:r>
              <a:rPr dirty="0"/>
              <a:t> </a:t>
            </a:r>
            <a:r>
              <a:rPr dirty="0" err="1"/>
              <a:t>tydliga</a:t>
            </a:r>
            <a:r>
              <a:rPr dirty="0"/>
              <a:t> </a:t>
            </a:r>
            <a:r>
              <a:rPr dirty="0" err="1"/>
              <a:t>rutiner</a:t>
            </a:r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A6204FA-40DB-B102-51D4-8F49A70F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469" y="1779963"/>
            <a:ext cx="3629532" cy="2581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Utses och får befogenhet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Stadgar + konstituerande styrelsemöte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234440"/>
            <a:ext cx="6858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/>
              <a:t>Hur </a:t>
            </a:r>
            <a:r>
              <a:rPr dirty="0" err="1"/>
              <a:t>kassör</a:t>
            </a:r>
            <a:r>
              <a:rPr dirty="0"/>
              <a:t> </a:t>
            </a:r>
            <a:r>
              <a:rPr dirty="0" err="1"/>
              <a:t>utses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Direkt</a:t>
            </a:r>
            <a:r>
              <a:rPr dirty="0"/>
              <a:t> av </a:t>
            </a:r>
            <a:r>
              <a:rPr dirty="0" err="1"/>
              <a:t>årsmötet</a:t>
            </a:r>
            <a:r>
              <a:rPr dirty="0"/>
              <a:t> </a:t>
            </a:r>
            <a:r>
              <a:rPr dirty="0" err="1"/>
              <a:t>eller</a:t>
            </a:r>
            <a:r>
              <a:rPr dirty="0"/>
              <a:t> av </a:t>
            </a:r>
            <a:r>
              <a:rPr dirty="0" err="1"/>
              <a:t>styrelsen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Firmatecknare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Beslut</a:t>
            </a:r>
            <a:r>
              <a:rPr dirty="0"/>
              <a:t> och information till bank/</a:t>
            </a:r>
            <a:r>
              <a:rPr dirty="0" err="1"/>
              <a:t>berörda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Behörighet</a:t>
            </a:r>
            <a:r>
              <a:rPr dirty="0"/>
              <a:t> &amp; </a:t>
            </a:r>
            <a:r>
              <a:rPr dirty="0" err="1"/>
              <a:t>gränser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Regler för </a:t>
            </a:r>
            <a:r>
              <a:rPr dirty="0" err="1"/>
              <a:t>utbetalningar</a:t>
            </a:r>
            <a:r>
              <a:rPr dirty="0"/>
              <a:t> och </a:t>
            </a:r>
            <a:r>
              <a:rPr dirty="0" err="1"/>
              <a:t>befogenheter</a:t>
            </a: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endParaRPr lang="sv-SE"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Attestregler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Vem </a:t>
            </a:r>
            <a:r>
              <a:rPr dirty="0" err="1"/>
              <a:t>godkänner</a:t>
            </a:r>
            <a:r>
              <a:rPr dirty="0"/>
              <a:t> </a:t>
            </a:r>
            <a:r>
              <a:rPr dirty="0" err="1"/>
              <a:t>kostnader</a:t>
            </a:r>
            <a:r>
              <a:rPr dirty="0"/>
              <a:t>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2139404-FCE1-E285-3B62-DF1CEAB81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414" y="1234440"/>
            <a:ext cx="5906465" cy="44353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12191695" cy="2011680"/>
          </a:xfrm>
          <a:prstGeom prst="rect">
            <a:avLst/>
          </a:prstGeom>
          <a:solidFill>
            <a:srgbClr val="FEE2E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011680"/>
            <a:ext cx="10545775" cy="1463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8E0018"/>
                </a:solidFill>
                <a:latin typeface="Calibri"/>
              </a:defRPr>
            </a:pPr>
            <a:r>
              <a:t>2. Din roll som kassör</a:t>
            </a:r>
          </a:p>
          <a:p>
            <a:pPr>
              <a:defRPr sz="1800">
                <a:solidFill>
                  <a:srgbClr val="8E0018"/>
                </a:solidFill>
                <a:latin typeface="Calibri"/>
              </a:defRPr>
            </a:pPr>
            <a:r>
              <a:t>Samarbete, rapportering och delegering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77240"/>
          </a:xfrm>
          <a:prstGeom prst="rect">
            <a:avLst/>
          </a:prstGeom>
          <a:solidFill>
            <a:srgbClr val="BF1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080" y="109728"/>
            <a:ext cx="1091153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Calibri"/>
              </a:defRPr>
            </a:pPr>
            <a:r>
              <a:t>Samarbete i styrelsen</a:t>
            </a:r>
          </a:p>
          <a:p>
            <a:pPr>
              <a:defRPr sz="1400">
                <a:solidFill>
                  <a:srgbClr val="FFFFFF"/>
                </a:solidFill>
                <a:latin typeface="Calibri"/>
              </a:defRPr>
            </a:pPr>
            <a:r>
              <a:t>Arbetsordning, budget och rapporter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754" y="1121319"/>
            <a:ext cx="68580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Arbetsordning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Vem </a:t>
            </a:r>
            <a:r>
              <a:rPr dirty="0" err="1"/>
              <a:t>företräder</a:t>
            </a:r>
            <a:r>
              <a:rPr dirty="0"/>
              <a:t> </a:t>
            </a:r>
            <a:r>
              <a:rPr dirty="0" err="1"/>
              <a:t>föreningen</a:t>
            </a:r>
            <a:r>
              <a:rPr dirty="0"/>
              <a:t>? Vem </a:t>
            </a:r>
            <a:r>
              <a:rPr dirty="0" err="1"/>
              <a:t>får</a:t>
            </a:r>
            <a:r>
              <a:rPr dirty="0"/>
              <a:t> ta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pengar</a:t>
            </a:r>
            <a:r>
              <a:rPr dirty="0"/>
              <a:t>?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Ekonomiska</a:t>
            </a:r>
            <a:r>
              <a:rPr dirty="0"/>
              <a:t> </a:t>
            </a:r>
            <a:r>
              <a:rPr dirty="0" err="1"/>
              <a:t>rapporter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Visa </a:t>
            </a:r>
            <a:r>
              <a:rPr dirty="0" err="1"/>
              <a:t>intäkter</a:t>
            </a:r>
            <a:r>
              <a:rPr dirty="0"/>
              <a:t>/</a:t>
            </a:r>
            <a:r>
              <a:rPr dirty="0" err="1"/>
              <a:t>kostnader</a:t>
            </a:r>
            <a:r>
              <a:rPr dirty="0"/>
              <a:t> mot budget – </a:t>
            </a:r>
            <a:r>
              <a:rPr dirty="0" err="1"/>
              <a:t>inte</a:t>
            </a:r>
            <a:r>
              <a:rPr dirty="0"/>
              <a:t> bara </a:t>
            </a:r>
            <a:r>
              <a:rPr dirty="0" err="1"/>
              <a:t>saldo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/>
              <a:t>Budget</a:t>
            </a:r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/>
              <a:t>Ger </a:t>
            </a:r>
            <a:r>
              <a:rPr dirty="0" err="1"/>
              <a:t>ramar</a:t>
            </a:r>
            <a:r>
              <a:rPr dirty="0"/>
              <a:t> och </a:t>
            </a:r>
            <a:r>
              <a:rPr dirty="0" err="1"/>
              <a:t>gör</a:t>
            </a:r>
            <a:r>
              <a:rPr dirty="0"/>
              <a:t> </a:t>
            </a:r>
            <a:r>
              <a:rPr dirty="0" err="1"/>
              <a:t>styrelsen</a:t>
            </a:r>
            <a:r>
              <a:rPr dirty="0"/>
              <a:t> </a:t>
            </a:r>
            <a:r>
              <a:rPr dirty="0" err="1"/>
              <a:t>delaktig</a:t>
            </a:r>
            <a:endParaRPr lang="sv-SE"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endParaRPr dirty="0"/>
          </a:p>
          <a:p>
            <a:pPr>
              <a:defRPr sz="20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Delegera</a:t>
            </a:r>
            <a:endParaRPr dirty="0"/>
          </a:p>
          <a:p>
            <a:pPr lvl="1">
              <a:defRPr sz="1800">
                <a:solidFill>
                  <a:srgbClr val="1C1C1E"/>
                </a:solidFill>
                <a:latin typeface="Calibri"/>
              </a:defRPr>
            </a:pPr>
            <a:r>
              <a:rPr dirty="0" err="1"/>
              <a:t>Utse</a:t>
            </a:r>
            <a:r>
              <a:rPr dirty="0"/>
              <a:t> </a:t>
            </a:r>
            <a:r>
              <a:rPr dirty="0" err="1"/>
              <a:t>ansvariga</a:t>
            </a:r>
            <a:r>
              <a:rPr dirty="0"/>
              <a:t> för </a:t>
            </a:r>
            <a:r>
              <a:rPr dirty="0" err="1"/>
              <a:t>aktiviteter</a:t>
            </a:r>
            <a:r>
              <a:rPr dirty="0"/>
              <a:t> och </a:t>
            </a:r>
            <a:r>
              <a:rPr dirty="0" err="1"/>
              <a:t>kräv</a:t>
            </a:r>
            <a:r>
              <a:rPr dirty="0"/>
              <a:t> </a:t>
            </a:r>
            <a:r>
              <a:rPr dirty="0" err="1"/>
              <a:t>brutto-redovisning</a:t>
            </a:r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5EEDD8D-D289-79E1-D17F-606A4EFA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324" y="1831252"/>
            <a:ext cx="5640371" cy="50267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743</Words>
  <Application>Microsoft Office PowerPoint</Application>
  <PresentationFormat>Bredbild</PresentationFormat>
  <Paragraphs>200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Malin Wikman</dc:creator>
  <cp:keywords/>
  <dc:description>generated using python-pptx</dc:description>
  <cp:lastModifiedBy>Lotta Sondell</cp:lastModifiedBy>
  <cp:revision>3</cp:revision>
  <dcterms:created xsi:type="dcterms:W3CDTF">2013-01-27T09:14:16Z</dcterms:created>
  <dcterms:modified xsi:type="dcterms:W3CDTF">2026-05-08T14:54:30Z</dcterms:modified>
  <cp:category/>
</cp:coreProperties>
</file>