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sldIdLst>
    <p:sldId id="256" r:id="rId5"/>
    <p:sldId id="258" r:id="rId6"/>
    <p:sldId id="269" r:id="rId7"/>
    <p:sldId id="270" r:id="rId8"/>
    <p:sldId id="260" r:id="rId9"/>
    <p:sldId id="259" r:id="rId10"/>
    <p:sldId id="265" r:id="rId11"/>
    <p:sldId id="268" r:id="rId12"/>
    <p:sldId id="266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9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2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8D6"/>
    <a:srgbClr val="B518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6" autoAdjust="0"/>
    <p:restoredTop sz="94611"/>
  </p:normalViewPr>
  <p:slideViewPr>
    <p:cSldViewPr snapToGrid="0" snapToObjects="1">
      <p:cViewPr>
        <p:scale>
          <a:sx n="92" d="100"/>
          <a:sy n="92" d="100"/>
        </p:scale>
        <p:origin x="106" y="53"/>
      </p:cViewPr>
      <p:guideLst>
        <p:guide orient="horz" pos="3498"/>
        <p:guide pos="3840"/>
        <p:guide pos="3296"/>
      </p:guideLst>
    </p:cSldViewPr>
  </p:slideViewPr>
  <p:outlineViewPr>
    <p:cViewPr>
      <p:scale>
        <a:sx n="33" d="100"/>
        <a:sy n="33" d="100"/>
      </p:scale>
      <p:origin x="0" y="-14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413AE-5C66-8441-9367-11EAAE4B7035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44A1D-EEF0-5042-AFAE-91F24057E4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1442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244A1D-EEF0-5042-AFAE-91F24057E41B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1377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F12D4-413B-2C86-5EA3-4B942CEFD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16A18EE-E913-1A6A-A109-54AA3609F2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C297CF6-75BF-F649-798C-EB926AF6D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68E6CCB-20B9-ED49-8164-64DFDBE4D7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244A1D-EEF0-5042-AFAE-91F24057E41B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3125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02ADAD-9F69-884C-B475-08C8BA7C9D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7DD9B89C-1779-714C-8211-069A7B4F043A}"/>
              </a:ext>
            </a:extLst>
          </p:cNvPr>
          <p:cNvSpPr txBox="1">
            <a:spLocks/>
          </p:cNvSpPr>
          <p:nvPr userDrawn="1"/>
        </p:nvSpPr>
        <p:spPr>
          <a:xfrm>
            <a:off x="2521603" y="3256242"/>
            <a:ext cx="6124856" cy="23876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000"/>
              </a:lnSpc>
            </a:pPr>
            <a:r>
              <a:rPr lang="sv-SE" sz="2000" b="0" i="0" kern="1200" baseline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j-ea"/>
                <a:cs typeface="+mj-cs"/>
              </a:rPr>
              <a:t>Riksförbundet HjärtLung är en patientorganisation som arbetar </a:t>
            </a:r>
            <a:br>
              <a:rPr lang="sv-SE" sz="2000" b="0" i="0" kern="1200" baseline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j-ea"/>
                <a:cs typeface="+mj-cs"/>
              </a:rPr>
            </a:br>
            <a:r>
              <a:rPr lang="sv-SE" sz="2000" b="0" i="0" kern="1200" baseline="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+mj-ea"/>
                <a:cs typeface="+mj-cs"/>
              </a:rPr>
              <a:t>för att ge alla med hjärt-, kärl- och lungsjukdom ett bra liv.  </a:t>
            </a:r>
            <a:r>
              <a:rPr lang="sv-SE" sz="2000" b="0" i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br>
              <a:rPr lang="sv-SE" sz="2000" b="0" i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sv-SE" sz="2000" b="0" i="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3941CD43-70F8-6E47-8C8B-F94CB2FD17AB}"/>
              </a:ext>
            </a:extLst>
          </p:cNvPr>
          <p:cNvSpPr txBox="1">
            <a:spLocks/>
          </p:cNvSpPr>
          <p:nvPr userDrawn="1"/>
        </p:nvSpPr>
        <p:spPr>
          <a:xfrm>
            <a:off x="2538421" y="4835065"/>
            <a:ext cx="9144000" cy="528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sv-SE" sz="2000" b="1" dirty="0" err="1">
                <a:solidFill>
                  <a:srgbClr val="B518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hjart-lung.se</a:t>
            </a:r>
            <a:endParaRPr lang="sv-SE" sz="2000" b="1" dirty="0">
              <a:solidFill>
                <a:srgbClr val="B518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3E289A7F-4C9C-EB4B-AA14-F7B3E19E8E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4253" y="1708999"/>
            <a:ext cx="4009094" cy="1246417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839A679-F868-7E45-90BB-19B111F65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BF2E-8989-774B-982C-B6C4DFFAD9C4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5002BA9-B918-2246-B012-6DC6A318B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839E-BD91-CD49-B9B2-EDB19324AE82}" type="slidenum">
              <a:rPr lang="sv-SE" smtClean="0"/>
              <a:t>‹#›</a:t>
            </a:fld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F507023A-A914-BC41-84F0-191CA34CE0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280" b="727"/>
          <a:stretch/>
        </p:blipFill>
        <p:spPr>
          <a:xfrm>
            <a:off x="8814084" y="-3738"/>
            <a:ext cx="3382273" cy="686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91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2E6B50E-C1C2-094B-996A-137389338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7075"/>
            <a:ext cx="10515600" cy="422881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8EBAC59-6F95-0141-A4D4-B753FB766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BF2E-8989-774B-982C-B6C4DFFAD9C4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094F65E-325D-E349-A030-DA107CF08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31325" y="6356350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fld id="{887E839E-BD91-CD49-B9B2-EDB19324AE82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rubrik 1">
            <a:extLst>
              <a:ext uri="{FF2B5EF4-FFF2-40B4-BE49-F238E27FC236}">
                <a16:creationId xmlns:a16="http://schemas.microsoft.com/office/drawing/2014/main" id="{A1C6A5F0-4BF9-324B-BC41-7D7A42DDB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8"/>
            <a:ext cx="10515600" cy="8817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9038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A0C1D0C5-276B-F347-8EBA-7FCEC41CD2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0E422DE5-3807-3D43-B4D2-F4CA3CFDCB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280"/>
          <a:stretch/>
        </p:blipFill>
        <p:spPr>
          <a:xfrm>
            <a:off x="8814084" y="-3738"/>
            <a:ext cx="3382273" cy="6912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BCDABD9C-73E8-A249-B8E4-3203D123B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0" y="1834436"/>
            <a:ext cx="6469495" cy="240505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C0DD164-45F2-5D48-9E42-3CFB6BB42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BF2E-8989-774B-982C-B6C4DFFAD9C4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0F30D43-E745-674D-AF49-76BEA786A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839E-BD91-CD49-B9B2-EDB19324AE82}" type="slidenum">
              <a:rPr lang="sv-SE" smtClean="0"/>
              <a:t>‹#›</a:t>
            </a:fld>
            <a:endParaRPr lang="sv-SE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6FAACF47-3FF6-3944-884C-6ACC73D9B6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05636" y="4438343"/>
            <a:ext cx="2597152" cy="80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0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5020EA2-B410-7A48-AE1E-6A9CBAAF6B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87075"/>
            <a:ext cx="5181600" cy="42149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B668016-85D6-8047-847B-6692F1ED3A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87075"/>
            <a:ext cx="5181600" cy="421496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05BDBF0-52E4-294F-BE16-F16C9DEA0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BF2E-8989-774B-982C-B6C4DFFAD9C4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FC16CBD-2594-7241-BFF3-2166E75FA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839E-BD91-CD49-B9B2-EDB19324AE82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rubrik 1">
            <a:extLst>
              <a:ext uri="{FF2B5EF4-FFF2-40B4-BE49-F238E27FC236}">
                <a16:creationId xmlns:a16="http://schemas.microsoft.com/office/drawing/2014/main" id="{B52E4FD9-F978-5744-AE70-DD4DB1F68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8"/>
            <a:ext cx="10515600" cy="8817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2173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C7808FA-F538-F648-92B8-5226AA83B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C1DCE5D-2CF7-ED46-A3FB-4621DABA86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88205"/>
            <a:ext cx="5157787" cy="334154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848F7BC-E263-904C-9856-9A361AE907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t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2D241D3-CA3D-1F42-A5DE-62011BDE36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88205"/>
            <a:ext cx="5183188" cy="332768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495413F-F1D5-9E47-B610-E294DBBCF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BF2E-8989-774B-982C-B6C4DFFAD9C4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6290DB9-CC80-1646-AD7A-BD525E3C6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839E-BD91-CD49-B9B2-EDB19324AE82}" type="slidenum">
              <a:rPr lang="sv-SE" smtClean="0"/>
              <a:t>‹#›</a:t>
            </a:fld>
            <a:endParaRPr lang="sv-SE"/>
          </a:p>
        </p:txBody>
      </p:sp>
      <p:sp>
        <p:nvSpPr>
          <p:cNvPr id="10" name="Platshållare för rubrik 1">
            <a:extLst>
              <a:ext uri="{FF2B5EF4-FFF2-40B4-BE49-F238E27FC236}">
                <a16:creationId xmlns:a16="http://schemas.microsoft.com/office/drawing/2014/main" id="{29DBDE78-B6CC-3341-A968-B2FF5DCB3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8"/>
            <a:ext cx="10515600" cy="8817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77540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E400F5-8671-F449-8FD4-307999B42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16CB235-1A61-5243-AD10-C61379B5D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BF2E-8989-774B-982C-B6C4DFFAD9C4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4C6D7D8-14AC-6D4D-941F-7E8388079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839E-BD91-CD49-B9B2-EDB19324AE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8023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6F2F9C4-5294-464B-A5D3-CEEEE6BE8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BF2E-8989-774B-982C-B6C4DFFAD9C4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DB71654-C12E-DB46-B00D-A5265CD2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839E-BD91-CD49-B9B2-EDB19324AE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27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6C5A6C-584D-734B-AFEF-A30C29E89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022"/>
            <a:ext cx="3932237" cy="1343887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DC6D44-2AC3-9F4C-B1A1-D25443F0C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86D6065-CD08-D54F-A64D-2E2AC39A2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40530"/>
            <a:ext cx="3932237" cy="373379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194E849-1B71-3148-B443-92EE45915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BF2E-8989-774B-982C-B6C4DFFAD9C4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F02FF04-FDA9-B44A-87B9-F5002A7E1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B82380B-6D72-F84A-A99D-C00D6BAB0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839E-BD91-CD49-B9B2-EDB19324AE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385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CDFAB24-BD39-9C40-87DD-C6B03C5547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-1"/>
            <a:ext cx="5250873" cy="68580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5E29F47-DD03-1549-8850-4C493390E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BF2E-8989-774B-982C-B6C4DFFAD9C4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46438F2-0E8C-1E41-B2FC-6B6B44547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839E-BD91-CD49-B9B2-EDB19324AE8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latshållare för rubrik 1">
            <a:extLst>
              <a:ext uri="{FF2B5EF4-FFF2-40B4-BE49-F238E27FC236}">
                <a16:creationId xmlns:a16="http://schemas.microsoft.com/office/drawing/2014/main" id="{CB01C24C-7069-C644-8160-34D6D0B0D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2709" y="669928"/>
            <a:ext cx="5895109" cy="8817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BF01E833-45AF-BF4E-BC33-96322AABC0A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735782" y="1687075"/>
            <a:ext cx="5938058" cy="422881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5042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68138AB-D7C7-C248-93EB-AC0F0092B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BF2E-8989-774B-982C-B6C4DFFAD9C4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D2906BA-686B-064C-9815-AC98D9C81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839E-BD91-CD49-B9B2-EDB19324AE82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bild 2">
            <a:extLst>
              <a:ext uri="{FF2B5EF4-FFF2-40B4-BE49-F238E27FC236}">
                <a16:creationId xmlns:a16="http://schemas.microsoft.com/office/drawing/2014/main" id="{F49260F2-21B4-C54E-BE87-7283F7765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556952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10" name="Platshållare för rubrik 1">
            <a:extLst>
              <a:ext uri="{FF2B5EF4-FFF2-40B4-BE49-F238E27FC236}">
                <a16:creationId xmlns:a16="http://schemas.microsoft.com/office/drawing/2014/main" id="{13BBF893-B727-3342-B5CC-1759A3058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8"/>
            <a:ext cx="4842164" cy="8817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D869E2D6-1710-8447-ADAD-6E786CB39B2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687075"/>
            <a:ext cx="4869873" cy="422881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2444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D9E583-7ABA-5445-8242-BE16A97FE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A69C496-9EB1-EF4B-A107-0FC4BB67C6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27F4BD6-75E4-6C44-ACAE-9B127C6BC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4BF2E-8989-774B-982C-B6C4DFFAD9C4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2447406-CA99-C340-A720-0C847D1B4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413B9D-1422-6846-AAFF-9FAADC433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839E-BD91-CD49-B9B2-EDB19324AE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255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8B70CD4-48EC-BF4A-8B5C-DEC98DB9D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8"/>
            <a:ext cx="10515600" cy="8817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F4E6E3E-68DE-2B40-8A43-9F53336AA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87075"/>
            <a:ext cx="10515600" cy="4228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9361BBD-D409-6547-B97F-615BB96430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4BF2E-8989-774B-982C-B6C4DFFAD9C4}" type="datetimeFigureOut">
              <a:rPr lang="sv-SE" smtClean="0"/>
              <a:t>2026-09-17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D16752B-B8EF-0142-8AA2-D974C5E06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4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E839E-BD91-CD49-B9B2-EDB19324AE82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5CB0987C-FA38-824C-BF70-77C5F1776B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76254" y="6031615"/>
            <a:ext cx="1811574" cy="56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44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ts val="28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ts val="28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ts val="28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ts val="28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ts val="28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3694C494-B3A1-2348-9068-A0098B71CB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280"/>
          <a:stretch/>
        </p:blipFill>
        <p:spPr>
          <a:xfrm>
            <a:off x="8836151" y="57152"/>
            <a:ext cx="33558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92481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92EE6814-593D-B649-B08F-C837FD23304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/>
        </p:blipFill>
        <p:spPr>
          <a:xfrm>
            <a:off x="0" y="-1"/>
            <a:ext cx="5250873" cy="6858001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FA239CCE-2F90-E54F-8909-A3E0EFAA4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Det handlar om dig!</a:t>
            </a:r>
          </a:p>
        </p:txBody>
      </p:sp>
      <p:sp>
        <p:nvSpPr>
          <p:cNvPr id="14" name="Platshållare för text 2">
            <a:extLst>
              <a:ext uri="{FF2B5EF4-FFF2-40B4-BE49-F238E27FC236}">
                <a16:creationId xmlns:a16="http://schemas.microsoft.com/office/drawing/2014/main" id="{81DF3429-D614-0E4F-8FFE-C31C1580265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42709" y="1687075"/>
            <a:ext cx="5908964" cy="4228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sv-SE" dirty="0"/>
              <a:t>Riksförbundet HjärtLung är Sveriges största patientorganisation för dig med hjärt-, kärl- och lungsjukdom och för dina närstående. Vi har närmare 35 000 medlemmar och 160 föreningar över hela landet.</a:t>
            </a:r>
          </a:p>
        </p:txBody>
      </p:sp>
    </p:spTree>
    <p:extLst>
      <p:ext uri="{BB962C8B-B14F-4D97-AF65-F5344CB8AC3E}">
        <p14:creationId xmlns:p14="http://schemas.microsoft.com/office/powerpoint/2010/main" val="331237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EBBF4FA9-D957-0C4D-9BD6-8FE83166188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/>
        </p:blipFill>
        <p:spPr>
          <a:xfrm>
            <a:off x="6095990" y="0"/>
            <a:ext cx="6096010" cy="5553075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95C95151-8310-C94A-83A0-DCB1667AA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Aktiviteter och träning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179B869-8E4F-5C46-A08A-91667E94EB22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sv-SE" dirty="0" err="1"/>
              <a:t>Optat</a:t>
            </a:r>
            <a:r>
              <a:rPr lang="sv-SE" dirty="0"/>
              <a:t>. </a:t>
            </a:r>
          </a:p>
          <a:p>
            <a:r>
              <a:rPr lang="sv-SE" dirty="0" err="1"/>
              <a:t>Aque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fuga. </a:t>
            </a:r>
          </a:p>
          <a:p>
            <a:r>
              <a:rPr lang="sv-SE" dirty="0"/>
              <a:t>Bis id </a:t>
            </a:r>
            <a:r>
              <a:rPr lang="sv-SE" dirty="0" err="1"/>
              <a:t>quaturiam</a:t>
            </a:r>
            <a:r>
              <a:rPr lang="sv-SE" dirty="0"/>
              <a:t>.  </a:t>
            </a:r>
          </a:p>
          <a:p>
            <a:r>
              <a:rPr lang="sv-SE" dirty="0"/>
              <a:t>Eliassunt a </a:t>
            </a:r>
            <a:r>
              <a:rPr lang="sv-SE" dirty="0" err="1"/>
              <a:t>quas</a:t>
            </a:r>
            <a:r>
              <a:rPr lang="sv-SE" dirty="0"/>
              <a:t> </a:t>
            </a:r>
            <a:r>
              <a:rPr lang="sv-SE" dirty="0" err="1"/>
              <a:t>volorem</a:t>
            </a:r>
            <a:r>
              <a:rPr lang="sv-SE" dirty="0"/>
              <a:t>. </a:t>
            </a:r>
          </a:p>
          <a:p>
            <a:r>
              <a:rPr lang="sv-SE" dirty="0" err="1"/>
              <a:t>Modis</a:t>
            </a:r>
            <a:r>
              <a:rPr lang="sv-SE" dirty="0"/>
              <a:t> </a:t>
            </a:r>
            <a:r>
              <a:rPr lang="sv-SE" dirty="0" err="1"/>
              <a:t>acepuda</a:t>
            </a:r>
            <a:r>
              <a:rPr lang="sv-SE" dirty="0"/>
              <a:t> </a:t>
            </a:r>
            <a:r>
              <a:rPr lang="sv-SE" dirty="0" err="1"/>
              <a:t>estius</a:t>
            </a:r>
            <a:r>
              <a:rPr lang="sv-SE" dirty="0"/>
              <a:t>.</a:t>
            </a:r>
          </a:p>
          <a:p>
            <a:r>
              <a:rPr lang="sv-SE" dirty="0"/>
              <a:t>Bis id </a:t>
            </a:r>
            <a:r>
              <a:rPr lang="sv-SE" dirty="0" err="1"/>
              <a:t>quatur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fuga </a:t>
            </a:r>
            <a:r>
              <a:rPr lang="sv-SE" dirty="0" err="1"/>
              <a:t>eliassunt</a:t>
            </a:r>
            <a:r>
              <a:rPr lang="sv-SE" dirty="0"/>
              <a:t>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71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CB175-5E88-6A90-59B1-AB718602E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3BF25151-ABEB-4461-6945-76C19A7587C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/>
        </p:blipFill>
        <p:spPr>
          <a:xfrm>
            <a:off x="0" y="-1"/>
            <a:ext cx="5250873" cy="6858001"/>
          </a:xfrm>
        </p:spPr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ECBC2F4A-3382-B2DB-661F-4AEFEBB1C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Tips och råd</a:t>
            </a:r>
          </a:p>
        </p:txBody>
      </p:sp>
      <p:sp>
        <p:nvSpPr>
          <p:cNvPr id="2" name="Platshållare för innehåll 3">
            <a:extLst>
              <a:ext uri="{FF2B5EF4-FFF2-40B4-BE49-F238E27FC236}">
                <a16:creationId xmlns:a16="http://schemas.microsoft.com/office/drawing/2014/main" id="{DF6A9098-8A5A-4DBB-7D3B-671F6176AEC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41988" y="1687513"/>
            <a:ext cx="5910262" cy="4229100"/>
          </a:xfrm>
        </p:spPr>
        <p:txBody>
          <a:bodyPr/>
          <a:lstStyle/>
          <a:p>
            <a:r>
              <a:rPr lang="sv-SE" dirty="0" err="1"/>
              <a:t>Optat</a:t>
            </a:r>
            <a:r>
              <a:rPr lang="sv-SE" dirty="0"/>
              <a:t>. </a:t>
            </a:r>
          </a:p>
          <a:p>
            <a:r>
              <a:rPr lang="sv-SE" dirty="0" err="1"/>
              <a:t>Aque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fuga. </a:t>
            </a:r>
          </a:p>
          <a:p>
            <a:r>
              <a:rPr lang="sv-SE" dirty="0"/>
              <a:t>Bis id </a:t>
            </a:r>
            <a:r>
              <a:rPr lang="sv-SE" dirty="0" err="1"/>
              <a:t>quaturiam</a:t>
            </a:r>
            <a:r>
              <a:rPr lang="sv-SE" dirty="0"/>
              <a:t>.  </a:t>
            </a:r>
          </a:p>
          <a:p>
            <a:r>
              <a:rPr lang="sv-SE" dirty="0"/>
              <a:t>Eliassunt a </a:t>
            </a:r>
            <a:r>
              <a:rPr lang="sv-SE" dirty="0" err="1"/>
              <a:t>quas</a:t>
            </a:r>
            <a:r>
              <a:rPr lang="sv-SE" dirty="0"/>
              <a:t> </a:t>
            </a:r>
            <a:r>
              <a:rPr lang="sv-SE" dirty="0" err="1"/>
              <a:t>volorem</a:t>
            </a:r>
            <a:r>
              <a:rPr lang="sv-SE" dirty="0"/>
              <a:t>. </a:t>
            </a:r>
          </a:p>
          <a:p>
            <a:r>
              <a:rPr lang="sv-SE" dirty="0" err="1"/>
              <a:t>Modis</a:t>
            </a:r>
            <a:r>
              <a:rPr lang="sv-SE" dirty="0"/>
              <a:t> </a:t>
            </a:r>
            <a:r>
              <a:rPr lang="sv-SE" dirty="0" err="1"/>
              <a:t>acepuda</a:t>
            </a:r>
            <a:r>
              <a:rPr lang="sv-SE" dirty="0"/>
              <a:t> </a:t>
            </a:r>
            <a:r>
              <a:rPr lang="sv-SE" dirty="0" err="1"/>
              <a:t>estius</a:t>
            </a:r>
            <a:r>
              <a:rPr lang="sv-SE" dirty="0"/>
              <a:t>.</a:t>
            </a:r>
          </a:p>
          <a:p>
            <a:r>
              <a:rPr lang="sv-SE" dirty="0"/>
              <a:t>Bis id </a:t>
            </a:r>
            <a:r>
              <a:rPr lang="sv-SE" dirty="0" err="1"/>
              <a:t>quatur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fuga </a:t>
            </a:r>
            <a:r>
              <a:rPr lang="sv-SE" dirty="0" err="1"/>
              <a:t>eliassunt</a:t>
            </a:r>
            <a:r>
              <a:rPr lang="sv-SE" dirty="0"/>
              <a:t>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4209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20B863C9-BF6B-EC44-8A43-6D689C1D580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 err="1"/>
              <a:t>Optat</a:t>
            </a:r>
            <a:r>
              <a:rPr lang="sv-SE" dirty="0"/>
              <a:t>. </a:t>
            </a:r>
          </a:p>
          <a:p>
            <a:r>
              <a:rPr lang="sv-SE" dirty="0" err="1"/>
              <a:t>Aque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fuga. </a:t>
            </a:r>
          </a:p>
          <a:p>
            <a:r>
              <a:rPr lang="sv-SE" dirty="0"/>
              <a:t>Bis id </a:t>
            </a:r>
            <a:r>
              <a:rPr lang="sv-SE" dirty="0" err="1"/>
              <a:t>quaturiam</a:t>
            </a:r>
            <a:r>
              <a:rPr lang="sv-SE" dirty="0"/>
              <a:t>.  </a:t>
            </a:r>
          </a:p>
          <a:p>
            <a:r>
              <a:rPr lang="sv-SE" dirty="0"/>
              <a:t>Eliassunt a </a:t>
            </a:r>
            <a:r>
              <a:rPr lang="sv-SE" dirty="0" err="1"/>
              <a:t>quas</a:t>
            </a:r>
            <a:r>
              <a:rPr lang="sv-SE" dirty="0"/>
              <a:t>  </a:t>
            </a:r>
            <a:r>
              <a:rPr lang="sv-SE" dirty="0" err="1"/>
              <a:t>volorem</a:t>
            </a:r>
            <a:r>
              <a:rPr lang="sv-SE" dirty="0"/>
              <a:t>. </a:t>
            </a:r>
          </a:p>
          <a:p>
            <a:r>
              <a:rPr lang="sv-SE" dirty="0" err="1"/>
              <a:t>Modis</a:t>
            </a:r>
            <a:r>
              <a:rPr lang="sv-SE" dirty="0"/>
              <a:t> </a:t>
            </a:r>
            <a:r>
              <a:rPr lang="sv-SE" dirty="0" err="1"/>
              <a:t>acepuda</a:t>
            </a:r>
            <a:r>
              <a:rPr lang="sv-SE" dirty="0"/>
              <a:t> </a:t>
            </a:r>
            <a:r>
              <a:rPr lang="sv-SE" dirty="0" err="1"/>
              <a:t>estius</a:t>
            </a:r>
            <a:r>
              <a:rPr lang="sv-SE" dirty="0"/>
              <a:t>.</a:t>
            </a:r>
          </a:p>
          <a:p>
            <a:r>
              <a:rPr lang="sv-SE" dirty="0"/>
              <a:t>Bis id </a:t>
            </a:r>
            <a:r>
              <a:rPr lang="sv-SE" dirty="0" err="1"/>
              <a:t>quatur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fuga  </a:t>
            </a:r>
            <a:r>
              <a:rPr lang="sv-SE" dirty="0" err="1"/>
              <a:t>eliassunt</a:t>
            </a:r>
            <a:r>
              <a:rPr lang="sv-SE" dirty="0"/>
              <a:t>.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942A3A0-3330-8E4D-B1F9-ED91CE876DA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v-SE" dirty="0" err="1"/>
              <a:t>Optat</a:t>
            </a:r>
            <a:r>
              <a:rPr lang="sv-SE" dirty="0"/>
              <a:t>. </a:t>
            </a:r>
          </a:p>
          <a:p>
            <a:r>
              <a:rPr lang="sv-SE" dirty="0" err="1"/>
              <a:t>Aque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fuga. </a:t>
            </a:r>
          </a:p>
          <a:p>
            <a:r>
              <a:rPr lang="sv-SE" dirty="0"/>
              <a:t>Bis id </a:t>
            </a:r>
            <a:r>
              <a:rPr lang="sv-SE" dirty="0" err="1"/>
              <a:t>quaturiam</a:t>
            </a:r>
            <a:r>
              <a:rPr lang="sv-SE" dirty="0"/>
              <a:t>.  </a:t>
            </a:r>
          </a:p>
          <a:p>
            <a:r>
              <a:rPr lang="sv-SE" dirty="0"/>
              <a:t>Eliassunt a </a:t>
            </a:r>
            <a:r>
              <a:rPr lang="sv-SE" dirty="0" err="1"/>
              <a:t>quas</a:t>
            </a:r>
            <a:r>
              <a:rPr lang="sv-SE" dirty="0"/>
              <a:t>  </a:t>
            </a:r>
            <a:r>
              <a:rPr lang="sv-SE" dirty="0" err="1"/>
              <a:t>volorem</a:t>
            </a:r>
            <a:r>
              <a:rPr lang="sv-SE" dirty="0"/>
              <a:t>. </a:t>
            </a:r>
          </a:p>
          <a:p>
            <a:r>
              <a:rPr lang="sv-SE" dirty="0" err="1"/>
              <a:t>Modis</a:t>
            </a:r>
            <a:r>
              <a:rPr lang="sv-SE" dirty="0"/>
              <a:t> </a:t>
            </a:r>
            <a:r>
              <a:rPr lang="sv-SE" dirty="0" err="1"/>
              <a:t>acepuda</a:t>
            </a:r>
            <a:r>
              <a:rPr lang="sv-SE" dirty="0"/>
              <a:t> </a:t>
            </a:r>
            <a:r>
              <a:rPr lang="sv-SE" dirty="0" err="1"/>
              <a:t>estius</a:t>
            </a:r>
            <a:r>
              <a:rPr lang="sv-SE" dirty="0"/>
              <a:t>.</a:t>
            </a:r>
          </a:p>
          <a:p>
            <a:r>
              <a:rPr lang="sv-SE" dirty="0"/>
              <a:t>Bis id </a:t>
            </a:r>
            <a:r>
              <a:rPr lang="sv-SE" dirty="0" err="1"/>
              <a:t>quatur</a:t>
            </a:r>
            <a:r>
              <a:rPr lang="sv-SE" dirty="0"/>
              <a:t> </a:t>
            </a:r>
            <a:r>
              <a:rPr lang="sv-SE" dirty="0" err="1"/>
              <a:t>sum</a:t>
            </a:r>
            <a:r>
              <a:rPr lang="sv-SE" dirty="0"/>
              <a:t> fuga  </a:t>
            </a:r>
            <a:r>
              <a:rPr lang="sv-SE" dirty="0" err="1"/>
              <a:t>eliassunt</a:t>
            </a:r>
            <a:r>
              <a:rPr lang="sv-SE" dirty="0"/>
              <a:t>.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B4AEA5AC-8973-1440-917D-AB8CB079E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Påverkansarbete för en bättre vård</a:t>
            </a:r>
          </a:p>
        </p:txBody>
      </p:sp>
    </p:spTree>
    <p:extLst>
      <p:ext uri="{BB962C8B-B14F-4D97-AF65-F5344CB8AC3E}">
        <p14:creationId xmlns:p14="http://schemas.microsoft.com/office/powerpoint/2010/main" val="308269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869E82C-16E1-AD42-9F23-9D39C71B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0" y="1186046"/>
            <a:ext cx="6469495" cy="2405056"/>
          </a:xfrm>
        </p:spPr>
        <p:txBody>
          <a:bodyPr>
            <a:normAutofit fontScale="90000"/>
          </a:bodyPr>
          <a:lstStyle/>
          <a:p>
            <a:r>
              <a:rPr lang="sv-SE" dirty="0"/>
              <a:t>Med samlad kunskap och gemensamma erfarenheter erbjuder vi information och stöd och arbetar för att påverka och förändra till förmån för våra medlemmar.</a:t>
            </a:r>
          </a:p>
        </p:txBody>
      </p:sp>
    </p:spTree>
    <p:extLst>
      <p:ext uri="{BB962C8B-B14F-4D97-AF65-F5344CB8AC3E}">
        <p14:creationId xmlns:p14="http://schemas.microsoft.com/office/powerpoint/2010/main" val="71566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CC28128D-77C8-5F42-9C21-98CF2554FAE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/>
        </p:blipFill>
        <p:spPr>
          <a:xfrm>
            <a:off x="0" y="-1"/>
            <a:ext cx="5250873" cy="6858001"/>
          </a:xfrm>
        </p:spPr>
      </p:pic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C208CB5-D980-2743-A8E9-42AFC7A9E8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735782" y="1163783"/>
            <a:ext cx="5527963" cy="4752108"/>
          </a:xfrm>
        </p:spPr>
        <p:txBody>
          <a:bodyPr>
            <a:normAutofit fontScale="55000" lnSpcReduction="20000"/>
          </a:bodyPr>
          <a:lstStyle/>
          <a:p>
            <a:r>
              <a:rPr lang="sv-SE" dirty="0"/>
              <a:t>Vi är en viktig röst i samhället för personer med hjärt-, kärl och lungsjukdom.</a:t>
            </a:r>
          </a:p>
          <a:p>
            <a:r>
              <a:rPr lang="sv-SE" dirty="0"/>
              <a:t>Vi arbetar för bästa möjliga vård.</a:t>
            </a:r>
          </a:p>
          <a:p>
            <a:r>
              <a:rPr lang="sv-SE" dirty="0"/>
              <a:t>Vi stödjer patientvald forskning.</a:t>
            </a:r>
          </a:p>
          <a:p>
            <a:r>
              <a:rPr lang="sv-SE" dirty="0"/>
              <a:t>Våra medlemmar får kunskap om sin diagnos och kan ta del av andras erfarenheter.</a:t>
            </a:r>
          </a:p>
          <a:p>
            <a:r>
              <a:rPr lang="sv-SE" dirty="0"/>
              <a:t>Våra medlemmar får inspiration och motivation till en mer hälsosam livsstil, de får råd och stöd i sina kontakter med vården.</a:t>
            </a:r>
          </a:p>
          <a:p>
            <a:r>
              <a:rPr lang="sv-SE" dirty="0"/>
              <a:t>Riksförbundet HjärtLung är en av Sveriges största patientorganisationer, med närmare 35 000 medlemmar och 160 föreningar över hela landet.</a:t>
            </a:r>
          </a:p>
          <a:p>
            <a:endParaRPr lang="sv-SE" dirty="0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BF3D95B0-3676-95CA-E8B8-98A0DD112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2709" y="669929"/>
            <a:ext cx="5895109" cy="493854"/>
          </a:xfrm>
        </p:spPr>
        <p:txBody>
          <a:bodyPr>
            <a:normAutofit fontScale="90000"/>
          </a:bodyPr>
          <a:lstStyle/>
          <a:p>
            <a:r>
              <a:rPr lang="sv-SE" dirty="0"/>
              <a:t>Kunskap, kraft och engagemang</a:t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6046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B32170C-4538-B24D-B8B2-94108AEC7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250" y="1701433"/>
            <a:ext cx="6469495" cy="2405056"/>
          </a:xfrm>
        </p:spPr>
        <p:txBody>
          <a:bodyPr/>
          <a:lstStyle/>
          <a:p>
            <a:r>
              <a:rPr lang="sv-SE" dirty="0"/>
              <a:t>Stöd oss </a:t>
            </a:r>
            <a:br>
              <a:rPr lang="sv-SE" dirty="0"/>
            </a:br>
            <a:r>
              <a:rPr lang="sv-SE" dirty="0"/>
              <a:t>genom att bli medlem, månadsgivare eller </a:t>
            </a:r>
            <a:br>
              <a:rPr lang="sv-SE" dirty="0"/>
            </a:br>
            <a:r>
              <a:rPr lang="sv-SE" dirty="0"/>
              <a:t>genom att ge en gåva </a:t>
            </a:r>
          </a:p>
        </p:txBody>
      </p:sp>
    </p:spTree>
    <p:extLst>
      <p:ext uri="{BB962C8B-B14F-4D97-AF65-F5344CB8AC3E}">
        <p14:creationId xmlns:p14="http://schemas.microsoft.com/office/powerpoint/2010/main" val="391331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DBA3ADC-FABD-2044-96F0-1A49390538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85316" y="1681163"/>
            <a:ext cx="5183188" cy="823912"/>
          </a:xfrm>
        </p:spPr>
        <p:txBody>
          <a:bodyPr/>
          <a:lstStyle/>
          <a:p>
            <a:r>
              <a:rPr lang="sv-SE" dirty="0"/>
              <a:t>Stöd oss – din gåva gör skillnad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04A04C6D-7818-4748-85B8-4419F1FC4F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85316" y="2588205"/>
            <a:ext cx="5183188" cy="3327686"/>
          </a:xfrm>
        </p:spPr>
        <p:txBody>
          <a:bodyPr/>
          <a:lstStyle/>
          <a:p>
            <a:r>
              <a:rPr lang="sv-SE" dirty="0"/>
              <a:t>Stöd vår vision om ett bra liv för alla med hjärt-, kärl- och lungsjukdom. Läs mer om vår insamlings-verksamhet på </a:t>
            </a:r>
            <a:r>
              <a:rPr lang="sv-SE" b="1" dirty="0" err="1">
                <a:solidFill>
                  <a:srgbClr val="B51837"/>
                </a:solidFill>
              </a:rPr>
              <a:t>hjart-lung.se</a:t>
            </a:r>
            <a:endParaRPr lang="sv-SE" dirty="0"/>
          </a:p>
          <a:p>
            <a:r>
              <a:rPr lang="sv-SE" b="1" dirty="0"/>
              <a:t>BG:</a:t>
            </a:r>
            <a:r>
              <a:rPr lang="sv-SE" dirty="0"/>
              <a:t> 901-0109</a:t>
            </a:r>
          </a:p>
          <a:p>
            <a:r>
              <a:rPr lang="sv-SE" b="1" dirty="0" err="1"/>
              <a:t>Swish</a:t>
            </a:r>
            <a:r>
              <a:rPr lang="sv-SE" b="1" dirty="0"/>
              <a:t>:</a:t>
            </a:r>
            <a:r>
              <a:rPr lang="sv-SE" dirty="0"/>
              <a:t> 90 101 09</a:t>
            </a:r>
          </a:p>
          <a:p>
            <a:endParaRPr lang="sv-SE" dirty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2B03ABD4-3B50-8046-8FE2-3C35D7E80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Du kan hjälpa oss att göra ännu mer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8186E06-F28C-7C44-AD77-1FED1432BA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5402" y="4367076"/>
            <a:ext cx="1006112" cy="1006112"/>
          </a:xfrm>
          <a:prstGeom prst="rect">
            <a:avLst/>
          </a:prstGeom>
          <a:effectLst>
            <a:outerShdw blurRad="177800" dist="1270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9083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C0548312-7A44-44A7-9324-BE46680A1899}" vid="{7D7F1794-9AD1-4E7C-965C-3B79F8BD99A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661A20C30BC3942A29B54B129B3603C" ma:contentTypeVersion="15" ma:contentTypeDescription="Skapa ett nytt dokument." ma:contentTypeScope="" ma:versionID="32a4946bfda530f92f69ae2cfc7810e9">
  <xsd:schema xmlns:xsd="http://www.w3.org/2001/XMLSchema" xmlns:xs="http://www.w3.org/2001/XMLSchema" xmlns:p="http://schemas.microsoft.com/office/2006/metadata/properties" xmlns:ns2="1f32ab04-fb62-486c-8167-09e74b7668c1" xmlns:ns3="647b5052-a63d-4a68-b4d4-c0b35e6cef5d" targetNamespace="http://schemas.microsoft.com/office/2006/metadata/properties" ma:root="true" ma:fieldsID="7489fca88670e01158a5eeb2b724c57d" ns2:_="" ns3:_="">
    <xsd:import namespace="1f32ab04-fb62-486c-8167-09e74b7668c1"/>
    <xsd:import namespace="647b5052-a63d-4a68-b4d4-c0b35e6cef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32ab04-fb62-486c-8167-09e74b7668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eringar" ma:readOnly="false" ma:fieldId="{5cf76f15-5ced-4ddc-b409-7134ff3c332f}" ma:taxonomyMulti="true" ma:sspId="0b6e9d1c-cb1a-4c93-ab11-90841420e5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7b5052-a63d-4a68-b4d4-c0b35e6cef5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4781530-7d22-4f57-bcc1-945e8c141d99}" ma:internalName="TaxCatchAll" ma:showField="CatchAllData" ma:web="647b5052-a63d-4a68-b4d4-c0b35e6cef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47b5052-a63d-4a68-b4d4-c0b35e6cef5d" xsi:nil="true"/>
    <lcf76f155ced4ddcb4097134ff3c332f xmlns="1f32ab04-fb62-486c-8167-09e74b7668c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510FABC-594B-40B9-8B4A-E12312A1BE5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33EDD2-D5A0-4BDC-BEED-492B6575A3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32ab04-fb62-486c-8167-09e74b7668c1"/>
    <ds:schemaRef ds:uri="647b5052-a63d-4a68-b4d4-c0b35e6cef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7291BB-D911-43A8-9359-A7898FC17EE6}">
  <ds:schemaRefs>
    <ds:schemaRef ds:uri="http://schemas.microsoft.com/office/2006/metadata/properties"/>
    <ds:schemaRef ds:uri="http://schemas.microsoft.com/office/infopath/2007/PartnerControls"/>
    <ds:schemaRef ds:uri="bbe4eec6-a4ec-4b51-8b07-8e5fb5a86b5d"/>
    <ds:schemaRef ds:uri="544e9088-5a89-4eef-b952-67ac60800692"/>
    <ds:schemaRef ds:uri="647b5052-a63d-4a68-b4d4-c0b35e6cef5d"/>
    <ds:schemaRef ds:uri="1f32ab04-fb62-486c-8167-09e74b7668c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PPT_mall_riksförbundet</Template>
  <TotalTime>64</TotalTime>
  <Words>335</Words>
  <Application>Microsoft Office PowerPoint</Application>
  <PresentationFormat>Widescreen</PresentationFormat>
  <Paragraphs>45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Office-tema</vt:lpstr>
      <vt:lpstr>PowerPoint Presentation</vt:lpstr>
      <vt:lpstr>Det handlar om dig!</vt:lpstr>
      <vt:lpstr>Aktiviteter och träning</vt:lpstr>
      <vt:lpstr>Tips och råd</vt:lpstr>
      <vt:lpstr>Påverkansarbete för en bättre vård</vt:lpstr>
      <vt:lpstr>Med samlad kunskap och gemensamma erfarenheter erbjuder vi information och stöd och arbetar för att påverka och förändra till förmån för våra medlemmar.</vt:lpstr>
      <vt:lpstr>Kunskap, kraft och engagemang </vt:lpstr>
      <vt:lpstr>Stöd oss  genom att bli medlem, månadsgivare eller  genom att ge en gåva </vt:lpstr>
      <vt:lpstr>Du kan hjälpa oss att göra ännu mer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Tove Forsberg</dc:creator>
  <cp:lastModifiedBy>Tove Forsberg</cp:lastModifiedBy>
  <cp:revision>2</cp:revision>
  <dcterms:created xsi:type="dcterms:W3CDTF">2026-06-12T10:47:24Z</dcterms:created>
  <dcterms:modified xsi:type="dcterms:W3CDTF">2026-09-17T10:25:14Z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0x010100C661A20C30BC3942A29B54B129B3603C</vt:lpwstr>
  </property>
  <property fmtid="{D5CDD505-2E9C-101B-9397-08002B2CF9AE}" pid="3" name="TaxKeyword">
    <vt:lpwstr/>
  </property>
  <property fmtid="{D5CDD505-2E9C-101B-9397-08002B2CF9AE}" pid="4" name="Verksamhetsomrade">
    <vt:lpwstr>5;#Omvärld|0cf5d96d-2bda-4a55-b77a-ea589286a06f;#6;#Organisation|0a650bfd-53c0-4c68-8a05-af31a60ef62b</vt:lpwstr>
  </property>
  <property fmtid="{D5CDD505-2E9C-101B-9397-08002B2CF9AE}" pid="5" name="HLRDocumentType">
    <vt:lpwstr/>
  </property>
  <property fmtid="{D5CDD505-2E9C-101B-9397-08002B2CF9AE}" pid="6" name="Process">
    <vt:lpwstr>4;#Leverans|619d460d-4d96-48c2-8d26-799e1d9052fd</vt:lpwstr>
  </property>
  <property fmtid="{D5CDD505-2E9C-101B-9397-08002B2CF9AE}" pid="7" name="MediaServiceImageTags">
    <vt:lpwstr/>
  </property>
</Properties>
</file>