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78" r:id="rId5"/>
    <p:sldId id="258" r:id="rId6"/>
    <p:sldId id="262" r:id="rId7"/>
    <p:sldId id="263" r:id="rId8"/>
    <p:sldId id="267"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9" r:id="rId2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98" userDrawn="1">
          <p15:clr>
            <a:srgbClr val="A4A3A4"/>
          </p15:clr>
        </p15:guide>
        <p15:guide id="2" pos="3840" userDrawn="1">
          <p15:clr>
            <a:srgbClr val="A4A3A4"/>
          </p15:clr>
        </p15:guide>
        <p15:guide id="3" pos="32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C8D6"/>
    <a:srgbClr val="B518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11"/>
  </p:normalViewPr>
  <p:slideViewPr>
    <p:cSldViewPr snapToGrid="0" snapToObjects="1">
      <p:cViewPr varScale="1">
        <p:scale>
          <a:sx n="115" d="100"/>
          <a:sy n="115" d="100"/>
        </p:scale>
        <p:origin x="318" y="108"/>
      </p:cViewPr>
      <p:guideLst>
        <p:guide orient="horz" pos="3498"/>
        <p:guide pos="3840"/>
        <p:guide pos="3296"/>
      </p:guideLst>
    </p:cSldViewPr>
  </p:slideViewPr>
  <p:outlineViewPr>
    <p:cViewPr>
      <p:scale>
        <a:sx n="33" d="100"/>
        <a:sy n="33" d="100"/>
      </p:scale>
      <p:origin x="0" y="-1472"/>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5413AE-5C66-8441-9367-11EAAE4B7035}" type="datetimeFigureOut">
              <a:rPr lang="sv-SE" smtClean="0"/>
              <a:t>2022-09-16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244A1D-EEF0-5042-AFAE-91F24057E41B}" type="slidenum">
              <a:rPr lang="sv-SE" smtClean="0"/>
              <a:t>‹#›</a:t>
            </a:fld>
            <a:endParaRPr lang="sv-SE"/>
          </a:p>
        </p:txBody>
      </p:sp>
    </p:spTree>
    <p:extLst>
      <p:ext uri="{BB962C8B-B14F-4D97-AF65-F5344CB8AC3E}">
        <p14:creationId xmlns:p14="http://schemas.microsoft.com/office/powerpoint/2010/main" val="1321442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602ADAD-9F69-884C-B475-08C8BA7C9DB9}"/>
              </a:ext>
            </a:extLst>
          </p:cNvPr>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ubrik 1">
            <a:extLst>
              <a:ext uri="{FF2B5EF4-FFF2-40B4-BE49-F238E27FC236}">
                <a16:creationId xmlns:a16="http://schemas.microsoft.com/office/drawing/2014/main" id="{7DD9B89C-1779-714C-8211-069A7B4F043A}"/>
              </a:ext>
            </a:extLst>
          </p:cNvPr>
          <p:cNvSpPr txBox="1">
            <a:spLocks/>
          </p:cNvSpPr>
          <p:nvPr userDrawn="1"/>
        </p:nvSpPr>
        <p:spPr>
          <a:xfrm>
            <a:off x="2521603" y="3256242"/>
            <a:ext cx="6124856" cy="2387600"/>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000"/>
              </a:lnSpc>
            </a:pPr>
            <a:r>
              <a:rPr lang="sv-SE" sz="2000" b="0" i="0" dirty="0">
                <a:latin typeface="Verdana" panose="020B0604030504040204" pitchFamily="34" charset="0"/>
                <a:ea typeface="Verdana" panose="020B0604030504040204" pitchFamily="34" charset="0"/>
                <a:cs typeface="Verdana" panose="020B0604030504040204" pitchFamily="34" charset="0"/>
              </a:rPr>
              <a:t>Vi arbetar för att alla som lever </a:t>
            </a:r>
            <a:br>
              <a:rPr lang="sv-SE" sz="2000" b="0" i="0" dirty="0">
                <a:latin typeface="Verdana" panose="020B0604030504040204" pitchFamily="34" charset="0"/>
                <a:ea typeface="Verdana" panose="020B0604030504040204" pitchFamily="34" charset="0"/>
                <a:cs typeface="Verdana" panose="020B0604030504040204" pitchFamily="34" charset="0"/>
              </a:rPr>
            </a:br>
            <a:r>
              <a:rPr lang="sv-SE" sz="2000" b="0" i="0" dirty="0">
                <a:latin typeface="Verdana" panose="020B0604030504040204" pitchFamily="34" charset="0"/>
                <a:ea typeface="Verdana" panose="020B0604030504040204" pitchFamily="34" charset="0"/>
                <a:cs typeface="Verdana" panose="020B0604030504040204" pitchFamily="34" charset="0"/>
              </a:rPr>
              <a:t>med hjärt-, kärl- och lungsjukdom </a:t>
            </a:r>
            <a:br>
              <a:rPr lang="sv-SE" sz="2000" b="0" i="0" dirty="0">
                <a:latin typeface="Verdana" panose="020B0604030504040204" pitchFamily="34" charset="0"/>
                <a:ea typeface="Verdana" panose="020B0604030504040204" pitchFamily="34" charset="0"/>
                <a:cs typeface="Verdana" panose="020B0604030504040204" pitchFamily="34" charset="0"/>
              </a:rPr>
            </a:br>
            <a:r>
              <a:rPr lang="sv-SE" sz="2000" b="0" i="0" dirty="0">
                <a:latin typeface="Verdana" panose="020B0604030504040204" pitchFamily="34" charset="0"/>
                <a:ea typeface="Verdana" panose="020B0604030504040204" pitchFamily="34" charset="0"/>
                <a:cs typeface="Verdana" panose="020B0604030504040204" pitchFamily="34" charset="0"/>
              </a:rPr>
              <a:t>ska få bra vård och god livskvalitet. </a:t>
            </a:r>
            <a:br>
              <a:rPr lang="sv-SE" sz="2000" b="0" i="0" dirty="0">
                <a:latin typeface="Verdana" panose="020B0604030504040204" pitchFamily="34" charset="0"/>
                <a:ea typeface="Verdana" panose="020B0604030504040204" pitchFamily="34" charset="0"/>
                <a:cs typeface="Verdana" panose="020B0604030504040204" pitchFamily="34" charset="0"/>
              </a:rPr>
            </a:br>
            <a:endParaRPr lang="sv-SE" sz="2000" b="0" i="0" dirty="0">
              <a:latin typeface="Verdana" panose="020B0604030504040204" pitchFamily="34" charset="0"/>
              <a:ea typeface="Verdana" panose="020B0604030504040204" pitchFamily="34" charset="0"/>
              <a:cs typeface="Verdana" panose="020B0604030504040204" pitchFamily="34" charset="0"/>
            </a:endParaRPr>
          </a:p>
        </p:txBody>
      </p:sp>
      <p:sp>
        <p:nvSpPr>
          <p:cNvPr id="9" name="Underrubrik 2">
            <a:extLst>
              <a:ext uri="{FF2B5EF4-FFF2-40B4-BE49-F238E27FC236}">
                <a16:creationId xmlns:a16="http://schemas.microsoft.com/office/drawing/2014/main" id="{3941CD43-70F8-6E47-8C8B-F94CB2FD17AB}"/>
              </a:ext>
            </a:extLst>
          </p:cNvPr>
          <p:cNvSpPr txBox="1">
            <a:spLocks/>
          </p:cNvSpPr>
          <p:nvPr userDrawn="1"/>
        </p:nvSpPr>
        <p:spPr>
          <a:xfrm>
            <a:off x="2538421" y="4835065"/>
            <a:ext cx="9144000" cy="528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sv-SE" sz="2000" b="1" dirty="0" err="1">
                <a:solidFill>
                  <a:srgbClr val="B51837"/>
                </a:solidFill>
                <a:latin typeface="Verdana" panose="020B0604030504040204" pitchFamily="34" charset="0"/>
                <a:ea typeface="Verdana" panose="020B0604030504040204" pitchFamily="34" charset="0"/>
                <a:cs typeface="Verdana" panose="020B0604030504040204" pitchFamily="34" charset="0"/>
              </a:rPr>
              <a:t>hjart-lung.se</a:t>
            </a:r>
            <a:endParaRPr lang="sv-SE" sz="2000" b="1" dirty="0">
              <a:solidFill>
                <a:srgbClr val="B51837"/>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Bildobjekt 10">
            <a:extLst>
              <a:ext uri="{FF2B5EF4-FFF2-40B4-BE49-F238E27FC236}">
                <a16:creationId xmlns:a16="http://schemas.microsoft.com/office/drawing/2014/main" id="{3E289A7F-4C9C-EB4B-AA14-F7B3E19E8EA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94253" y="1708999"/>
            <a:ext cx="4009094" cy="1246417"/>
          </a:xfrm>
          <a:prstGeom prst="rect">
            <a:avLst/>
          </a:prstGeom>
        </p:spPr>
      </p:pic>
      <p:sp>
        <p:nvSpPr>
          <p:cNvPr id="4" name="Platshållare för datum 3">
            <a:extLst>
              <a:ext uri="{FF2B5EF4-FFF2-40B4-BE49-F238E27FC236}">
                <a16:creationId xmlns:a16="http://schemas.microsoft.com/office/drawing/2014/main" id="{3839A679-F868-7E45-90BB-19B111F65509}"/>
              </a:ext>
            </a:extLst>
          </p:cNvPr>
          <p:cNvSpPr>
            <a:spLocks noGrp="1"/>
          </p:cNvSpPr>
          <p:nvPr>
            <p:ph type="dt" sz="half" idx="10"/>
          </p:nvPr>
        </p:nvSpPr>
        <p:spPr/>
        <p:txBody>
          <a:bodyPr/>
          <a:lstStyle/>
          <a:p>
            <a:fld id="{8114BF2E-8989-774B-982C-B6C4DFFAD9C4}" type="datetimeFigureOut">
              <a:rPr lang="sv-SE" smtClean="0"/>
              <a:t>2022-09-16</a:t>
            </a:fld>
            <a:endParaRPr lang="sv-SE"/>
          </a:p>
        </p:txBody>
      </p:sp>
      <p:sp>
        <p:nvSpPr>
          <p:cNvPr id="6" name="Platshållare för bildnummer 5">
            <a:extLst>
              <a:ext uri="{FF2B5EF4-FFF2-40B4-BE49-F238E27FC236}">
                <a16:creationId xmlns:a16="http://schemas.microsoft.com/office/drawing/2014/main" id="{55002BA9-B918-2246-B012-6DC6A318BC7F}"/>
              </a:ext>
            </a:extLst>
          </p:cNvPr>
          <p:cNvSpPr>
            <a:spLocks noGrp="1"/>
          </p:cNvSpPr>
          <p:nvPr>
            <p:ph type="sldNum" sz="quarter" idx="12"/>
          </p:nvPr>
        </p:nvSpPr>
        <p:spPr/>
        <p:txBody>
          <a:bodyPr/>
          <a:lstStyle/>
          <a:p>
            <a:fld id="{887E839E-BD91-CD49-B9B2-EDB19324AE82}" type="slidenum">
              <a:rPr lang="sv-SE" smtClean="0"/>
              <a:t>‹#›</a:t>
            </a:fld>
            <a:endParaRPr lang="sv-SE"/>
          </a:p>
        </p:txBody>
      </p:sp>
      <p:pic>
        <p:nvPicPr>
          <p:cNvPr id="15" name="Bildobjekt 14">
            <a:extLst>
              <a:ext uri="{FF2B5EF4-FFF2-40B4-BE49-F238E27FC236}">
                <a16:creationId xmlns:a16="http://schemas.microsoft.com/office/drawing/2014/main" id="{F507023A-A914-BC41-84F0-191CA34CE05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49280" b="727"/>
          <a:stretch/>
        </p:blipFill>
        <p:spPr>
          <a:xfrm>
            <a:off x="8814084" y="-3738"/>
            <a:ext cx="3382273" cy="6861738"/>
          </a:xfrm>
          <a:prstGeom prst="rect">
            <a:avLst/>
          </a:prstGeom>
        </p:spPr>
      </p:pic>
    </p:spTree>
    <p:extLst>
      <p:ext uri="{BB962C8B-B14F-4D97-AF65-F5344CB8AC3E}">
        <p14:creationId xmlns:p14="http://schemas.microsoft.com/office/powerpoint/2010/main" val="348191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B68138AB-D7C7-C248-93EB-AC0F0092BFE4}"/>
              </a:ext>
            </a:extLst>
          </p:cNvPr>
          <p:cNvSpPr>
            <a:spLocks noGrp="1"/>
          </p:cNvSpPr>
          <p:nvPr>
            <p:ph type="dt" sz="half" idx="10"/>
          </p:nvPr>
        </p:nvSpPr>
        <p:spPr/>
        <p:txBody>
          <a:bodyPr/>
          <a:lstStyle/>
          <a:p>
            <a:fld id="{8114BF2E-8989-774B-982C-B6C4DFFAD9C4}" type="datetimeFigureOut">
              <a:rPr lang="sv-SE" smtClean="0"/>
              <a:t>2022-09-16</a:t>
            </a:fld>
            <a:endParaRPr lang="sv-SE"/>
          </a:p>
        </p:txBody>
      </p:sp>
      <p:sp>
        <p:nvSpPr>
          <p:cNvPr id="6" name="Platshållare för bildnummer 5">
            <a:extLst>
              <a:ext uri="{FF2B5EF4-FFF2-40B4-BE49-F238E27FC236}">
                <a16:creationId xmlns:a16="http://schemas.microsoft.com/office/drawing/2014/main" id="{FD2906BA-686B-064C-9815-AC98D9C8168C}"/>
              </a:ext>
            </a:extLst>
          </p:cNvPr>
          <p:cNvSpPr>
            <a:spLocks noGrp="1"/>
          </p:cNvSpPr>
          <p:nvPr>
            <p:ph type="sldNum" sz="quarter" idx="12"/>
          </p:nvPr>
        </p:nvSpPr>
        <p:spPr/>
        <p:txBody>
          <a:bodyPr/>
          <a:lstStyle/>
          <a:p>
            <a:fld id="{887E839E-BD91-CD49-B9B2-EDB19324AE82}" type="slidenum">
              <a:rPr lang="sv-SE" smtClean="0"/>
              <a:t>‹#›</a:t>
            </a:fld>
            <a:endParaRPr lang="sv-SE"/>
          </a:p>
        </p:txBody>
      </p:sp>
      <p:sp>
        <p:nvSpPr>
          <p:cNvPr id="7" name="Platshållare för bild 2">
            <a:extLst>
              <a:ext uri="{FF2B5EF4-FFF2-40B4-BE49-F238E27FC236}">
                <a16:creationId xmlns:a16="http://schemas.microsoft.com/office/drawing/2014/main" id="{F49260F2-21B4-C54E-BE87-7283F7765A1B}"/>
              </a:ext>
            </a:extLst>
          </p:cNvPr>
          <p:cNvSpPr>
            <a:spLocks noGrp="1"/>
          </p:cNvSpPr>
          <p:nvPr>
            <p:ph type="pic" idx="1"/>
          </p:nvPr>
        </p:nvSpPr>
        <p:spPr>
          <a:xfrm>
            <a:off x="6096000" y="0"/>
            <a:ext cx="6096000" cy="55695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10" name="Platshållare för rubrik 1">
            <a:extLst>
              <a:ext uri="{FF2B5EF4-FFF2-40B4-BE49-F238E27FC236}">
                <a16:creationId xmlns:a16="http://schemas.microsoft.com/office/drawing/2014/main" id="{13BBF893-B727-3342-B5CC-1759A3058EB0}"/>
              </a:ext>
            </a:extLst>
          </p:cNvPr>
          <p:cNvSpPr>
            <a:spLocks noGrp="1"/>
          </p:cNvSpPr>
          <p:nvPr>
            <p:ph type="title"/>
          </p:nvPr>
        </p:nvSpPr>
        <p:spPr>
          <a:xfrm>
            <a:off x="838200" y="669928"/>
            <a:ext cx="4842164" cy="881781"/>
          </a:xfrm>
          <a:prstGeom prst="rect">
            <a:avLst/>
          </a:prstGeom>
        </p:spPr>
        <p:txBody>
          <a:bodyPr vert="horz" lIns="91440" tIns="45720" rIns="91440" bIns="45720" rtlCol="0" anchor="t">
            <a:normAutofit/>
          </a:bodyPr>
          <a:lstStyle/>
          <a:p>
            <a:r>
              <a:rPr lang="sv-SE" smtClean="0"/>
              <a:t>Klicka här för att ändra format</a:t>
            </a:r>
            <a:endParaRPr lang="sv-SE" dirty="0"/>
          </a:p>
        </p:txBody>
      </p:sp>
      <p:sp>
        <p:nvSpPr>
          <p:cNvPr id="12" name="Platshållare för innehåll 2">
            <a:extLst>
              <a:ext uri="{FF2B5EF4-FFF2-40B4-BE49-F238E27FC236}">
                <a16:creationId xmlns:a16="http://schemas.microsoft.com/office/drawing/2014/main" id="{D869E2D6-1710-8447-ADAD-6E786CB39B24}"/>
              </a:ext>
            </a:extLst>
          </p:cNvPr>
          <p:cNvSpPr>
            <a:spLocks noGrp="1"/>
          </p:cNvSpPr>
          <p:nvPr>
            <p:ph idx="14"/>
          </p:nvPr>
        </p:nvSpPr>
        <p:spPr>
          <a:xfrm>
            <a:off x="838200" y="1687075"/>
            <a:ext cx="4869873" cy="4228816"/>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12444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D9E583-7ABA-5445-8242-BE16A97FE1E5}"/>
              </a:ext>
            </a:extLst>
          </p:cNvPr>
          <p:cNvSpPr>
            <a:spLocks noGrp="1"/>
          </p:cNvSpPr>
          <p:nvPr>
            <p:ph type="title"/>
          </p:nvPr>
        </p:nvSpPr>
        <p:spPr/>
        <p:txBody>
          <a:bodyPr/>
          <a:lstStyle/>
          <a:p>
            <a:r>
              <a:rPr lang="sv-SE" smtClean="0"/>
              <a:t>Klicka här för att ändra format</a:t>
            </a:r>
            <a:endParaRPr lang="sv-SE" dirty="0"/>
          </a:p>
        </p:txBody>
      </p:sp>
      <p:sp>
        <p:nvSpPr>
          <p:cNvPr id="3" name="Platshållare för lodrät text 2">
            <a:extLst>
              <a:ext uri="{FF2B5EF4-FFF2-40B4-BE49-F238E27FC236}">
                <a16:creationId xmlns:a16="http://schemas.microsoft.com/office/drawing/2014/main" id="{7A69C496-9EB1-EF4B-A107-0FC4BB67C6EE}"/>
              </a:ext>
            </a:extLst>
          </p:cNvPr>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a:extLst>
              <a:ext uri="{FF2B5EF4-FFF2-40B4-BE49-F238E27FC236}">
                <a16:creationId xmlns:a16="http://schemas.microsoft.com/office/drawing/2014/main" id="{C27F4BD6-75E4-6C44-ACAE-9B127C6BCB46}"/>
              </a:ext>
            </a:extLst>
          </p:cNvPr>
          <p:cNvSpPr>
            <a:spLocks noGrp="1"/>
          </p:cNvSpPr>
          <p:nvPr>
            <p:ph type="dt" sz="half" idx="10"/>
          </p:nvPr>
        </p:nvSpPr>
        <p:spPr/>
        <p:txBody>
          <a:bodyPr/>
          <a:lstStyle/>
          <a:p>
            <a:fld id="{8114BF2E-8989-774B-982C-B6C4DFFAD9C4}" type="datetimeFigureOut">
              <a:rPr lang="sv-SE" smtClean="0"/>
              <a:t>2022-09-16</a:t>
            </a:fld>
            <a:endParaRPr lang="sv-SE"/>
          </a:p>
        </p:txBody>
      </p:sp>
      <p:sp>
        <p:nvSpPr>
          <p:cNvPr id="5" name="Platshållare för sidfot 4">
            <a:extLst>
              <a:ext uri="{FF2B5EF4-FFF2-40B4-BE49-F238E27FC236}">
                <a16:creationId xmlns:a16="http://schemas.microsoft.com/office/drawing/2014/main" id="{82447406-CA99-C340-A720-0C847D1B44C3}"/>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37413B9D-1422-6846-AAFF-9FAADC43364E}"/>
              </a:ext>
            </a:extLst>
          </p:cNvPr>
          <p:cNvSpPr>
            <a:spLocks noGrp="1"/>
          </p:cNvSpPr>
          <p:nvPr>
            <p:ph type="sldNum" sz="quarter" idx="12"/>
          </p:nvPr>
        </p:nvSpPr>
        <p:spPr/>
        <p:txBody>
          <a:bodyPr/>
          <a:lstStyle/>
          <a:p>
            <a:fld id="{887E839E-BD91-CD49-B9B2-EDB19324AE82}" type="slidenum">
              <a:rPr lang="sv-SE" smtClean="0"/>
              <a:t>‹#›</a:t>
            </a:fld>
            <a:endParaRPr lang="sv-SE"/>
          </a:p>
        </p:txBody>
      </p:sp>
    </p:spTree>
    <p:extLst>
      <p:ext uri="{BB962C8B-B14F-4D97-AF65-F5344CB8AC3E}">
        <p14:creationId xmlns:p14="http://schemas.microsoft.com/office/powerpoint/2010/main" val="245255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2E6B50E-C1C2-094B-996A-137389338019}"/>
              </a:ext>
            </a:extLst>
          </p:cNvPr>
          <p:cNvSpPr>
            <a:spLocks noGrp="1"/>
          </p:cNvSpPr>
          <p:nvPr>
            <p:ph idx="1"/>
          </p:nvPr>
        </p:nvSpPr>
        <p:spPr>
          <a:xfrm>
            <a:off x="838200" y="1687075"/>
            <a:ext cx="10515600" cy="4228816"/>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a:extLst>
              <a:ext uri="{FF2B5EF4-FFF2-40B4-BE49-F238E27FC236}">
                <a16:creationId xmlns:a16="http://schemas.microsoft.com/office/drawing/2014/main" id="{78EBAC59-6F95-0141-A4D4-B753FB7661A9}"/>
              </a:ext>
            </a:extLst>
          </p:cNvPr>
          <p:cNvSpPr>
            <a:spLocks noGrp="1"/>
          </p:cNvSpPr>
          <p:nvPr>
            <p:ph type="dt" sz="half" idx="10"/>
          </p:nvPr>
        </p:nvSpPr>
        <p:spPr/>
        <p:txBody>
          <a:bodyPr/>
          <a:lstStyle/>
          <a:p>
            <a:fld id="{8114BF2E-8989-774B-982C-B6C4DFFAD9C4}" type="datetimeFigureOut">
              <a:rPr lang="sv-SE" smtClean="0"/>
              <a:t>2022-09-16</a:t>
            </a:fld>
            <a:endParaRPr lang="sv-SE"/>
          </a:p>
        </p:txBody>
      </p:sp>
      <p:sp>
        <p:nvSpPr>
          <p:cNvPr id="6" name="Platshållare för bildnummer 5">
            <a:extLst>
              <a:ext uri="{FF2B5EF4-FFF2-40B4-BE49-F238E27FC236}">
                <a16:creationId xmlns:a16="http://schemas.microsoft.com/office/drawing/2014/main" id="{D094F65E-325D-E349-A030-DA107CF082B0}"/>
              </a:ext>
            </a:extLst>
          </p:cNvPr>
          <p:cNvSpPr>
            <a:spLocks noGrp="1"/>
          </p:cNvSpPr>
          <p:nvPr>
            <p:ph type="sldNum" sz="quarter" idx="12"/>
          </p:nvPr>
        </p:nvSpPr>
        <p:spPr>
          <a:xfrm>
            <a:off x="4731325" y="6356350"/>
            <a:ext cx="2743200" cy="365125"/>
          </a:xfrm>
        </p:spPr>
        <p:txBody>
          <a:bodyPr/>
          <a:lstStyle>
            <a:lvl1pPr algn="ctr">
              <a:defRPr/>
            </a:lvl1pPr>
          </a:lstStyle>
          <a:p>
            <a:fld id="{887E839E-BD91-CD49-B9B2-EDB19324AE82}" type="slidenum">
              <a:rPr lang="sv-SE" smtClean="0"/>
              <a:pPr/>
              <a:t>‹#›</a:t>
            </a:fld>
            <a:endParaRPr lang="sv-SE" dirty="0"/>
          </a:p>
        </p:txBody>
      </p:sp>
      <p:sp>
        <p:nvSpPr>
          <p:cNvPr id="7" name="Platshållare för rubrik 1">
            <a:extLst>
              <a:ext uri="{FF2B5EF4-FFF2-40B4-BE49-F238E27FC236}">
                <a16:creationId xmlns:a16="http://schemas.microsoft.com/office/drawing/2014/main" id="{A1C6A5F0-4BF9-324B-BC41-7D7A42DDB0D6}"/>
              </a:ext>
            </a:extLst>
          </p:cNvPr>
          <p:cNvSpPr>
            <a:spLocks noGrp="1"/>
          </p:cNvSpPr>
          <p:nvPr>
            <p:ph type="title"/>
          </p:nvPr>
        </p:nvSpPr>
        <p:spPr>
          <a:xfrm>
            <a:off x="838200" y="669928"/>
            <a:ext cx="10515600" cy="881781"/>
          </a:xfrm>
          <a:prstGeom prst="rect">
            <a:avLst/>
          </a:prstGeom>
        </p:spPr>
        <p:txBody>
          <a:bodyPr vert="horz" lIns="91440" tIns="45720" rIns="91440" bIns="45720" rtlCol="0" anchor="t">
            <a:normAutofit/>
          </a:bodyPr>
          <a:lstStyle/>
          <a:p>
            <a:r>
              <a:rPr lang="sv-SE" smtClean="0"/>
              <a:t>Klicka här för att ändra format</a:t>
            </a:r>
            <a:endParaRPr lang="sv-SE" dirty="0"/>
          </a:p>
        </p:txBody>
      </p:sp>
    </p:spTree>
    <p:extLst>
      <p:ext uri="{BB962C8B-B14F-4D97-AF65-F5344CB8AC3E}">
        <p14:creationId xmlns:p14="http://schemas.microsoft.com/office/powerpoint/2010/main" val="199038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A0C1D0C5-276B-F347-8EBA-7FCEC41CD21B}"/>
              </a:ext>
            </a:extLst>
          </p:cNvPr>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8" name="Bildobjekt 7">
            <a:extLst>
              <a:ext uri="{FF2B5EF4-FFF2-40B4-BE49-F238E27FC236}">
                <a16:creationId xmlns:a16="http://schemas.microsoft.com/office/drawing/2014/main" id="{0E422DE5-3807-3D43-B4D2-F4CA3CFDCB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9280"/>
          <a:stretch/>
        </p:blipFill>
        <p:spPr>
          <a:xfrm>
            <a:off x="8814084" y="-3738"/>
            <a:ext cx="3382273" cy="6912000"/>
          </a:xfrm>
          <a:prstGeom prst="rect">
            <a:avLst/>
          </a:prstGeom>
        </p:spPr>
      </p:pic>
      <p:sp>
        <p:nvSpPr>
          <p:cNvPr id="2" name="Rubrik 1">
            <a:extLst>
              <a:ext uri="{FF2B5EF4-FFF2-40B4-BE49-F238E27FC236}">
                <a16:creationId xmlns:a16="http://schemas.microsoft.com/office/drawing/2014/main" id="{BCDABD9C-73E8-A249-B8E4-3203D123BFFA}"/>
              </a:ext>
            </a:extLst>
          </p:cNvPr>
          <p:cNvSpPr>
            <a:spLocks noGrp="1"/>
          </p:cNvSpPr>
          <p:nvPr>
            <p:ph type="title"/>
          </p:nvPr>
        </p:nvSpPr>
        <p:spPr>
          <a:xfrm>
            <a:off x="2508250" y="1834436"/>
            <a:ext cx="6469495" cy="2405056"/>
          </a:xfrm>
        </p:spPr>
        <p:txBody>
          <a:bodyPr anchor="t">
            <a:normAutofit/>
          </a:bodyPr>
          <a:lstStyle>
            <a:lvl1pPr>
              <a:lnSpc>
                <a:spcPct val="100000"/>
              </a:lnSpc>
              <a:defRPr sz="3200"/>
            </a:lvl1pPr>
          </a:lstStyle>
          <a:p>
            <a:r>
              <a:rPr lang="sv-SE" smtClean="0"/>
              <a:t>Klicka här för att ändra format</a:t>
            </a:r>
            <a:endParaRPr lang="sv-SE" dirty="0"/>
          </a:p>
        </p:txBody>
      </p:sp>
      <p:sp>
        <p:nvSpPr>
          <p:cNvPr id="4" name="Platshållare för datum 3">
            <a:extLst>
              <a:ext uri="{FF2B5EF4-FFF2-40B4-BE49-F238E27FC236}">
                <a16:creationId xmlns:a16="http://schemas.microsoft.com/office/drawing/2014/main" id="{FC0DD164-45F2-5D48-9E42-3CFB6BB421A9}"/>
              </a:ext>
            </a:extLst>
          </p:cNvPr>
          <p:cNvSpPr>
            <a:spLocks noGrp="1"/>
          </p:cNvSpPr>
          <p:nvPr>
            <p:ph type="dt" sz="half" idx="10"/>
          </p:nvPr>
        </p:nvSpPr>
        <p:spPr/>
        <p:txBody>
          <a:bodyPr/>
          <a:lstStyle/>
          <a:p>
            <a:fld id="{8114BF2E-8989-774B-982C-B6C4DFFAD9C4}" type="datetimeFigureOut">
              <a:rPr lang="sv-SE" smtClean="0"/>
              <a:t>2022-09-16</a:t>
            </a:fld>
            <a:endParaRPr lang="sv-SE"/>
          </a:p>
        </p:txBody>
      </p:sp>
      <p:sp>
        <p:nvSpPr>
          <p:cNvPr id="6" name="Platshållare för bildnummer 5">
            <a:extLst>
              <a:ext uri="{FF2B5EF4-FFF2-40B4-BE49-F238E27FC236}">
                <a16:creationId xmlns:a16="http://schemas.microsoft.com/office/drawing/2014/main" id="{D0F30D43-E745-674D-AF49-76BEA786A462}"/>
              </a:ext>
            </a:extLst>
          </p:cNvPr>
          <p:cNvSpPr>
            <a:spLocks noGrp="1"/>
          </p:cNvSpPr>
          <p:nvPr>
            <p:ph type="sldNum" sz="quarter" idx="12"/>
          </p:nvPr>
        </p:nvSpPr>
        <p:spPr/>
        <p:txBody>
          <a:bodyPr/>
          <a:lstStyle/>
          <a:p>
            <a:fld id="{887E839E-BD91-CD49-B9B2-EDB19324AE82}" type="slidenum">
              <a:rPr lang="sv-SE" smtClean="0"/>
              <a:t>‹#›</a:t>
            </a:fld>
            <a:endParaRPr lang="sv-SE"/>
          </a:p>
        </p:txBody>
      </p:sp>
      <p:pic>
        <p:nvPicPr>
          <p:cNvPr id="12" name="Bildobjekt 11">
            <a:extLst>
              <a:ext uri="{FF2B5EF4-FFF2-40B4-BE49-F238E27FC236}">
                <a16:creationId xmlns:a16="http://schemas.microsoft.com/office/drawing/2014/main" id="{6FAACF47-3FF6-3944-884C-6ACC73D9B64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505636" y="4438343"/>
            <a:ext cx="2597152" cy="807447"/>
          </a:xfrm>
          <a:prstGeom prst="rect">
            <a:avLst/>
          </a:prstGeom>
        </p:spPr>
      </p:pic>
    </p:spTree>
    <p:extLst>
      <p:ext uri="{BB962C8B-B14F-4D97-AF65-F5344CB8AC3E}">
        <p14:creationId xmlns:p14="http://schemas.microsoft.com/office/powerpoint/2010/main" val="28410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5020EA2-B410-7A48-AE1E-6A9CBAAF6BD0}"/>
              </a:ext>
            </a:extLst>
          </p:cNvPr>
          <p:cNvSpPr>
            <a:spLocks noGrp="1"/>
          </p:cNvSpPr>
          <p:nvPr>
            <p:ph sz="half" idx="1"/>
          </p:nvPr>
        </p:nvSpPr>
        <p:spPr>
          <a:xfrm>
            <a:off x="838200" y="1687075"/>
            <a:ext cx="5181600" cy="4214961"/>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a:extLst>
              <a:ext uri="{FF2B5EF4-FFF2-40B4-BE49-F238E27FC236}">
                <a16:creationId xmlns:a16="http://schemas.microsoft.com/office/drawing/2014/main" id="{8B668016-85D6-8047-847B-6692F1ED3A55}"/>
              </a:ext>
            </a:extLst>
          </p:cNvPr>
          <p:cNvSpPr>
            <a:spLocks noGrp="1"/>
          </p:cNvSpPr>
          <p:nvPr>
            <p:ph sz="half" idx="2"/>
          </p:nvPr>
        </p:nvSpPr>
        <p:spPr>
          <a:xfrm>
            <a:off x="6172200" y="1687075"/>
            <a:ext cx="5181600" cy="4214961"/>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a:extLst>
              <a:ext uri="{FF2B5EF4-FFF2-40B4-BE49-F238E27FC236}">
                <a16:creationId xmlns:a16="http://schemas.microsoft.com/office/drawing/2014/main" id="{405BDBF0-52E4-294F-BE16-F16C9DEA0F47}"/>
              </a:ext>
            </a:extLst>
          </p:cNvPr>
          <p:cNvSpPr>
            <a:spLocks noGrp="1"/>
          </p:cNvSpPr>
          <p:nvPr>
            <p:ph type="dt" sz="half" idx="10"/>
          </p:nvPr>
        </p:nvSpPr>
        <p:spPr/>
        <p:txBody>
          <a:bodyPr/>
          <a:lstStyle/>
          <a:p>
            <a:fld id="{8114BF2E-8989-774B-982C-B6C4DFFAD9C4}" type="datetimeFigureOut">
              <a:rPr lang="sv-SE" smtClean="0"/>
              <a:t>2022-09-16</a:t>
            </a:fld>
            <a:endParaRPr lang="sv-SE"/>
          </a:p>
        </p:txBody>
      </p:sp>
      <p:sp>
        <p:nvSpPr>
          <p:cNvPr id="7" name="Platshållare för bildnummer 6">
            <a:extLst>
              <a:ext uri="{FF2B5EF4-FFF2-40B4-BE49-F238E27FC236}">
                <a16:creationId xmlns:a16="http://schemas.microsoft.com/office/drawing/2014/main" id="{8FC16CBD-2594-7241-BFF3-2166E75FAC0A}"/>
              </a:ext>
            </a:extLst>
          </p:cNvPr>
          <p:cNvSpPr>
            <a:spLocks noGrp="1"/>
          </p:cNvSpPr>
          <p:nvPr>
            <p:ph type="sldNum" sz="quarter" idx="12"/>
          </p:nvPr>
        </p:nvSpPr>
        <p:spPr/>
        <p:txBody>
          <a:bodyPr/>
          <a:lstStyle/>
          <a:p>
            <a:fld id="{887E839E-BD91-CD49-B9B2-EDB19324AE82}" type="slidenum">
              <a:rPr lang="sv-SE" smtClean="0"/>
              <a:t>‹#›</a:t>
            </a:fld>
            <a:endParaRPr lang="sv-SE"/>
          </a:p>
        </p:txBody>
      </p:sp>
      <p:sp>
        <p:nvSpPr>
          <p:cNvPr id="9" name="Platshållare för rubrik 1">
            <a:extLst>
              <a:ext uri="{FF2B5EF4-FFF2-40B4-BE49-F238E27FC236}">
                <a16:creationId xmlns:a16="http://schemas.microsoft.com/office/drawing/2014/main" id="{B52E4FD9-F978-5744-AE70-DD4DB1F68C68}"/>
              </a:ext>
            </a:extLst>
          </p:cNvPr>
          <p:cNvSpPr>
            <a:spLocks noGrp="1"/>
          </p:cNvSpPr>
          <p:nvPr>
            <p:ph type="title"/>
          </p:nvPr>
        </p:nvSpPr>
        <p:spPr>
          <a:xfrm>
            <a:off x="838200" y="669928"/>
            <a:ext cx="10515600" cy="881781"/>
          </a:xfrm>
          <a:prstGeom prst="rect">
            <a:avLst/>
          </a:prstGeom>
        </p:spPr>
        <p:txBody>
          <a:bodyPr vert="horz" lIns="91440" tIns="45720" rIns="91440" bIns="45720" rtlCol="0" anchor="t">
            <a:normAutofit/>
          </a:bodyPr>
          <a:lstStyle/>
          <a:p>
            <a:r>
              <a:rPr lang="sv-SE" smtClean="0"/>
              <a:t>Klicka här för att ändra format</a:t>
            </a:r>
            <a:endParaRPr lang="sv-SE" dirty="0"/>
          </a:p>
        </p:txBody>
      </p:sp>
    </p:spTree>
    <p:extLst>
      <p:ext uri="{BB962C8B-B14F-4D97-AF65-F5344CB8AC3E}">
        <p14:creationId xmlns:p14="http://schemas.microsoft.com/office/powerpoint/2010/main" val="192173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1C7808FA-F538-F648-92B8-5226AA83BFCA}"/>
              </a:ext>
            </a:extLst>
          </p:cNvPr>
          <p:cNvSpPr>
            <a:spLocks noGrp="1"/>
          </p:cNvSpPr>
          <p:nvPr>
            <p:ph type="body" idx="1"/>
          </p:nvPr>
        </p:nvSpPr>
        <p:spPr>
          <a:xfrm>
            <a:off x="839788" y="1681163"/>
            <a:ext cx="5157787" cy="823912"/>
          </a:xfrm>
        </p:spPr>
        <p:txBody>
          <a:bodyPr anchor="t">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a:extLst>
              <a:ext uri="{FF2B5EF4-FFF2-40B4-BE49-F238E27FC236}">
                <a16:creationId xmlns:a16="http://schemas.microsoft.com/office/drawing/2014/main" id="{7C1DCE5D-2CF7-ED46-A3FB-4621DABA8698}"/>
              </a:ext>
            </a:extLst>
          </p:cNvPr>
          <p:cNvSpPr>
            <a:spLocks noGrp="1"/>
          </p:cNvSpPr>
          <p:nvPr>
            <p:ph sz="half" idx="2"/>
          </p:nvPr>
        </p:nvSpPr>
        <p:spPr>
          <a:xfrm>
            <a:off x="839788" y="2588205"/>
            <a:ext cx="5157787" cy="334154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a:extLst>
              <a:ext uri="{FF2B5EF4-FFF2-40B4-BE49-F238E27FC236}">
                <a16:creationId xmlns:a16="http://schemas.microsoft.com/office/drawing/2014/main" id="{7848F7BC-E263-904C-9856-9A361AE90764}"/>
              </a:ext>
            </a:extLst>
          </p:cNvPr>
          <p:cNvSpPr>
            <a:spLocks noGrp="1"/>
          </p:cNvSpPr>
          <p:nvPr>
            <p:ph type="body" sz="quarter" idx="3"/>
          </p:nvPr>
        </p:nvSpPr>
        <p:spPr>
          <a:xfrm>
            <a:off x="6172200" y="1681163"/>
            <a:ext cx="5183188" cy="823912"/>
          </a:xfrm>
        </p:spPr>
        <p:txBody>
          <a:bodyPr anchor="t">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a:extLst>
              <a:ext uri="{FF2B5EF4-FFF2-40B4-BE49-F238E27FC236}">
                <a16:creationId xmlns:a16="http://schemas.microsoft.com/office/drawing/2014/main" id="{B2D241D3-CA3D-1F42-A5DE-62011BDE3654}"/>
              </a:ext>
            </a:extLst>
          </p:cNvPr>
          <p:cNvSpPr>
            <a:spLocks noGrp="1"/>
          </p:cNvSpPr>
          <p:nvPr>
            <p:ph sz="quarter" idx="4"/>
          </p:nvPr>
        </p:nvSpPr>
        <p:spPr>
          <a:xfrm>
            <a:off x="6172200" y="2588205"/>
            <a:ext cx="5183188" cy="3327686"/>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a:extLst>
              <a:ext uri="{FF2B5EF4-FFF2-40B4-BE49-F238E27FC236}">
                <a16:creationId xmlns:a16="http://schemas.microsoft.com/office/drawing/2014/main" id="{9495413F-F1D5-9E47-B610-E294DBBCFDE7}"/>
              </a:ext>
            </a:extLst>
          </p:cNvPr>
          <p:cNvSpPr>
            <a:spLocks noGrp="1"/>
          </p:cNvSpPr>
          <p:nvPr>
            <p:ph type="dt" sz="half" idx="10"/>
          </p:nvPr>
        </p:nvSpPr>
        <p:spPr/>
        <p:txBody>
          <a:bodyPr/>
          <a:lstStyle/>
          <a:p>
            <a:fld id="{8114BF2E-8989-774B-982C-B6C4DFFAD9C4}" type="datetimeFigureOut">
              <a:rPr lang="sv-SE" smtClean="0"/>
              <a:t>2022-09-16</a:t>
            </a:fld>
            <a:endParaRPr lang="sv-SE"/>
          </a:p>
        </p:txBody>
      </p:sp>
      <p:sp>
        <p:nvSpPr>
          <p:cNvPr id="9" name="Platshållare för bildnummer 8">
            <a:extLst>
              <a:ext uri="{FF2B5EF4-FFF2-40B4-BE49-F238E27FC236}">
                <a16:creationId xmlns:a16="http://schemas.microsoft.com/office/drawing/2014/main" id="{F6290DB9-CC80-1646-AD7A-BD525E3C60CF}"/>
              </a:ext>
            </a:extLst>
          </p:cNvPr>
          <p:cNvSpPr>
            <a:spLocks noGrp="1"/>
          </p:cNvSpPr>
          <p:nvPr>
            <p:ph type="sldNum" sz="quarter" idx="12"/>
          </p:nvPr>
        </p:nvSpPr>
        <p:spPr/>
        <p:txBody>
          <a:bodyPr/>
          <a:lstStyle/>
          <a:p>
            <a:fld id="{887E839E-BD91-CD49-B9B2-EDB19324AE82}" type="slidenum">
              <a:rPr lang="sv-SE" smtClean="0"/>
              <a:t>‹#›</a:t>
            </a:fld>
            <a:endParaRPr lang="sv-SE"/>
          </a:p>
        </p:txBody>
      </p:sp>
      <p:sp>
        <p:nvSpPr>
          <p:cNvPr id="10" name="Platshållare för rubrik 1">
            <a:extLst>
              <a:ext uri="{FF2B5EF4-FFF2-40B4-BE49-F238E27FC236}">
                <a16:creationId xmlns:a16="http://schemas.microsoft.com/office/drawing/2014/main" id="{29DBDE78-B6CC-3341-A968-B2FF5DCB3AB9}"/>
              </a:ext>
            </a:extLst>
          </p:cNvPr>
          <p:cNvSpPr>
            <a:spLocks noGrp="1"/>
          </p:cNvSpPr>
          <p:nvPr>
            <p:ph type="title"/>
          </p:nvPr>
        </p:nvSpPr>
        <p:spPr>
          <a:xfrm>
            <a:off x="838200" y="669928"/>
            <a:ext cx="10515600" cy="881781"/>
          </a:xfrm>
          <a:prstGeom prst="rect">
            <a:avLst/>
          </a:prstGeom>
        </p:spPr>
        <p:txBody>
          <a:bodyPr vert="horz" lIns="91440" tIns="45720" rIns="91440" bIns="45720" rtlCol="0" anchor="t">
            <a:normAutofit/>
          </a:bodyPr>
          <a:lstStyle/>
          <a:p>
            <a:r>
              <a:rPr lang="sv-SE" smtClean="0"/>
              <a:t>Klicka här för att ändra format</a:t>
            </a:r>
            <a:endParaRPr lang="sv-SE" dirty="0"/>
          </a:p>
        </p:txBody>
      </p:sp>
    </p:spTree>
    <p:extLst>
      <p:ext uri="{BB962C8B-B14F-4D97-AF65-F5344CB8AC3E}">
        <p14:creationId xmlns:p14="http://schemas.microsoft.com/office/powerpoint/2010/main" val="57754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E400F5-8671-F449-8FD4-307999B421E7}"/>
              </a:ext>
            </a:extLst>
          </p:cNvPr>
          <p:cNvSpPr>
            <a:spLocks noGrp="1"/>
          </p:cNvSpPr>
          <p:nvPr>
            <p:ph type="title"/>
          </p:nvPr>
        </p:nvSpPr>
        <p:spPr/>
        <p:txBody>
          <a:bodyPr/>
          <a:lstStyle/>
          <a:p>
            <a:r>
              <a:rPr lang="sv-SE" smtClean="0"/>
              <a:t>Klicka här för att ändra format</a:t>
            </a:r>
            <a:endParaRPr lang="sv-SE"/>
          </a:p>
        </p:txBody>
      </p:sp>
      <p:sp>
        <p:nvSpPr>
          <p:cNvPr id="3" name="Platshållare för datum 2">
            <a:extLst>
              <a:ext uri="{FF2B5EF4-FFF2-40B4-BE49-F238E27FC236}">
                <a16:creationId xmlns:a16="http://schemas.microsoft.com/office/drawing/2014/main" id="{516CB235-1A61-5243-AD10-C61379B5D51A}"/>
              </a:ext>
            </a:extLst>
          </p:cNvPr>
          <p:cNvSpPr>
            <a:spLocks noGrp="1"/>
          </p:cNvSpPr>
          <p:nvPr>
            <p:ph type="dt" sz="half" idx="10"/>
          </p:nvPr>
        </p:nvSpPr>
        <p:spPr/>
        <p:txBody>
          <a:bodyPr/>
          <a:lstStyle/>
          <a:p>
            <a:fld id="{8114BF2E-8989-774B-982C-B6C4DFFAD9C4}" type="datetimeFigureOut">
              <a:rPr lang="sv-SE" smtClean="0"/>
              <a:t>2022-09-16</a:t>
            </a:fld>
            <a:endParaRPr lang="sv-SE"/>
          </a:p>
        </p:txBody>
      </p:sp>
      <p:sp>
        <p:nvSpPr>
          <p:cNvPr id="5" name="Platshållare för bildnummer 4">
            <a:extLst>
              <a:ext uri="{FF2B5EF4-FFF2-40B4-BE49-F238E27FC236}">
                <a16:creationId xmlns:a16="http://schemas.microsoft.com/office/drawing/2014/main" id="{94C6D7D8-14AC-6D4D-941F-7E8388079D77}"/>
              </a:ext>
            </a:extLst>
          </p:cNvPr>
          <p:cNvSpPr>
            <a:spLocks noGrp="1"/>
          </p:cNvSpPr>
          <p:nvPr>
            <p:ph type="sldNum" sz="quarter" idx="12"/>
          </p:nvPr>
        </p:nvSpPr>
        <p:spPr/>
        <p:txBody>
          <a:bodyPr/>
          <a:lstStyle/>
          <a:p>
            <a:fld id="{887E839E-BD91-CD49-B9B2-EDB19324AE82}" type="slidenum">
              <a:rPr lang="sv-SE" smtClean="0"/>
              <a:t>‹#›</a:t>
            </a:fld>
            <a:endParaRPr lang="sv-SE"/>
          </a:p>
        </p:txBody>
      </p:sp>
    </p:spTree>
    <p:extLst>
      <p:ext uri="{BB962C8B-B14F-4D97-AF65-F5344CB8AC3E}">
        <p14:creationId xmlns:p14="http://schemas.microsoft.com/office/powerpoint/2010/main" val="208023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6F2F9C4-5294-464B-A5D3-CEEEE6BE8E44}"/>
              </a:ext>
            </a:extLst>
          </p:cNvPr>
          <p:cNvSpPr>
            <a:spLocks noGrp="1"/>
          </p:cNvSpPr>
          <p:nvPr>
            <p:ph type="dt" sz="half" idx="10"/>
          </p:nvPr>
        </p:nvSpPr>
        <p:spPr/>
        <p:txBody>
          <a:bodyPr/>
          <a:lstStyle/>
          <a:p>
            <a:fld id="{8114BF2E-8989-774B-982C-B6C4DFFAD9C4}" type="datetimeFigureOut">
              <a:rPr lang="sv-SE" smtClean="0"/>
              <a:t>2022-09-16</a:t>
            </a:fld>
            <a:endParaRPr lang="sv-SE"/>
          </a:p>
        </p:txBody>
      </p:sp>
      <p:sp>
        <p:nvSpPr>
          <p:cNvPr id="4" name="Platshållare för bildnummer 3">
            <a:extLst>
              <a:ext uri="{FF2B5EF4-FFF2-40B4-BE49-F238E27FC236}">
                <a16:creationId xmlns:a16="http://schemas.microsoft.com/office/drawing/2014/main" id="{2DB71654-C12E-DB46-B00D-A5265CD281B2}"/>
              </a:ext>
            </a:extLst>
          </p:cNvPr>
          <p:cNvSpPr>
            <a:spLocks noGrp="1"/>
          </p:cNvSpPr>
          <p:nvPr>
            <p:ph type="sldNum" sz="quarter" idx="12"/>
          </p:nvPr>
        </p:nvSpPr>
        <p:spPr/>
        <p:txBody>
          <a:bodyPr/>
          <a:lstStyle/>
          <a:p>
            <a:fld id="{887E839E-BD91-CD49-B9B2-EDB19324AE82}" type="slidenum">
              <a:rPr lang="sv-SE" smtClean="0"/>
              <a:t>‹#›</a:t>
            </a:fld>
            <a:endParaRPr lang="sv-SE"/>
          </a:p>
        </p:txBody>
      </p:sp>
    </p:spTree>
    <p:extLst>
      <p:ext uri="{BB962C8B-B14F-4D97-AF65-F5344CB8AC3E}">
        <p14:creationId xmlns:p14="http://schemas.microsoft.com/office/powerpoint/2010/main" val="20727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C5A6C-584D-734B-AFEF-A30C29E89E58}"/>
              </a:ext>
            </a:extLst>
          </p:cNvPr>
          <p:cNvSpPr>
            <a:spLocks noGrp="1"/>
          </p:cNvSpPr>
          <p:nvPr>
            <p:ph type="title"/>
          </p:nvPr>
        </p:nvSpPr>
        <p:spPr>
          <a:xfrm>
            <a:off x="839788" y="665022"/>
            <a:ext cx="3932237" cy="1343887"/>
          </a:xfrm>
        </p:spPr>
        <p:txBody>
          <a:bodyPr anchor="t">
            <a:normAutofit/>
          </a:bodyPr>
          <a:lstStyle>
            <a:lvl1pPr>
              <a:defRPr sz="2400"/>
            </a:lvl1pPr>
          </a:lstStyle>
          <a:p>
            <a:r>
              <a:rPr lang="sv-SE" smtClean="0"/>
              <a:t>Klicka här för att ändra format</a:t>
            </a:r>
            <a:endParaRPr lang="sv-SE" dirty="0"/>
          </a:p>
        </p:txBody>
      </p:sp>
      <p:sp>
        <p:nvSpPr>
          <p:cNvPr id="3" name="Platshållare för innehåll 2">
            <a:extLst>
              <a:ext uri="{FF2B5EF4-FFF2-40B4-BE49-F238E27FC236}">
                <a16:creationId xmlns:a16="http://schemas.microsoft.com/office/drawing/2014/main" id="{55DC6D44-2AC3-9F4C-B1A1-D25443F0CB58}"/>
              </a:ext>
            </a:extLst>
          </p:cNvPr>
          <p:cNvSpPr>
            <a:spLocks noGrp="1"/>
          </p:cNvSpPr>
          <p:nvPr>
            <p:ph idx="1"/>
          </p:nvPr>
        </p:nvSpPr>
        <p:spPr>
          <a:xfrm>
            <a:off x="5183188" y="987425"/>
            <a:ext cx="6172200" cy="4873625"/>
          </a:xfrm>
        </p:spPr>
        <p:txBody>
          <a:bodyPr/>
          <a:lstStyle>
            <a:lvl1pPr>
              <a:defRPr sz="20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a:extLst>
              <a:ext uri="{FF2B5EF4-FFF2-40B4-BE49-F238E27FC236}">
                <a16:creationId xmlns:a16="http://schemas.microsoft.com/office/drawing/2014/main" id="{E86D6065-CD08-D54F-A64D-2E2AC39A2D35}"/>
              </a:ext>
            </a:extLst>
          </p:cNvPr>
          <p:cNvSpPr>
            <a:spLocks noGrp="1"/>
          </p:cNvSpPr>
          <p:nvPr>
            <p:ph type="body" sz="half" idx="2"/>
          </p:nvPr>
        </p:nvSpPr>
        <p:spPr>
          <a:xfrm>
            <a:off x="839788" y="2140530"/>
            <a:ext cx="3932237" cy="37337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a:extLst>
              <a:ext uri="{FF2B5EF4-FFF2-40B4-BE49-F238E27FC236}">
                <a16:creationId xmlns:a16="http://schemas.microsoft.com/office/drawing/2014/main" id="{2194E849-1B71-3148-B443-92EE459158CC}"/>
              </a:ext>
            </a:extLst>
          </p:cNvPr>
          <p:cNvSpPr>
            <a:spLocks noGrp="1"/>
          </p:cNvSpPr>
          <p:nvPr>
            <p:ph type="dt" sz="half" idx="10"/>
          </p:nvPr>
        </p:nvSpPr>
        <p:spPr/>
        <p:txBody>
          <a:bodyPr/>
          <a:lstStyle/>
          <a:p>
            <a:fld id="{8114BF2E-8989-774B-982C-B6C4DFFAD9C4}" type="datetimeFigureOut">
              <a:rPr lang="sv-SE" smtClean="0"/>
              <a:t>2022-09-16</a:t>
            </a:fld>
            <a:endParaRPr lang="sv-SE"/>
          </a:p>
        </p:txBody>
      </p:sp>
      <p:sp>
        <p:nvSpPr>
          <p:cNvPr id="6" name="Platshållare för sidfot 5">
            <a:extLst>
              <a:ext uri="{FF2B5EF4-FFF2-40B4-BE49-F238E27FC236}">
                <a16:creationId xmlns:a16="http://schemas.microsoft.com/office/drawing/2014/main" id="{4F02FF04-FDA9-B44A-87B9-F5002A7E1EA3}"/>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5B82380B-6D72-F84A-A99D-C00D6BAB077F}"/>
              </a:ext>
            </a:extLst>
          </p:cNvPr>
          <p:cNvSpPr>
            <a:spLocks noGrp="1"/>
          </p:cNvSpPr>
          <p:nvPr>
            <p:ph type="sldNum" sz="quarter" idx="12"/>
          </p:nvPr>
        </p:nvSpPr>
        <p:spPr/>
        <p:txBody>
          <a:bodyPr/>
          <a:lstStyle/>
          <a:p>
            <a:fld id="{887E839E-BD91-CD49-B9B2-EDB19324AE82}" type="slidenum">
              <a:rPr lang="sv-SE" smtClean="0"/>
              <a:t>‹#›</a:t>
            </a:fld>
            <a:endParaRPr lang="sv-SE"/>
          </a:p>
        </p:txBody>
      </p:sp>
    </p:spTree>
    <p:extLst>
      <p:ext uri="{BB962C8B-B14F-4D97-AF65-F5344CB8AC3E}">
        <p14:creationId xmlns:p14="http://schemas.microsoft.com/office/powerpoint/2010/main" val="10938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ECDFAB24-BD39-9C40-87DD-C6B03C5547F4}"/>
              </a:ext>
            </a:extLst>
          </p:cNvPr>
          <p:cNvSpPr>
            <a:spLocks noGrp="1"/>
          </p:cNvSpPr>
          <p:nvPr>
            <p:ph type="pic" idx="1"/>
          </p:nvPr>
        </p:nvSpPr>
        <p:spPr>
          <a:xfrm>
            <a:off x="0" y="-1"/>
            <a:ext cx="5250873" cy="68580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5" name="Platshållare för datum 4">
            <a:extLst>
              <a:ext uri="{FF2B5EF4-FFF2-40B4-BE49-F238E27FC236}">
                <a16:creationId xmlns:a16="http://schemas.microsoft.com/office/drawing/2014/main" id="{05E29F47-DD03-1549-8850-4C493390E667}"/>
              </a:ext>
            </a:extLst>
          </p:cNvPr>
          <p:cNvSpPr>
            <a:spLocks noGrp="1"/>
          </p:cNvSpPr>
          <p:nvPr>
            <p:ph type="dt" sz="half" idx="10"/>
          </p:nvPr>
        </p:nvSpPr>
        <p:spPr/>
        <p:txBody>
          <a:bodyPr/>
          <a:lstStyle/>
          <a:p>
            <a:fld id="{8114BF2E-8989-774B-982C-B6C4DFFAD9C4}" type="datetimeFigureOut">
              <a:rPr lang="sv-SE" smtClean="0"/>
              <a:t>2022-09-16</a:t>
            </a:fld>
            <a:endParaRPr lang="sv-SE"/>
          </a:p>
        </p:txBody>
      </p:sp>
      <p:sp>
        <p:nvSpPr>
          <p:cNvPr id="7" name="Platshållare för bildnummer 6">
            <a:extLst>
              <a:ext uri="{FF2B5EF4-FFF2-40B4-BE49-F238E27FC236}">
                <a16:creationId xmlns:a16="http://schemas.microsoft.com/office/drawing/2014/main" id="{646438F2-0E8C-1E41-B2FC-6B6B445475BF}"/>
              </a:ext>
            </a:extLst>
          </p:cNvPr>
          <p:cNvSpPr>
            <a:spLocks noGrp="1"/>
          </p:cNvSpPr>
          <p:nvPr>
            <p:ph type="sldNum" sz="quarter" idx="12"/>
          </p:nvPr>
        </p:nvSpPr>
        <p:spPr/>
        <p:txBody>
          <a:bodyPr/>
          <a:lstStyle/>
          <a:p>
            <a:fld id="{887E839E-BD91-CD49-B9B2-EDB19324AE82}" type="slidenum">
              <a:rPr lang="sv-SE" smtClean="0"/>
              <a:t>‹#›</a:t>
            </a:fld>
            <a:endParaRPr lang="sv-SE"/>
          </a:p>
        </p:txBody>
      </p:sp>
      <p:sp>
        <p:nvSpPr>
          <p:cNvPr id="8" name="Platshållare för rubrik 1">
            <a:extLst>
              <a:ext uri="{FF2B5EF4-FFF2-40B4-BE49-F238E27FC236}">
                <a16:creationId xmlns:a16="http://schemas.microsoft.com/office/drawing/2014/main" id="{CB01C24C-7069-C644-8160-34D6D0B0D112}"/>
              </a:ext>
            </a:extLst>
          </p:cNvPr>
          <p:cNvSpPr>
            <a:spLocks noGrp="1"/>
          </p:cNvSpPr>
          <p:nvPr>
            <p:ph type="title"/>
          </p:nvPr>
        </p:nvSpPr>
        <p:spPr>
          <a:xfrm>
            <a:off x="5742709" y="669928"/>
            <a:ext cx="5895109" cy="881781"/>
          </a:xfrm>
          <a:prstGeom prst="rect">
            <a:avLst/>
          </a:prstGeom>
        </p:spPr>
        <p:txBody>
          <a:bodyPr vert="horz" lIns="91440" tIns="45720" rIns="91440" bIns="45720" rtlCol="0" anchor="t">
            <a:normAutofit/>
          </a:bodyPr>
          <a:lstStyle/>
          <a:p>
            <a:r>
              <a:rPr lang="sv-SE" smtClean="0"/>
              <a:t>Klicka här för att ändra format</a:t>
            </a:r>
            <a:endParaRPr lang="sv-SE" dirty="0"/>
          </a:p>
        </p:txBody>
      </p:sp>
      <p:sp>
        <p:nvSpPr>
          <p:cNvPr id="11" name="Platshållare för innehåll 2">
            <a:extLst>
              <a:ext uri="{FF2B5EF4-FFF2-40B4-BE49-F238E27FC236}">
                <a16:creationId xmlns:a16="http://schemas.microsoft.com/office/drawing/2014/main" id="{BF01E833-45AF-BF4E-BC33-96322AABC0AA}"/>
              </a:ext>
            </a:extLst>
          </p:cNvPr>
          <p:cNvSpPr>
            <a:spLocks noGrp="1"/>
          </p:cNvSpPr>
          <p:nvPr>
            <p:ph idx="14"/>
          </p:nvPr>
        </p:nvSpPr>
        <p:spPr>
          <a:xfrm>
            <a:off x="5735782" y="1687075"/>
            <a:ext cx="5938058" cy="4228816"/>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65042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8B70CD4-48EC-BF4A-8B5C-DEC98DB9D37C}"/>
              </a:ext>
            </a:extLst>
          </p:cNvPr>
          <p:cNvSpPr>
            <a:spLocks noGrp="1"/>
          </p:cNvSpPr>
          <p:nvPr>
            <p:ph type="title"/>
          </p:nvPr>
        </p:nvSpPr>
        <p:spPr>
          <a:xfrm>
            <a:off x="838200" y="669928"/>
            <a:ext cx="10515600" cy="881781"/>
          </a:xfrm>
          <a:prstGeom prst="rect">
            <a:avLst/>
          </a:prstGeom>
        </p:spPr>
        <p:txBody>
          <a:bodyPr vert="horz" lIns="91440" tIns="45720" rIns="91440" bIns="45720" rtlCol="0" anchor="t">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9F4E6E3E-68DE-2B40-8A43-9F53336AA61D}"/>
              </a:ext>
            </a:extLst>
          </p:cNvPr>
          <p:cNvSpPr>
            <a:spLocks noGrp="1"/>
          </p:cNvSpPr>
          <p:nvPr>
            <p:ph type="body" idx="1"/>
          </p:nvPr>
        </p:nvSpPr>
        <p:spPr>
          <a:xfrm>
            <a:off x="838200" y="1687075"/>
            <a:ext cx="10515600" cy="4228816"/>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79361BBD-D409-6547-B97F-615BB96430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4BF2E-8989-774B-982C-B6C4DFFAD9C4}" type="datetimeFigureOut">
              <a:rPr lang="sv-SE" smtClean="0"/>
              <a:t>2022-09-16</a:t>
            </a:fld>
            <a:endParaRPr lang="sv-SE"/>
          </a:p>
        </p:txBody>
      </p:sp>
      <p:sp>
        <p:nvSpPr>
          <p:cNvPr id="6" name="Platshållare för bildnummer 5">
            <a:extLst>
              <a:ext uri="{FF2B5EF4-FFF2-40B4-BE49-F238E27FC236}">
                <a16:creationId xmlns:a16="http://schemas.microsoft.com/office/drawing/2014/main" id="{2D16752B-B8EF-0142-8AA2-D974C5E067F8}"/>
              </a:ext>
            </a:extLst>
          </p:cNvPr>
          <p:cNvSpPr>
            <a:spLocks noGrp="1"/>
          </p:cNvSpPr>
          <p:nvPr>
            <p:ph type="sldNum" sz="quarter" idx="4"/>
          </p:nvPr>
        </p:nvSpPr>
        <p:spPr>
          <a:xfrm>
            <a:off x="4724400" y="635635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87E839E-BD91-CD49-B9B2-EDB19324AE82}" type="slidenum">
              <a:rPr lang="sv-SE" smtClean="0"/>
              <a:pPr/>
              <a:t>‹#›</a:t>
            </a:fld>
            <a:endParaRPr lang="sv-SE" dirty="0"/>
          </a:p>
        </p:txBody>
      </p:sp>
      <p:pic>
        <p:nvPicPr>
          <p:cNvPr id="10" name="Bildobjekt 9">
            <a:extLst>
              <a:ext uri="{FF2B5EF4-FFF2-40B4-BE49-F238E27FC236}">
                <a16:creationId xmlns:a16="http://schemas.microsoft.com/office/drawing/2014/main" id="{5CB0987C-FA38-824C-BF70-77C5F1776B77}"/>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9876254" y="6031615"/>
            <a:ext cx="1811574" cy="563213"/>
          </a:xfrm>
          <a:prstGeom prst="rect">
            <a:avLst/>
          </a:prstGeom>
        </p:spPr>
      </p:pic>
    </p:spTree>
    <p:extLst>
      <p:ext uri="{BB962C8B-B14F-4D97-AF65-F5344CB8AC3E}">
        <p14:creationId xmlns:p14="http://schemas.microsoft.com/office/powerpoint/2010/main" val="1532544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5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ts val="28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ts val="28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ts val="28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ts val="28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ts val="28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hjart-lung.se/for-foreningar/forbundet/kongressen/kongressen-2022/efter-kongressen-202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hjart-lung.se/globalassets/for-foreningar/lank-knapp-block/kongressen/hl_kongress_2022_nr-1.pdf"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hjart-lung.se/globalassets/for-foreningar/lank-knapp-block/ramverket/samhallspolitiskt-program-2021.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874010" y="1211834"/>
            <a:ext cx="6469495" cy="2405056"/>
          </a:xfrm>
        </p:spPr>
        <p:txBody>
          <a:bodyPr>
            <a:normAutofit fontScale="90000"/>
          </a:bodyPr>
          <a:lstStyle/>
          <a:p>
            <a:r>
              <a:rPr lang="sv-SE" dirty="0" smtClean="0"/>
              <a:t>Kongressen 2022</a:t>
            </a:r>
            <a:br>
              <a:rPr lang="sv-SE" dirty="0" smtClean="0"/>
            </a:br>
            <a:r>
              <a:rPr lang="sv-SE" dirty="0"/>
              <a:t/>
            </a:r>
            <a:br>
              <a:rPr lang="sv-SE" dirty="0"/>
            </a:br>
            <a:r>
              <a:rPr lang="sv-SE" sz="2400" dirty="0" smtClean="0"/>
              <a:t>Vad hände egentligen…?</a:t>
            </a:r>
            <a:br>
              <a:rPr lang="sv-SE" sz="2400" dirty="0" smtClean="0"/>
            </a:br>
            <a:r>
              <a:rPr lang="sv-SE" sz="2400" dirty="0"/>
              <a:t/>
            </a:r>
            <a:br>
              <a:rPr lang="sv-SE" sz="2400" dirty="0"/>
            </a:br>
            <a:r>
              <a:rPr lang="sv-SE" sz="2000" dirty="0" smtClean="0"/>
              <a:t>Alla beslut för hela vår patientorganisation, </a:t>
            </a:r>
            <a:br>
              <a:rPr lang="sv-SE" sz="2000" dirty="0" smtClean="0"/>
            </a:br>
            <a:r>
              <a:rPr lang="sv-SE" sz="2000" dirty="0" smtClean="0"/>
              <a:t>dvs. förbundsstyrelsen med förbundskansli,           21 länsföreningar, 137 lokalföreningar och              7 medlemsorganisationer. </a:t>
            </a:r>
            <a:br>
              <a:rPr lang="sv-SE" sz="2000" dirty="0" smtClean="0"/>
            </a:br>
            <a:r>
              <a:rPr lang="sv-SE" sz="2000" dirty="0" smtClean="0"/>
              <a:t>För cirka 35000 medlemmar.</a:t>
            </a:r>
            <a:br>
              <a:rPr lang="sv-SE" sz="2000" dirty="0" smtClean="0"/>
            </a:br>
            <a:endParaRPr lang="sv-SE" sz="2700" dirty="0"/>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77" y="928735"/>
            <a:ext cx="3219450" cy="1990725"/>
          </a:xfrm>
          <a:prstGeom prst="rect">
            <a:avLst/>
          </a:prstGeom>
        </p:spPr>
      </p:pic>
    </p:spTree>
    <p:extLst>
      <p:ext uri="{BB962C8B-B14F-4D97-AF65-F5344CB8AC3E}">
        <p14:creationId xmlns:p14="http://schemas.microsoft.com/office/powerpoint/2010/main" val="331615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838200" y="1687075"/>
            <a:ext cx="10515600" cy="4166374"/>
          </a:xfrm>
        </p:spPr>
        <p:txBody>
          <a:bodyPr/>
          <a:lstStyle/>
          <a:p>
            <a:r>
              <a:rPr lang="sv-SE" dirty="0" smtClean="0"/>
              <a:t>Länsföreningens juridiska namn ändras till det tilltalsnamn som beslutades av FS i februari 2021. ”</a:t>
            </a:r>
            <a:r>
              <a:rPr lang="sv-SE" i="1" dirty="0" smtClean="0"/>
              <a:t>Riksförbundet HjärtLung Värmlands län”.</a:t>
            </a:r>
          </a:p>
          <a:p>
            <a:r>
              <a:rPr lang="sv-SE" dirty="0" smtClean="0"/>
              <a:t>Länsföreningar ska vid behov arbeta för att bilda nya lokalföreningar.</a:t>
            </a:r>
          </a:p>
          <a:p>
            <a:r>
              <a:rPr lang="sv-SE" dirty="0" smtClean="0"/>
              <a:t>Valbar till ledamot eller ersättare är varje enskild medlem med undantag av i Riksförbundet HjärtLung anställd tjänsteman, oavsett var i organisationen.</a:t>
            </a:r>
          </a:p>
          <a:p>
            <a:r>
              <a:rPr lang="sv-SE" dirty="0" smtClean="0"/>
              <a:t>Valbar till revisor eller ersättare är varje enskild medlem med undantag av i Riksförbundet HjärtLung anställd tjänsteman, oavsett var i organisationen.</a:t>
            </a:r>
          </a:p>
          <a:p>
            <a:r>
              <a:rPr lang="sv-SE" dirty="0" smtClean="0"/>
              <a:t>Valbar till valberedningen är varje enskild medlem med undantag av i Riksförbundet HjärtLung anställd tjänsteman, oavsett var i organisationen.</a:t>
            </a:r>
            <a:endParaRPr lang="sv-SE" dirty="0"/>
          </a:p>
        </p:txBody>
      </p:sp>
      <p:sp>
        <p:nvSpPr>
          <p:cNvPr id="3" name="Rubrik 2"/>
          <p:cNvSpPr>
            <a:spLocks noGrp="1"/>
          </p:cNvSpPr>
          <p:nvPr>
            <p:ph type="title"/>
          </p:nvPr>
        </p:nvSpPr>
        <p:spPr/>
        <p:txBody>
          <a:bodyPr/>
          <a:lstStyle/>
          <a:p>
            <a:r>
              <a:rPr lang="sv-SE" dirty="0" smtClean="0"/>
              <a:t>Stadgeändringar för länsföreningarna</a:t>
            </a:r>
            <a:endParaRPr lang="sv-SE" dirty="0"/>
          </a:p>
        </p:txBody>
      </p:sp>
    </p:spTree>
    <p:extLst>
      <p:ext uri="{BB962C8B-B14F-4D97-AF65-F5344CB8AC3E}">
        <p14:creationId xmlns:p14="http://schemas.microsoft.com/office/powerpoint/2010/main" val="296406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838200" y="1687074"/>
            <a:ext cx="10515600" cy="4526981"/>
          </a:xfrm>
        </p:spPr>
        <p:txBody>
          <a:bodyPr>
            <a:normAutofit fontScale="85000" lnSpcReduction="10000"/>
          </a:bodyPr>
          <a:lstStyle/>
          <a:p>
            <a:r>
              <a:rPr lang="sv-SE" dirty="0" smtClean="0"/>
              <a:t>Lokalföreningens juridiska namn ändras till det tilltalsnamn som beslutades av FS i februari 2021. </a:t>
            </a:r>
            <a:r>
              <a:rPr lang="sv-SE" i="1" dirty="0" smtClean="0"/>
              <a:t>”Riksförbundet HjärtLung Karlstad”.</a:t>
            </a:r>
          </a:p>
          <a:p>
            <a:r>
              <a:rPr lang="sv-SE" dirty="0"/>
              <a:t>Den så kallade 12-årsregeln för </a:t>
            </a:r>
            <a:r>
              <a:rPr lang="sv-SE" dirty="0" smtClean="0"/>
              <a:t>personer i styrelsen ströks..</a:t>
            </a:r>
          </a:p>
          <a:p>
            <a:r>
              <a:rPr lang="sv-SE" dirty="0" smtClean="0"/>
              <a:t>Röstberättigad medlem är den som betalat medlemskap minst tre veckor innan årsmötet.</a:t>
            </a:r>
          </a:p>
          <a:p>
            <a:r>
              <a:rPr lang="sv-SE" dirty="0" smtClean="0"/>
              <a:t>Valbar till ledamot eller ersättare är varje enskild medlem med undantag av i Riksförbundet HjärtLung anställd tjänsteman, oavsett var i organisationen.</a:t>
            </a:r>
          </a:p>
          <a:p>
            <a:r>
              <a:rPr lang="sv-SE" dirty="0" smtClean="0"/>
              <a:t>Valbar till revisor eller ersättare är varje enskild medlem med undantag av i Riksförbundet HjärtLung anställd tjänsteman, oavsett var i organisationen.</a:t>
            </a:r>
          </a:p>
          <a:p>
            <a:r>
              <a:rPr lang="sv-SE" dirty="0" smtClean="0"/>
              <a:t>Valbar till valberedningen är varje enskild medlem med undantag av i Riksförbundet HjärtLung anställd tjänsteman, oavsett var i organisationen.</a:t>
            </a:r>
            <a:endParaRPr lang="sv-SE" dirty="0"/>
          </a:p>
        </p:txBody>
      </p:sp>
      <p:sp>
        <p:nvSpPr>
          <p:cNvPr id="3" name="Rubrik 2"/>
          <p:cNvSpPr>
            <a:spLocks noGrp="1"/>
          </p:cNvSpPr>
          <p:nvPr>
            <p:ph type="title"/>
          </p:nvPr>
        </p:nvSpPr>
        <p:spPr/>
        <p:txBody>
          <a:bodyPr/>
          <a:lstStyle/>
          <a:p>
            <a:r>
              <a:rPr lang="sv-SE" dirty="0" smtClean="0"/>
              <a:t>Stadgeändringar för lokalföreningar</a:t>
            </a:r>
            <a:endParaRPr lang="sv-SE" dirty="0"/>
          </a:p>
        </p:txBody>
      </p:sp>
    </p:spTree>
    <p:extLst>
      <p:ext uri="{BB962C8B-B14F-4D97-AF65-F5344CB8AC3E}">
        <p14:creationId xmlns:p14="http://schemas.microsoft.com/office/powerpoint/2010/main" val="365119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Motioner som bifölls</a:t>
            </a:r>
            <a:endParaRPr lang="sv-SE" dirty="0"/>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0366" y="669928"/>
            <a:ext cx="3219450" cy="1990725"/>
          </a:xfrm>
          <a:prstGeom prst="rect">
            <a:avLst/>
          </a:prstGeom>
        </p:spPr>
      </p:pic>
    </p:spTree>
    <p:extLst>
      <p:ext uri="{BB962C8B-B14F-4D97-AF65-F5344CB8AC3E}">
        <p14:creationId xmlns:p14="http://schemas.microsoft.com/office/powerpoint/2010/main" val="208405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838200" y="1687075"/>
            <a:ext cx="9089571" cy="4228816"/>
          </a:xfrm>
        </p:spPr>
        <p:txBody>
          <a:bodyPr/>
          <a:lstStyle/>
          <a:p>
            <a:r>
              <a:rPr lang="sv-SE" dirty="0" smtClean="0"/>
              <a:t>Att</a:t>
            </a:r>
            <a:r>
              <a:rPr lang="sv-SE" dirty="0"/>
              <a:t> </a:t>
            </a:r>
            <a:r>
              <a:rPr lang="sv-SE" dirty="0" smtClean="0"/>
              <a:t>meningen ”Maximal sammanhängande tid i styrelsen är 12 år, oavsett uppdrag” i §7, moment 1, stryks ur stadgarna för lokalföreningar.</a:t>
            </a:r>
          </a:p>
          <a:p>
            <a:r>
              <a:rPr lang="sv-SE" dirty="0" smtClean="0"/>
              <a:t>Att under kommande kongressperiod göra ytterligare satsningar på utbildning och stöd till organisationens valberedningar i samråd med länsföreningarna.</a:t>
            </a:r>
            <a:endParaRPr lang="sv-SE" dirty="0"/>
          </a:p>
        </p:txBody>
      </p:sp>
      <p:sp>
        <p:nvSpPr>
          <p:cNvPr id="3" name="Rubrik 2"/>
          <p:cNvSpPr>
            <a:spLocks noGrp="1"/>
          </p:cNvSpPr>
          <p:nvPr>
            <p:ph type="title"/>
          </p:nvPr>
        </p:nvSpPr>
        <p:spPr/>
        <p:txBody>
          <a:bodyPr/>
          <a:lstStyle/>
          <a:p>
            <a:r>
              <a:rPr lang="sv-SE" dirty="0" smtClean="0"/>
              <a:t>12-årsregeln</a:t>
            </a:r>
            <a:endParaRPr lang="sv-SE" dirty="0"/>
          </a:p>
        </p:txBody>
      </p:sp>
    </p:spTree>
    <p:extLst>
      <p:ext uri="{BB962C8B-B14F-4D97-AF65-F5344CB8AC3E}">
        <p14:creationId xmlns:p14="http://schemas.microsoft.com/office/powerpoint/2010/main" val="256885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Att lokal- och länsföreningar byter juridiskt namn i enlighet med sitt tilltalsnamn Riksförbundet HjärtLung med tillägget ort eller län.</a:t>
            </a:r>
            <a:endParaRPr lang="sv-SE" dirty="0"/>
          </a:p>
        </p:txBody>
      </p:sp>
      <p:sp>
        <p:nvSpPr>
          <p:cNvPr id="3" name="Rubrik 2"/>
          <p:cNvSpPr>
            <a:spLocks noGrp="1"/>
          </p:cNvSpPr>
          <p:nvPr>
            <p:ph type="title"/>
          </p:nvPr>
        </p:nvSpPr>
        <p:spPr/>
        <p:txBody>
          <a:bodyPr/>
          <a:lstStyle/>
          <a:p>
            <a:r>
              <a:rPr lang="sv-SE" dirty="0" smtClean="0"/>
              <a:t>Namnfrågan</a:t>
            </a:r>
            <a:endParaRPr lang="sv-SE" dirty="0"/>
          </a:p>
        </p:txBody>
      </p:sp>
    </p:spTree>
    <p:extLst>
      <p:ext uri="{BB962C8B-B14F-4D97-AF65-F5344CB8AC3E}">
        <p14:creationId xmlns:p14="http://schemas.microsoft.com/office/powerpoint/2010/main" val="171343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Att förbundsstyrelsen uppvaktar regeringen och riksdagen och påverkar beslut om att mun och tandvård ingår i </a:t>
            </a:r>
            <a:r>
              <a:rPr lang="sv-SE" dirty="0" smtClean="0"/>
              <a:t>högkostnadsskyddet.</a:t>
            </a:r>
            <a:endParaRPr lang="sv-SE" dirty="0"/>
          </a:p>
          <a:p>
            <a:r>
              <a:rPr lang="sv-SE" dirty="0" smtClean="0"/>
              <a:t>Att verka för att beslutet vid 2019 års kongress genomförs så att tandvården kan föras in under hälso- och sjukvårdens högkostnadsskydd.</a:t>
            </a:r>
          </a:p>
          <a:p>
            <a:r>
              <a:rPr lang="sv-SE" dirty="0" smtClean="0"/>
              <a:t>Att tandvårdsförsäkringen ska gälla samtliga tänder.</a:t>
            </a:r>
          </a:p>
        </p:txBody>
      </p:sp>
      <p:sp>
        <p:nvSpPr>
          <p:cNvPr id="3" name="Rubrik 2"/>
          <p:cNvSpPr>
            <a:spLocks noGrp="1"/>
          </p:cNvSpPr>
          <p:nvPr>
            <p:ph type="title"/>
          </p:nvPr>
        </p:nvSpPr>
        <p:spPr/>
        <p:txBody>
          <a:bodyPr/>
          <a:lstStyle/>
          <a:p>
            <a:r>
              <a:rPr lang="sv-SE" dirty="0" smtClean="0"/>
              <a:t>Tandhälsa</a:t>
            </a:r>
            <a:endParaRPr lang="sv-SE" dirty="0"/>
          </a:p>
        </p:txBody>
      </p:sp>
    </p:spTree>
    <p:extLst>
      <p:ext uri="{BB962C8B-B14F-4D97-AF65-F5344CB8AC3E}">
        <p14:creationId xmlns:p14="http://schemas.microsoft.com/office/powerpoint/2010/main" val="415963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Att förbundet fortsätter att driva frågor rörande hjärtstartare i kollektivtrafiken.</a:t>
            </a:r>
          </a:p>
          <a:p>
            <a:r>
              <a:rPr lang="sv-SE" dirty="0" smtClean="0"/>
              <a:t>Att förbundet redovisar hur utvecklingen av utbytet av hjärtstartare mot den nya modellen ser ut.</a:t>
            </a:r>
          </a:p>
          <a:p>
            <a:r>
              <a:rPr lang="sv-SE" dirty="0" smtClean="0"/>
              <a:t>Att förbundet redovisar hur många hjärtstartare för vuxna och barn det finns.</a:t>
            </a:r>
          </a:p>
          <a:p>
            <a:r>
              <a:rPr lang="sv-SE" dirty="0" smtClean="0"/>
              <a:t>Att förbundet påverkar de parter som medverkar till att fler kommuner placerar hjärtstartare i de offentliga rummen.</a:t>
            </a:r>
            <a:endParaRPr lang="sv-SE" dirty="0"/>
          </a:p>
          <a:p>
            <a:r>
              <a:rPr lang="sv-SE" dirty="0" smtClean="0"/>
              <a:t>Att förbundet under tiden fram till nästa kongress redovisar resultatet.</a:t>
            </a:r>
          </a:p>
        </p:txBody>
      </p:sp>
      <p:sp>
        <p:nvSpPr>
          <p:cNvPr id="3" name="Rubrik 2"/>
          <p:cNvSpPr>
            <a:spLocks noGrp="1"/>
          </p:cNvSpPr>
          <p:nvPr>
            <p:ph type="title"/>
          </p:nvPr>
        </p:nvSpPr>
        <p:spPr/>
        <p:txBody>
          <a:bodyPr/>
          <a:lstStyle/>
          <a:p>
            <a:r>
              <a:rPr lang="sv-SE" dirty="0" smtClean="0"/>
              <a:t>Hjärt-lungräddning</a:t>
            </a:r>
            <a:endParaRPr lang="sv-SE" dirty="0"/>
          </a:p>
        </p:txBody>
      </p:sp>
    </p:spTree>
    <p:extLst>
      <p:ext uri="{BB962C8B-B14F-4D97-AF65-F5344CB8AC3E}">
        <p14:creationId xmlns:p14="http://schemas.microsoft.com/office/powerpoint/2010/main" val="418691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Att kongressen fattar beslut om att vårt förbund ska stödja och utarbeta lämpliga material enligt motionens intention* till medlemsutbildningen.</a:t>
            </a:r>
            <a:br>
              <a:rPr lang="sv-SE" dirty="0" smtClean="0"/>
            </a:br>
            <a:r>
              <a:rPr lang="sv-SE" dirty="0" smtClean="0"/>
              <a:t/>
            </a:r>
            <a:br>
              <a:rPr lang="sv-SE" dirty="0" smtClean="0"/>
            </a:br>
            <a:r>
              <a:rPr lang="sv-SE" dirty="0" smtClean="0"/>
              <a:t>*</a:t>
            </a:r>
            <a:r>
              <a:rPr lang="sv-SE" sz="1600" dirty="0" smtClean="0"/>
              <a:t>Utbildningen ska ge en första inblick i lokalföreningens arbetsområde, arbetsuppgifter och förbundets visioner. Utbildningen kan underlätta rekrytering till förtroendeuppdrag, stärka föreningens engagemang inom våra kärnverksamheter, ge fler engagerade och kunniga medlemmar och därmed en starkare förening.</a:t>
            </a:r>
          </a:p>
          <a:p>
            <a:endParaRPr lang="sv-SE" dirty="0" smtClean="0"/>
          </a:p>
        </p:txBody>
      </p:sp>
      <p:sp>
        <p:nvSpPr>
          <p:cNvPr id="3" name="Rubrik 2"/>
          <p:cNvSpPr>
            <a:spLocks noGrp="1"/>
          </p:cNvSpPr>
          <p:nvPr>
            <p:ph type="title"/>
          </p:nvPr>
        </p:nvSpPr>
        <p:spPr/>
        <p:txBody>
          <a:bodyPr/>
          <a:lstStyle/>
          <a:p>
            <a:r>
              <a:rPr lang="sv-SE" dirty="0" smtClean="0"/>
              <a:t>Utbildning, rekrytering m.m.</a:t>
            </a:r>
            <a:endParaRPr lang="sv-SE" dirty="0"/>
          </a:p>
        </p:txBody>
      </p:sp>
    </p:spTree>
    <p:extLst>
      <p:ext uri="{BB962C8B-B14F-4D97-AF65-F5344CB8AC3E}">
        <p14:creationId xmlns:p14="http://schemas.microsoft.com/office/powerpoint/2010/main" val="359295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fontScale="92500"/>
          </a:bodyPr>
          <a:lstStyle/>
          <a:p>
            <a:r>
              <a:rPr lang="sv-SE" dirty="0" smtClean="0"/>
              <a:t>Att förbundet ska verka för, att inom ramen för införandet av personcentrerad och nära vård, lyfta fram vikten av djupa läkemedelsgenomgångar som kan skapa en mer kostnadseffektiv vård och en bättre hälsa för hela befolkningen.</a:t>
            </a:r>
          </a:p>
          <a:p>
            <a:r>
              <a:rPr lang="sv-SE" dirty="0" smtClean="0"/>
              <a:t>Att kartlägga utvecklingen av antalet certifierade hjärtsviktsenheter.</a:t>
            </a:r>
          </a:p>
          <a:p>
            <a:r>
              <a:rPr lang="sv-SE" dirty="0" smtClean="0"/>
              <a:t>Att kartlägga utvecklingen av antalet certifierade vårdenheter (astma-, allergi- och KOL-mottagningar).</a:t>
            </a:r>
          </a:p>
          <a:p>
            <a:r>
              <a:rPr lang="sv-SE" dirty="0" smtClean="0"/>
              <a:t>Att förbundet ska prioritera att fortsätta det viktiga arbetet att förbättra hjärtsjukvården så att sjukvården så fort som möjligt kan arbeta efter den nya framtagna vårdmodellen för hjärtsjuka.</a:t>
            </a:r>
          </a:p>
          <a:p>
            <a:pPr lvl="1"/>
            <a:r>
              <a:rPr lang="sv-SE" dirty="0" smtClean="0"/>
              <a:t>Att förbundet inser sammanhanget med vår viktiga kampanj ”Sedd i vården”.</a:t>
            </a:r>
          </a:p>
        </p:txBody>
      </p:sp>
      <p:sp>
        <p:nvSpPr>
          <p:cNvPr id="3" name="Rubrik 2"/>
          <p:cNvSpPr>
            <a:spLocks noGrp="1"/>
          </p:cNvSpPr>
          <p:nvPr>
            <p:ph type="title"/>
          </p:nvPr>
        </p:nvSpPr>
        <p:spPr/>
        <p:txBody>
          <a:bodyPr/>
          <a:lstStyle/>
          <a:p>
            <a:r>
              <a:rPr lang="sv-SE" dirty="0" smtClean="0"/>
              <a:t>Påverkansarbete</a:t>
            </a:r>
            <a:endParaRPr lang="sv-SE" dirty="0"/>
          </a:p>
        </p:txBody>
      </p:sp>
    </p:spTree>
    <p:extLst>
      <p:ext uri="{BB962C8B-B14F-4D97-AF65-F5344CB8AC3E}">
        <p14:creationId xmlns:p14="http://schemas.microsoft.com/office/powerpoint/2010/main" val="567266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a:bodyPr>
          <a:lstStyle/>
          <a:p>
            <a:pPr marL="0" indent="0">
              <a:buNone/>
            </a:pPr>
            <a:r>
              <a:rPr lang="sv-SE" b="1" dirty="0"/>
              <a:t>Hemsidan:</a:t>
            </a:r>
          </a:p>
          <a:p>
            <a:pPr marL="0" indent="0">
              <a:buNone/>
            </a:pPr>
            <a:r>
              <a:rPr lang="sv-SE" dirty="0" smtClean="0">
                <a:hlinkClick r:id="rId2"/>
              </a:rPr>
              <a:t>hjart-lung.se/kongressen</a:t>
            </a:r>
            <a:endParaRPr lang="sv-SE" dirty="0" smtClean="0"/>
          </a:p>
          <a:p>
            <a:pPr marL="0" indent="0">
              <a:buNone/>
            </a:pPr>
            <a:endParaRPr lang="sv-SE" dirty="0" smtClean="0"/>
          </a:p>
        </p:txBody>
      </p:sp>
      <p:sp>
        <p:nvSpPr>
          <p:cNvPr id="3" name="Rubrik 2"/>
          <p:cNvSpPr>
            <a:spLocks noGrp="1"/>
          </p:cNvSpPr>
          <p:nvPr>
            <p:ph type="title"/>
          </p:nvPr>
        </p:nvSpPr>
        <p:spPr/>
        <p:txBody>
          <a:bodyPr/>
          <a:lstStyle/>
          <a:p>
            <a:r>
              <a:rPr lang="sv-SE" dirty="0" smtClean="0"/>
              <a:t>För mer information</a:t>
            </a:r>
            <a:endParaRPr lang="sv-SE" dirty="0"/>
          </a:p>
        </p:txBody>
      </p:sp>
    </p:spTree>
    <p:extLst>
      <p:ext uri="{BB962C8B-B14F-4D97-AF65-F5344CB8AC3E}">
        <p14:creationId xmlns:p14="http://schemas.microsoft.com/office/powerpoint/2010/main" val="141057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0" indent="0">
              <a:buNone/>
            </a:pPr>
            <a:endParaRPr lang="sv-SE" dirty="0" smtClean="0"/>
          </a:p>
          <a:p>
            <a:pPr marL="0" indent="0">
              <a:buNone/>
            </a:pPr>
            <a:endParaRPr lang="sv-SE" dirty="0"/>
          </a:p>
          <a:p>
            <a:pPr marL="0" indent="0">
              <a:buNone/>
            </a:pPr>
            <a:endParaRPr lang="sv-SE" dirty="0" smtClean="0"/>
          </a:p>
          <a:p>
            <a:pPr marL="0" indent="0">
              <a:buNone/>
            </a:pPr>
            <a:endParaRPr lang="sv-SE" dirty="0"/>
          </a:p>
          <a:p>
            <a:pPr marL="0" indent="0">
              <a:buNone/>
            </a:pPr>
            <a:endParaRPr lang="sv-SE" dirty="0" smtClean="0"/>
          </a:p>
          <a:p>
            <a:pPr marL="0" indent="0">
              <a:buNone/>
            </a:pPr>
            <a:endParaRPr lang="sv-SE" dirty="0"/>
          </a:p>
          <a:p>
            <a:pPr marL="0" indent="0">
              <a:buNone/>
            </a:pPr>
            <a:endParaRPr lang="sv-SE" dirty="0" smtClean="0"/>
          </a:p>
        </p:txBody>
      </p:sp>
      <p:sp>
        <p:nvSpPr>
          <p:cNvPr id="3" name="Rubrik 2"/>
          <p:cNvSpPr>
            <a:spLocks noGrp="1"/>
          </p:cNvSpPr>
          <p:nvPr>
            <p:ph type="title"/>
          </p:nvPr>
        </p:nvSpPr>
        <p:spPr/>
        <p:txBody>
          <a:bodyPr/>
          <a:lstStyle/>
          <a:p>
            <a:r>
              <a:rPr lang="sv-SE" dirty="0" smtClean="0"/>
              <a:t>Ny förbundsordförande 2022-2025 – Anders Åkesson</a:t>
            </a:r>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036" y="1274039"/>
            <a:ext cx="6659105" cy="4641852"/>
          </a:xfrm>
          <a:prstGeom prst="rect">
            <a:avLst/>
          </a:prstGeom>
        </p:spPr>
      </p:pic>
    </p:spTree>
    <p:extLst>
      <p:ext uri="{BB962C8B-B14F-4D97-AF65-F5344CB8AC3E}">
        <p14:creationId xmlns:p14="http://schemas.microsoft.com/office/powerpoint/2010/main" val="263707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half" idx="1"/>
          </p:nvPr>
        </p:nvSpPr>
        <p:spPr>
          <a:xfrm>
            <a:off x="914400" y="2007628"/>
            <a:ext cx="5181600" cy="4726604"/>
          </a:xfrm>
        </p:spPr>
        <p:txBody>
          <a:bodyPr>
            <a:noAutofit/>
          </a:bodyPr>
          <a:lstStyle/>
          <a:p>
            <a:pPr marL="0" indent="0">
              <a:buNone/>
            </a:pPr>
            <a:endParaRPr lang="sv-SE" sz="1200" dirty="0" smtClean="0"/>
          </a:p>
          <a:p>
            <a:pPr marL="0" indent="0">
              <a:buNone/>
            </a:pPr>
            <a:endParaRPr lang="sv-SE" sz="1200" dirty="0"/>
          </a:p>
          <a:p>
            <a:pPr marL="0" indent="0">
              <a:buNone/>
            </a:pPr>
            <a:endParaRPr lang="sv-SE" sz="1200" dirty="0" smtClean="0"/>
          </a:p>
          <a:p>
            <a:pPr marL="0" indent="0">
              <a:spcBef>
                <a:spcPts val="0"/>
              </a:spcBef>
              <a:buNone/>
            </a:pPr>
            <a:r>
              <a:rPr lang="sv-SE" sz="1400" dirty="0" smtClean="0"/>
              <a:t>AU:</a:t>
            </a:r>
            <a:br>
              <a:rPr lang="sv-SE" sz="1400" dirty="0" smtClean="0"/>
            </a:br>
            <a:r>
              <a:rPr lang="sv-SE" sz="1400" dirty="0" smtClean="0"/>
              <a:t>Anders Åkesson, förbundsordförande</a:t>
            </a:r>
          </a:p>
          <a:p>
            <a:pPr marL="0" indent="0">
              <a:spcBef>
                <a:spcPts val="0"/>
              </a:spcBef>
              <a:buNone/>
            </a:pPr>
            <a:r>
              <a:rPr lang="sv-SE" sz="1400" dirty="0" smtClean="0"/>
              <a:t>Jörgen Warberg, förste vice ordförande</a:t>
            </a:r>
            <a:br>
              <a:rPr lang="sv-SE" sz="1400" dirty="0" smtClean="0"/>
            </a:br>
            <a:r>
              <a:rPr lang="sv-SE" sz="1400" dirty="0" smtClean="0"/>
              <a:t>Anna-Marta Roos Näslund</a:t>
            </a:r>
          </a:p>
          <a:p>
            <a:pPr marL="0" indent="0">
              <a:lnSpc>
                <a:spcPct val="100000"/>
              </a:lnSpc>
              <a:spcBef>
                <a:spcPts val="0"/>
              </a:spcBef>
              <a:buNone/>
            </a:pPr>
            <a:endParaRPr lang="sv-SE" sz="1400" dirty="0" smtClean="0"/>
          </a:p>
          <a:p>
            <a:pPr marL="0" indent="0">
              <a:lnSpc>
                <a:spcPct val="100000"/>
              </a:lnSpc>
              <a:spcBef>
                <a:spcPts val="0"/>
              </a:spcBef>
              <a:buNone/>
            </a:pPr>
            <a:r>
              <a:rPr lang="sv-SE" sz="1400" dirty="0" smtClean="0"/>
              <a:t>Ledamöter:</a:t>
            </a:r>
            <a:br>
              <a:rPr lang="sv-SE" sz="1400" dirty="0" smtClean="0"/>
            </a:br>
            <a:endParaRPr lang="sv-SE" sz="1400" dirty="0" smtClean="0"/>
          </a:p>
          <a:p>
            <a:pPr marL="0" indent="0">
              <a:lnSpc>
                <a:spcPct val="100000"/>
              </a:lnSpc>
              <a:spcBef>
                <a:spcPts val="0"/>
              </a:spcBef>
              <a:buNone/>
            </a:pPr>
            <a:r>
              <a:rPr lang="sv-SE" sz="1400" dirty="0" smtClean="0"/>
              <a:t>Marianne </a:t>
            </a:r>
            <a:r>
              <a:rPr lang="sv-SE" sz="1400" dirty="0"/>
              <a:t>Kjellquist, ordinarie </a:t>
            </a:r>
            <a:endParaRPr lang="sv-SE" sz="1400" dirty="0" smtClean="0"/>
          </a:p>
          <a:p>
            <a:pPr marL="0" indent="0">
              <a:spcBef>
                <a:spcPts val="0"/>
              </a:spcBef>
              <a:buNone/>
            </a:pPr>
            <a:r>
              <a:rPr lang="sv-SE" sz="1400" dirty="0"/>
              <a:t>Mikael Nissen, </a:t>
            </a:r>
            <a:r>
              <a:rPr lang="sv-SE" sz="1400" dirty="0" smtClean="0"/>
              <a:t>ordinarie</a:t>
            </a:r>
          </a:p>
          <a:p>
            <a:pPr marL="0" indent="0">
              <a:spcBef>
                <a:spcPts val="0"/>
              </a:spcBef>
              <a:buNone/>
            </a:pPr>
            <a:r>
              <a:rPr lang="sv-SE" sz="1400" dirty="0" smtClean="0"/>
              <a:t>Kerstin Haglö, ordinarie</a:t>
            </a:r>
            <a:r>
              <a:rPr lang="sv-SE" sz="1200" dirty="0" smtClean="0"/>
              <a:t/>
            </a:r>
            <a:br>
              <a:rPr lang="sv-SE" sz="1200" dirty="0" smtClean="0"/>
            </a:br>
            <a:endParaRPr lang="sv-SE" sz="1200" dirty="0" smtClean="0"/>
          </a:p>
        </p:txBody>
      </p:sp>
      <p:sp>
        <p:nvSpPr>
          <p:cNvPr id="3" name="Platshållare för innehåll 2"/>
          <p:cNvSpPr>
            <a:spLocks noGrp="1"/>
          </p:cNvSpPr>
          <p:nvPr>
            <p:ph sz="half" idx="2"/>
          </p:nvPr>
        </p:nvSpPr>
        <p:spPr>
          <a:xfrm>
            <a:off x="5242561" y="1756744"/>
            <a:ext cx="3918856" cy="4726604"/>
          </a:xfrm>
        </p:spPr>
        <p:txBody>
          <a:bodyPr>
            <a:normAutofit/>
          </a:bodyPr>
          <a:lstStyle/>
          <a:p>
            <a:pPr marL="0" indent="0">
              <a:buNone/>
            </a:pPr>
            <a:endParaRPr lang="sv-SE" dirty="0" smtClean="0"/>
          </a:p>
          <a:p>
            <a:pPr marL="0" indent="0">
              <a:buNone/>
            </a:pPr>
            <a:endParaRPr lang="sv-SE" dirty="0"/>
          </a:p>
          <a:p>
            <a:pPr marL="0" indent="0">
              <a:buNone/>
            </a:pPr>
            <a:endParaRPr lang="sv-SE" dirty="0" smtClean="0"/>
          </a:p>
          <a:p>
            <a:pPr marL="0" indent="0">
              <a:buNone/>
            </a:pPr>
            <a:endParaRPr lang="sv-SE" sz="1400" dirty="0" smtClean="0"/>
          </a:p>
          <a:p>
            <a:pPr marL="0" indent="0">
              <a:buNone/>
            </a:pPr>
            <a:r>
              <a:rPr lang="sv-SE" sz="1400" dirty="0" smtClean="0"/>
              <a:t>Sture Olsson, ordinarie</a:t>
            </a:r>
            <a:r>
              <a:rPr lang="sv-SE" sz="1400" dirty="0"/>
              <a:t/>
            </a:r>
            <a:br>
              <a:rPr lang="sv-SE" sz="1400" dirty="0"/>
            </a:br>
            <a:r>
              <a:rPr lang="sv-SE" sz="1400" dirty="0" smtClean="0"/>
              <a:t>Karin Thalén, ordinarie</a:t>
            </a:r>
            <a:br>
              <a:rPr lang="sv-SE" sz="1400" dirty="0" smtClean="0"/>
            </a:br>
            <a:r>
              <a:rPr lang="sv-SE" sz="1400" dirty="0" smtClean="0"/>
              <a:t>Lisbeth Eriksson, ersättare</a:t>
            </a:r>
            <a:br>
              <a:rPr lang="sv-SE" sz="1400" dirty="0" smtClean="0"/>
            </a:br>
            <a:r>
              <a:rPr lang="sv-SE" sz="1400" dirty="0" smtClean="0"/>
              <a:t>Gudrun Eliasson, ersättare</a:t>
            </a:r>
            <a:br>
              <a:rPr lang="sv-SE" sz="1400" dirty="0" smtClean="0"/>
            </a:br>
            <a:r>
              <a:rPr lang="sv-SE" sz="1400" dirty="0" smtClean="0"/>
              <a:t>Rolf </a:t>
            </a:r>
            <a:r>
              <a:rPr lang="sv-SE" sz="1400" dirty="0" smtClean="0"/>
              <a:t>Petterson</a:t>
            </a:r>
            <a:r>
              <a:rPr lang="sv-SE" sz="1400" dirty="0" smtClean="0"/>
              <a:t>, ersättare</a:t>
            </a:r>
            <a:br>
              <a:rPr lang="sv-SE" sz="1400" dirty="0" smtClean="0"/>
            </a:br>
            <a:r>
              <a:rPr lang="sv-SE" sz="1400" dirty="0" smtClean="0"/>
              <a:t>Leif Altmann, ersättare</a:t>
            </a:r>
          </a:p>
          <a:p>
            <a:pPr marL="0" indent="0">
              <a:buNone/>
            </a:pPr>
            <a:r>
              <a:rPr lang="sv-SE" sz="1400" dirty="0" smtClean="0">
                <a:hlinkClick r:id="rId2"/>
              </a:rPr>
              <a:t>Läs om dem i Kongressbilagan 2022</a:t>
            </a:r>
            <a:endParaRPr lang="sv-SE" sz="1400" dirty="0" smtClean="0"/>
          </a:p>
        </p:txBody>
      </p:sp>
      <p:sp>
        <p:nvSpPr>
          <p:cNvPr id="4" name="Rubrik 3"/>
          <p:cNvSpPr>
            <a:spLocks noGrp="1"/>
          </p:cNvSpPr>
          <p:nvPr>
            <p:ph type="title"/>
          </p:nvPr>
        </p:nvSpPr>
        <p:spPr/>
        <p:txBody>
          <a:bodyPr/>
          <a:lstStyle/>
          <a:p>
            <a:r>
              <a:rPr lang="sv-SE" dirty="0" smtClean="0"/>
              <a:t>Ny förbundsstyrelse</a:t>
            </a:r>
            <a:endParaRPr lang="sv-SE" dirty="0"/>
          </a:p>
        </p:txBody>
      </p:sp>
      <p:pic>
        <p:nvPicPr>
          <p:cNvPr id="5" name="Bildobjekt 4"/>
          <p:cNvPicPr>
            <a:picLocks noChangeAspect="1"/>
          </p:cNvPicPr>
          <p:nvPr/>
        </p:nvPicPr>
        <p:blipFill>
          <a:blip r:embed="rId3"/>
          <a:stretch>
            <a:fillRect/>
          </a:stretch>
        </p:blipFill>
        <p:spPr>
          <a:xfrm>
            <a:off x="907870" y="1110818"/>
            <a:ext cx="6999514" cy="2273526"/>
          </a:xfrm>
          <a:prstGeom prst="rect">
            <a:avLst/>
          </a:prstGeom>
        </p:spPr>
      </p:pic>
    </p:spTree>
    <p:extLst>
      <p:ext uri="{BB962C8B-B14F-4D97-AF65-F5344CB8AC3E}">
        <p14:creationId xmlns:p14="http://schemas.microsoft.com/office/powerpoint/2010/main" val="6076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p:cNvSpPr>
            <a:spLocks noGrp="1"/>
          </p:cNvSpPr>
          <p:nvPr>
            <p:ph idx="1"/>
          </p:nvPr>
        </p:nvSpPr>
        <p:spPr>
          <a:xfrm>
            <a:off x="838200" y="1399692"/>
            <a:ext cx="10515600" cy="4228816"/>
          </a:xfrm>
        </p:spPr>
        <p:txBody>
          <a:bodyPr/>
          <a:lstStyle/>
          <a:p>
            <a:pPr marL="0" indent="0">
              <a:spcBef>
                <a:spcPts val="0"/>
              </a:spcBef>
              <a:buNone/>
            </a:pPr>
            <a:r>
              <a:rPr lang="sv-SE" dirty="0" smtClean="0"/>
              <a:t>Agneta Petersson, sammankallande</a:t>
            </a:r>
          </a:p>
          <a:p>
            <a:pPr marL="0" indent="0">
              <a:spcBef>
                <a:spcPts val="0"/>
              </a:spcBef>
              <a:buNone/>
            </a:pPr>
            <a:r>
              <a:rPr lang="sv-SE" dirty="0" smtClean="0"/>
              <a:t>Arne Nilsson, ordinarie</a:t>
            </a:r>
            <a:br>
              <a:rPr lang="sv-SE" dirty="0" smtClean="0"/>
            </a:br>
            <a:r>
              <a:rPr lang="sv-SE" dirty="0" smtClean="0"/>
              <a:t>Monica Nyström, ordinarie</a:t>
            </a:r>
            <a:br>
              <a:rPr lang="sv-SE" dirty="0" smtClean="0"/>
            </a:br>
            <a:r>
              <a:rPr lang="sv-SE" dirty="0" smtClean="0"/>
              <a:t>Inger Ros, ordinarie</a:t>
            </a:r>
            <a:br>
              <a:rPr lang="sv-SE" dirty="0" smtClean="0"/>
            </a:br>
            <a:r>
              <a:rPr lang="sv-SE" dirty="0" smtClean="0"/>
              <a:t>Marja Hillerström, ordinarie</a:t>
            </a:r>
          </a:p>
          <a:p>
            <a:pPr marL="0" indent="0">
              <a:spcBef>
                <a:spcPts val="0"/>
              </a:spcBef>
              <a:buNone/>
            </a:pPr>
            <a:endParaRPr lang="sv-SE" dirty="0" smtClean="0"/>
          </a:p>
          <a:p>
            <a:pPr marL="0" indent="0">
              <a:spcBef>
                <a:spcPts val="0"/>
              </a:spcBef>
              <a:buNone/>
            </a:pPr>
            <a:r>
              <a:rPr lang="sv-SE" dirty="0" smtClean="0"/>
              <a:t>Martin Lång, ersättare</a:t>
            </a:r>
            <a:br>
              <a:rPr lang="sv-SE" dirty="0" smtClean="0"/>
            </a:br>
            <a:r>
              <a:rPr lang="sv-SE" dirty="0" smtClean="0"/>
              <a:t>Karin Jeppsson, ersättare</a:t>
            </a:r>
            <a:endParaRPr lang="sv-SE" dirty="0"/>
          </a:p>
        </p:txBody>
      </p:sp>
      <p:sp>
        <p:nvSpPr>
          <p:cNvPr id="5" name="Rubrik 4"/>
          <p:cNvSpPr>
            <a:spLocks noGrp="1"/>
          </p:cNvSpPr>
          <p:nvPr>
            <p:ph type="title"/>
          </p:nvPr>
        </p:nvSpPr>
        <p:spPr/>
        <p:txBody>
          <a:bodyPr/>
          <a:lstStyle/>
          <a:p>
            <a:r>
              <a:rPr lang="sv-SE" dirty="0" smtClean="0"/>
              <a:t>Ny valberedning</a:t>
            </a:r>
            <a:endParaRPr lang="sv-SE" dirty="0"/>
          </a:p>
        </p:txBody>
      </p:sp>
    </p:spTree>
    <p:extLst>
      <p:ext uri="{BB962C8B-B14F-4D97-AF65-F5344CB8AC3E}">
        <p14:creationId xmlns:p14="http://schemas.microsoft.com/office/powerpoint/2010/main" val="325416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p:cNvSpPr>
            <a:spLocks noGrp="1"/>
          </p:cNvSpPr>
          <p:nvPr>
            <p:ph idx="1"/>
          </p:nvPr>
        </p:nvSpPr>
        <p:spPr>
          <a:xfrm>
            <a:off x="838200" y="1364858"/>
            <a:ext cx="10515600" cy="4228816"/>
          </a:xfrm>
        </p:spPr>
        <p:txBody>
          <a:bodyPr/>
          <a:lstStyle/>
          <a:p>
            <a:pPr marL="0" indent="0">
              <a:spcBef>
                <a:spcPts val="0"/>
              </a:spcBef>
              <a:buNone/>
            </a:pPr>
            <a:r>
              <a:rPr lang="sv-SE" dirty="0" smtClean="0"/>
              <a:t>Sten Andersson, ordinarie</a:t>
            </a:r>
            <a:br>
              <a:rPr lang="sv-SE" dirty="0" smtClean="0"/>
            </a:br>
            <a:r>
              <a:rPr lang="sv-SE" dirty="0" smtClean="0"/>
              <a:t>Gunilla Larsson, ordinarie</a:t>
            </a:r>
            <a:endParaRPr lang="sv-SE" dirty="0"/>
          </a:p>
          <a:p>
            <a:pPr marL="0" indent="0">
              <a:spcBef>
                <a:spcPts val="0"/>
              </a:spcBef>
              <a:buNone/>
            </a:pPr>
            <a:endParaRPr lang="sv-SE" dirty="0" smtClean="0"/>
          </a:p>
          <a:p>
            <a:pPr marL="0" indent="0">
              <a:spcBef>
                <a:spcPts val="0"/>
              </a:spcBef>
              <a:buNone/>
            </a:pPr>
            <a:r>
              <a:rPr lang="sv-SE" dirty="0" smtClean="0"/>
              <a:t>Lars Åkerblom, ersättare</a:t>
            </a:r>
            <a:br>
              <a:rPr lang="sv-SE" dirty="0" smtClean="0"/>
            </a:br>
            <a:r>
              <a:rPr lang="sv-SE" dirty="0" smtClean="0"/>
              <a:t>Claes Åberg, ersättare</a:t>
            </a:r>
          </a:p>
          <a:p>
            <a:pPr marL="0" indent="0">
              <a:spcBef>
                <a:spcPts val="0"/>
              </a:spcBef>
              <a:buNone/>
            </a:pPr>
            <a:endParaRPr lang="sv-SE" dirty="0"/>
          </a:p>
          <a:p>
            <a:pPr marL="0" indent="0">
              <a:spcBef>
                <a:spcPts val="0"/>
              </a:spcBef>
              <a:buNone/>
            </a:pPr>
            <a:endParaRPr lang="sv-SE" dirty="0" smtClean="0"/>
          </a:p>
          <a:p>
            <a:pPr marL="0" indent="0">
              <a:spcBef>
                <a:spcPts val="0"/>
              </a:spcBef>
              <a:buNone/>
            </a:pPr>
            <a:endParaRPr lang="sv-SE" dirty="0" smtClean="0"/>
          </a:p>
          <a:p>
            <a:pPr marL="0" indent="0">
              <a:spcBef>
                <a:spcPts val="0"/>
              </a:spcBef>
              <a:buNone/>
            </a:pPr>
            <a:r>
              <a:rPr lang="sv-SE" b="1" dirty="0" smtClean="0"/>
              <a:t>Förbundskansliet</a:t>
            </a:r>
          </a:p>
          <a:p>
            <a:pPr marL="0" indent="0">
              <a:spcBef>
                <a:spcPts val="0"/>
              </a:spcBef>
              <a:buNone/>
            </a:pPr>
            <a:r>
              <a:rPr lang="sv-SE" dirty="0" smtClean="0"/>
              <a:t>Leds av generalsekreterare Christine Cars-Ingels.</a:t>
            </a:r>
          </a:p>
          <a:p>
            <a:pPr marL="0" indent="0">
              <a:spcBef>
                <a:spcPts val="0"/>
              </a:spcBef>
              <a:buNone/>
            </a:pPr>
            <a:r>
              <a:rPr lang="sv-SE" dirty="0" smtClean="0"/>
              <a:t>Med 20 anställda.</a:t>
            </a:r>
          </a:p>
        </p:txBody>
      </p:sp>
      <p:sp>
        <p:nvSpPr>
          <p:cNvPr id="5" name="Rubrik 4"/>
          <p:cNvSpPr>
            <a:spLocks noGrp="1"/>
          </p:cNvSpPr>
          <p:nvPr>
            <p:ph type="title"/>
          </p:nvPr>
        </p:nvSpPr>
        <p:spPr/>
        <p:txBody>
          <a:bodyPr/>
          <a:lstStyle/>
          <a:p>
            <a:r>
              <a:rPr lang="sv-SE" dirty="0" smtClean="0"/>
              <a:t>Nya revisorer</a:t>
            </a:r>
            <a:endParaRPr lang="sv-SE" dirty="0"/>
          </a:p>
        </p:txBody>
      </p:sp>
    </p:spTree>
    <p:extLst>
      <p:ext uri="{BB962C8B-B14F-4D97-AF65-F5344CB8AC3E}">
        <p14:creationId xmlns:p14="http://schemas.microsoft.com/office/powerpoint/2010/main" val="209960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Vilka beslut anger nu riktningen för verksamheten </a:t>
            </a:r>
            <a:br>
              <a:rPr lang="sv-SE" dirty="0" smtClean="0"/>
            </a:br>
            <a:r>
              <a:rPr lang="sv-SE" dirty="0" smtClean="0"/>
              <a:t>2022-2025?</a:t>
            </a:r>
            <a:endParaRPr lang="sv-SE" dirty="0"/>
          </a:p>
        </p:txBody>
      </p:sp>
    </p:spTree>
    <p:extLst>
      <p:ext uri="{BB962C8B-B14F-4D97-AF65-F5344CB8AC3E}">
        <p14:creationId xmlns:p14="http://schemas.microsoft.com/office/powerpoint/2010/main" val="67253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838200" y="1408400"/>
            <a:ext cx="11197046" cy="4600513"/>
          </a:xfrm>
        </p:spPr>
        <p:txBody>
          <a:bodyPr>
            <a:normAutofit/>
          </a:bodyPr>
          <a:lstStyle/>
          <a:p>
            <a:pPr marL="0" indent="0">
              <a:buNone/>
            </a:pPr>
            <a:r>
              <a:rPr lang="sv-SE" dirty="0" smtClean="0"/>
              <a:t>Verksamhetsinriktningens tema är att stärka Riksförbundet HjärtLung för framtiden: </a:t>
            </a:r>
            <a:r>
              <a:rPr lang="sv-SE" i="1" dirty="0" smtClean="0"/>
              <a:t>För ett livskraftigt och inflytelserikt förbund som är väl förankrat i sitt uppdrag</a:t>
            </a:r>
            <a:r>
              <a:rPr lang="sv-SE" dirty="0" smtClean="0"/>
              <a:t>.</a:t>
            </a:r>
          </a:p>
          <a:p>
            <a:pPr marL="800100" lvl="1" indent="-342900">
              <a:buFont typeface="+mj-lt"/>
              <a:buAutoNum type="arabicPeriod"/>
            </a:pPr>
            <a:r>
              <a:rPr lang="sv-SE" sz="1800" dirty="0" smtClean="0"/>
              <a:t>Stärka </a:t>
            </a:r>
            <a:r>
              <a:rPr lang="sv-SE" sz="1800" dirty="0"/>
              <a:t>grunden genom att värva nya </a:t>
            </a:r>
            <a:r>
              <a:rPr lang="sv-SE" sz="1800" dirty="0" smtClean="0"/>
              <a:t>medlemmar.</a:t>
            </a:r>
            <a:endParaRPr lang="sv-SE" sz="1800" dirty="0"/>
          </a:p>
          <a:p>
            <a:pPr marL="800100" lvl="1" indent="-342900">
              <a:buFont typeface="+mj-lt"/>
              <a:buAutoNum type="arabicPeriod"/>
            </a:pPr>
            <a:r>
              <a:rPr lang="sv-SE" sz="1800" dirty="0"/>
              <a:t>Stärka arbetet med att öka våra </a:t>
            </a:r>
            <a:r>
              <a:rPr lang="sv-SE" sz="1800" dirty="0" smtClean="0"/>
              <a:t>intäkter.</a:t>
            </a:r>
            <a:endParaRPr lang="sv-SE" sz="1800" dirty="0"/>
          </a:p>
          <a:p>
            <a:pPr marL="800100" lvl="1" indent="-342900">
              <a:buFont typeface="+mj-lt"/>
              <a:buAutoNum type="arabicPeriod"/>
            </a:pPr>
            <a:r>
              <a:rPr lang="sv-SE" sz="1800" dirty="0"/>
              <a:t>Stärka vi-känslan i riksförbundet genom att berika och stödja </a:t>
            </a:r>
            <a:r>
              <a:rPr lang="sv-SE" sz="1800" dirty="0" smtClean="0"/>
              <a:t>varandra </a:t>
            </a:r>
            <a:r>
              <a:rPr lang="sv-SE" sz="1800" dirty="0"/>
              <a:t>på </a:t>
            </a:r>
            <a:r>
              <a:rPr lang="sv-SE" sz="1800" dirty="0" smtClean="0"/>
              <a:t/>
            </a:r>
            <a:br>
              <a:rPr lang="sv-SE" sz="1800" dirty="0" smtClean="0"/>
            </a:br>
            <a:r>
              <a:rPr lang="sv-SE" sz="1800" dirty="0" smtClean="0"/>
              <a:t>lokal-</a:t>
            </a:r>
            <a:r>
              <a:rPr lang="sv-SE" sz="1800" dirty="0"/>
              <a:t>, läns- och </a:t>
            </a:r>
            <a:r>
              <a:rPr lang="sv-SE" sz="1800" dirty="0" smtClean="0"/>
              <a:t>riksnivå.</a:t>
            </a:r>
            <a:endParaRPr lang="sv-SE" sz="1800" dirty="0"/>
          </a:p>
          <a:p>
            <a:pPr marL="800100" lvl="1" indent="-342900">
              <a:buFont typeface="+mj-lt"/>
              <a:buAutoNum type="arabicPeriod"/>
            </a:pPr>
            <a:r>
              <a:rPr lang="sv-SE" sz="1800" dirty="0"/>
              <a:t>Stärka vårt förebyggande hälso- och </a:t>
            </a:r>
            <a:r>
              <a:rPr lang="sv-SE" sz="1800" dirty="0" smtClean="0"/>
              <a:t>livsstilsarbete.</a:t>
            </a:r>
            <a:endParaRPr lang="sv-SE" sz="1800" dirty="0"/>
          </a:p>
          <a:p>
            <a:pPr marL="800100" lvl="1" indent="-342900">
              <a:buFont typeface="+mj-lt"/>
              <a:buAutoNum type="arabicPeriod"/>
            </a:pPr>
            <a:r>
              <a:rPr lang="sv-SE" sz="1800" dirty="0" smtClean="0"/>
              <a:t>Stärka </a:t>
            </a:r>
            <a:r>
              <a:rPr lang="sv-SE" sz="1800" dirty="0"/>
              <a:t>och hålla fast vid det arbete vi </a:t>
            </a:r>
            <a:r>
              <a:rPr lang="sv-SE" sz="1800" dirty="0" smtClean="0"/>
              <a:t>gör.</a:t>
            </a:r>
          </a:p>
          <a:p>
            <a:pPr marL="800100" lvl="1" indent="-342900">
              <a:buFont typeface="+mj-lt"/>
              <a:buAutoNum type="arabicPeriod"/>
            </a:pPr>
            <a:r>
              <a:rPr lang="sv-SE" sz="1800" dirty="0"/>
              <a:t>Stärka kännedomen om </a:t>
            </a:r>
            <a:r>
              <a:rPr lang="sv-SE" sz="1800" dirty="0" smtClean="0"/>
              <a:t>riksförbundet </a:t>
            </a:r>
            <a:r>
              <a:rPr lang="sv-SE" sz="1800" dirty="0"/>
              <a:t>genom enhetlig kommunikation och marknadsföring</a:t>
            </a:r>
            <a:r>
              <a:rPr lang="sv-SE" sz="1800" dirty="0" smtClean="0"/>
              <a:t>.</a:t>
            </a:r>
          </a:p>
          <a:p>
            <a:r>
              <a:rPr lang="sv-SE" sz="1800" dirty="0" smtClean="0"/>
              <a:t>Med vårt ändamål i stadgarna som grund.</a:t>
            </a:r>
            <a:endParaRPr lang="sv-SE" sz="1800" dirty="0"/>
          </a:p>
        </p:txBody>
      </p:sp>
      <p:sp>
        <p:nvSpPr>
          <p:cNvPr id="3" name="Rubrik 2"/>
          <p:cNvSpPr>
            <a:spLocks noGrp="1"/>
          </p:cNvSpPr>
          <p:nvPr>
            <p:ph type="title"/>
          </p:nvPr>
        </p:nvSpPr>
        <p:spPr/>
        <p:txBody>
          <a:bodyPr/>
          <a:lstStyle/>
          <a:p>
            <a:r>
              <a:rPr lang="sv-SE" dirty="0" smtClean="0"/>
              <a:t>Verksamhetsinriktning och rambudget</a:t>
            </a:r>
            <a:endParaRPr lang="sv-SE" dirty="0"/>
          </a:p>
        </p:txBody>
      </p:sp>
    </p:spTree>
    <p:extLst>
      <p:ext uri="{BB962C8B-B14F-4D97-AF65-F5344CB8AC3E}">
        <p14:creationId xmlns:p14="http://schemas.microsoft.com/office/powerpoint/2010/main" val="296699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En mer personcentrerad vård.</a:t>
            </a:r>
          </a:p>
          <a:p>
            <a:r>
              <a:rPr lang="sv-SE" dirty="0" smtClean="0"/>
              <a:t>En mer jämlik vård utan omotiverade skillnader.</a:t>
            </a:r>
          </a:p>
          <a:p>
            <a:r>
              <a:rPr lang="sv-SE" dirty="0" smtClean="0"/>
              <a:t>Tillgång till bra uppföljning samt en god primär- och sekundärprevention.</a:t>
            </a:r>
          </a:p>
          <a:p>
            <a:r>
              <a:rPr lang="sv-SE" dirty="0" smtClean="0"/>
              <a:t>Ett utökat högkostnadsskydd som inkluderar tandvård.</a:t>
            </a:r>
          </a:p>
          <a:p>
            <a:endParaRPr lang="sv-SE" dirty="0"/>
          </a:p>
          <a:p>
            <a:pPr marL="0" indent="0">
              <a:buNone/>
            </a:pPr>
            <a:r>
              <a:rPr lang="sv-SE" dirty="0" smtClean="0">
                <a:hlinkClick r:id="rId2"/>
              </a:rPr>
              <a:t>Samhällspolitiskt program </a:t>
            </a:r>
            <a:r>
              <a:rPr lang="sv-SE" dirty="0" smtClean="0"/>
              <a:t>som grund och ankare. </a:t>
            </a:r>
            <a:endParaRPr lang="sv-SE" dirty="0"/>
          </a:p>
        </p:txBody>
      </p:sp>
      <p:sp>
        <p:nvSpPr>
          <p:cNvPr id="3" name="Rubrik 2"/>
          <p:cNvSpPr>
            <a:spLocks noGrp="1"/>
          </p:cNvSpPr>
          <p:nvPr>
            <p:ph type="title"/>
          </p:nvPr>
        </p:nvSpPr>
        <p:spPr/>
        <p:txBody>
          <a:bodyPr/>
          <a:lstStyle/>
          <a:p>
            <a:r>
              <a:rPr lang="sv-SE" dirty="0" smtClean="0"/>
              <a:t>Intressepolitiska huvudfrågor 2022 - 2025</a:t>
            </a:r>
            <a:endParaRPr lang="sv-SE" dirty="0"/>
          </a:p>
        </p:txBody>
      </p:sp>
    </p:spTree>
    <p:extLst>
      <p:ext uri="{BB962C8B-B14F-4D97-AF65-F5344CB8AC3E}">
        <p14:creationId xmlns:p14="http://schemas.microsoft.com/office/powerpoint/2010/main" val="267992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Inga ändringar på riksnivå.</a:t>
            </a:r>
          </a:p>
        </p:txBody>
      </p:sp>
      <p:sp>
        <p:nvSpPr>
          <p:cNvPr id="3" name="Rubrik 2"/>
          <p:cNvSpPr>
            <a:spLocks noGrp="1"/>
          </p:cNvSpPr>
          <p:nvPr>
            <p:ph type="title"/>
          </p:nvPr>
        </p:nvSpPr>
        <p:spPr/>
        <p:txBody>
          <a:bodyPr/>
          <a:lstStyle/>
          <a:p>
            <a:r>
              <a:rPr lang="sv-SE" dirty="0" smtClean="0"/>
              <a:t>Stadgeändringar</a:t>
            </a:r>
            <a:endParaRPr lang="sv-SE" dirty="0"/>
          </a:p>
        </p:txBody>
      </p:sp>
    </p:spTree>
    <p:extLst>
      <p:ext uri="{BB962C8B-B14F-4D97-AF65-F5344CB8AC3E}">
        <p14:creationId xmlns:p14="http://schemas.microsoft.com/office/powerpoint/2010/main" val="158617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jartLung_mall_211011_ME [Skrivskyddad]" id="{A54F9222-4129-4C36-BC95-9757C1DA8B1D}" vid="{8A0D3F8B-A3AB-4D46-A6E6-798990C7F3D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3001FDF85FA3834A8D561566A92D5BF4" ma:contentTypeVersion="14" ma:contentTypeDescription="Skapa ett nytt dokument." ma:contentTypeScope="" ma:versionID="6a2f20ec0aeb262d5a20c7a3fad42574">
  <xsd:schema xmlns:xsd="http://www.w3.org/2001/XMLSchema" xmlns:xs="http://www.w3.org/2001/XMLSchema" xmlns:p="http://schemas.microsoft.com/office/2006/metadata/properties" xmlns:ns3="98dd80a1-7d90-4794-a676-b26b5e78dcd9" xmlns:ns4="db09c066-1615-4540-a27e-21dd901f2066" targetNamespace="http://schemas.microsoft.com/office/2006/metadata/properties" ma:root="true" ma:fieldsID="6a035a630c1e566bd0d03cd9fbc645b7" ns3:_="" ns4:_="">
    <xsd:import namespace="98dd80a1-7d90-4794-a676-b26b5e78dcd9"/>
    <xsd:import namespace="db09c066-1615-4540-a27e-21dd901f206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dd80a1-7d90-4794-a676-b26b5e78dc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b09c066-1615-4540-a27e-21dd901f2066"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SharingHintHash" ma:index="12"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86FDEA-3FAB-433A-8569-66100E01FED4}">
  <ds:schemaRefs>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db09c066-1615-4540-a27e-21dd901f2066"/>
    <ds:schemaRef ds:uri="http://www.w3.org/XML/1998/namespace"/>
    <ds:schemaRef ds:uri="http://schemas.openxmlformats.org/package/2006/metadata/core-properties"/>
    <ds:schemaRef ds:uri="98dd80a1-7d90-4794-a676-b26b5e78dcd9"/>
    <ds:schemaRef ds:uri="http://purl.org/dc/dcmitype/"/>
  </ds:schemaRefs>
</ds:datastoreItem>
</file>

<file path=customXml/itemProps2.xml><?xml version="1.0" encoding="utf-8"?>
<ds:datastoreItem xmlns:ds="http://schemas.openxmlformats.org/officeDocument/2006/customXml" ds:itemID="{A26DD1BD-9436-4B64-B7DA-81D5D6B033B9}">
  <ds:schemaRefs>
    <ds:schemaRef ds:uri="http://schemas.microsoft.com/sharepoint/v3/contenttype/forms"/>
  </ds:schemaRefs>
</ds:datastoreItem>
</file>

<file path=customXml/itemProps3.xml><?xml version="1.0" encoding="utf-8"?>
<ds:datastoreItem xmlns:ds="http://schemas.openxmlformats.org/officeDocument/2006/customXml" ds:itemID="{BFD61737-BD8E-4454-8CAA-896BFF1A90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dd80a1-7d90-4794-a676-b26b5e78dcd9"/>
    <ds:schemaRef ds:uri="db09c066-1615-4540-a27e-21dd901f20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HjartLung_mall_211011_ME</Template>
  <TotalTime>2262</TotalTime>
  <Words>920</Words>
  <Application>Microsoft Office PowerPoint</Application>
  <PresentationFormat>Bredbild</PresentationFormat>
  <Paragraphs>98</Paragraphs>
  <Slides>19</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19</vt:i4>
      </vt:variant>
    </vt:vector>
  </HeadingPairs>
  <TitlesOfParts>
    <vt:vector size="23" baseType="lpstr">
      <vt:lpstr>Arial</vt:lpstr>
      <vt:lpstr>Calibri</vt:lpstr>
      <vt:lpstr>Verdana</vt:lpstr>
      <vt:lpstr>Office-tema</vt:lpstr>
      <vt:lpstr>Kongressen 2022  Vad hände egentligen…?  Alla beslut för hela vår patientorganisation,  dvs. förbundsstyrelsen med förbundskansli,           21 länsföreningar, 137 lokalföreningar och              7 medlemsorganisationer.  För cirka 35000 medlemmar. </vt:lpstr>
      <vt:lpstr>Ny förbundsordförande 2022-2025 – Anders Åkesson</vt:lpstr>
      <vt:lpstr>Ny förbundsstyrelse</vt:lpstr>
      <vt:lpstr>Ny valberedning</vt:lpstr>
      <vt:lpstr>Nya revisorer</vt:lpstr>
      <vt:lpstr>Vilka beslut anger nu riktningen för verksamheten  2022-2025?</vt:lpstr>
      <vt:lpstr>Verksamhetsinriktning och rambudget</vt:lpstr>
      <vt:lpstr>Intressepolitiska huvudfrågor 2022 - 2025</vt:lpstr>
      <vt:lpstr>Stadgeändringar</vt:lpstr>
      <vt:lpstr>Stadgeändringar för länsföreningarna</vt:lpstr>
      <vt:lpstr>Stadgeändringar för lokalföreningar</vt:lpstr>
      <vt:lpstr>Motioner som bifölls</vt:lpstr>
      <vt:lpstr>12-årsregeln</vt:lpstr>
      <vt:lpstr>Namnfrågan</vt:lpstr>
      <vt:lpstr>Tandhälsa</vt:lpstr>
      <vt:lpstr>Hjärt-lungräddning</vt:lpstr>
      <vt:lpstr>Utbildning, rekrytering m.m.</vt:lpstr>
      <vt:lpstr>Påverkansarbete</vt:lpstr>
      <vt:lpstr>För mer information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Anders Holgersson</dc:creator>
  <cp:lastModifiedBy>Lotta Sondell</cp:lastModifiedBy>
  <cp:revision>55</cp:revision>
  <dcterms:created xsi:type="dcterms:W3CDTF">2022-06-16T14:11:22Z</dcterms:created>
  <dcterms:modified xsi:type="dcterms:W3CDTF">2022-09-16T07:07:02Z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0x0101003001FDF85FA3834A8D561566A92D5BF4</vt:lpwstr>
  </property>
</Properties>
</file>