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6.xml" ContentType="application/vnd.openxmlformats-officedocument.themeOverr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7.xml" ContentType="application/vnd.openxmlformats-officedocument.themeOverr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8.xml" ContentType="application/vnd.openxmlformats-officedocument.themeOverr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9.xml" ContentType="application/vnd.openxmlformats-officedocument.themeOverr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10.xml" ContentType="application/vnd.openxmlformats-officedocument.themeOverr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theme/themeOverride11.xml" ContentType="application/vnd.openxmlformats-officedocument.themeOverr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theme/themeOverride12.xml" ContentType="application/vnd.openxmlformats-officedocument.themeOverr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theme/themeOverride13.xml" ContentType="application/vnd.openxmlformats-officedocument.themeOverr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theme/themeOverride14.xml" ContentType="application/vnd.openxmlformats-officedocument.themeOverr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8" r:id="rId2"/>
    <p:sldId id="430" r:id="rId3"/>
    <p:sldId id="429" r:id="rId4"/>
    <p:sldId id="433" r:id="rId5"/>
    <p:sldId id="256" r:id="rId6"/>
    <p:sldId id="257" r:id="rId7"/>
    <p:sldId id="431" r:id="rId8"/>
    <p:sldId id="432" r:id="rId9"/>
    <p:sldId id="260" r:id="rId10"/>
    <p:sldId id="259" r:id="rId11"/>
    <p:sldId id="402" r:id="rId12"/>
    <p:sldId id="404" r:id="rId13"/>
    <p:sldId id="405" r:id="rId14"/>
    <p:sldId id="426" r:id="rId15"/>
    <p:sldId id="427" r:id="rId16"/>
    <p:sldId id="406" r:id="rId17"/>
    <p:sldId id="280" r:id="rId18"/>
    <p:sldId id="284" r:id="rId19"/>
    <p:sldId id="288" r:id="rId20"/>
    <p:sldId id="296" r:id="rId21"/>
    <p:sldId id="407" r:id="rId22"/>
    <p:sldId id="312" r:id="rId23"/>
    <p:sldId id="316" r:id="rId24"/>
    <p:sldId id="320" r:id="rId25"/>
    <p:sldId id="328" r:id="rId26"/>
    <p:sldId id="408" r:id="rId27"/>
    <p:sldId id="332" r:id="rId28"/>
    <p:sldId id="336" r:id="rId29"/>
    <p:sldId id="348" r:id="rId30"/>
    <p:sldId id="409" r:id="rId31"/>
    <p:sldId id="352" r:id="rId32"/>
    <p:sldId id="411" r:id="rId33"/>
    <p:sldId id="437" r:id="rId34"/>
    <p:sldId id="436" r:id="rId35"/>
    <p:sldId id="435" r:id="rId36"/>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D01CF32E-E43D-47B9-8CCB-7CF72CAEDD5A}">
          <p14:sldIdLst/>
        </p14:section>
        <p14:section name="Peter" id="{4A1FAB11-09BE-42CD-9AE5-6F8EC3234FF7}">
          <p14:sldIdLst>
            <p14:sldId id="258"/>
            <p14:sldId id="430"/>
            <p14:sldId id="429"/>
            <p14:sldId id="433"/>
            <p14:sldId id="256"/>
            <p14:sldId id="257"/>
            <p14:sldId id="431"/>
            <p14:sldId id="432"/>
            <p14:sldId id="260"/>
            <p14:sldId id="259"/>
            <p14:sldId id="402"/>
            <p14:sldId id="404"/>
            <p14:sldId id="405"/>
            <p14:sldId id="426"/>
            <p14:sldId id="427"/>
            <p14:sldId id="406"/>
            <p14:sldId id="280"/>
            <p14:sldId id="284"/>
            <p14:sldId id="288"/>
            <p14:sldId id="296"/>
            <p14:sldId id="407"/>
            <p14:sldId id="312"/>
            <p14:sldId id="316"/>
            <p14:sldId id="320"/>
            <p14:sldId id="328"/>
            <p14:sldId id="408"/>
            <p14:sldId id="332"/>
            <p14:sldId id="336"/>
            <p14:sldId id="348"/>
            <p14:sldId id="409"/>
            <p14:sldId id="352"/>
            <p14:sldId id="411"/>
            <p14:sldId id="437"/>
            <p14:sldId id="436"/>
            <p14:sldId id="435"/>
          </p14:sldIdLst>
        </p14:section>
        <p14:section name="Peter - Valtema och intressepolitik" id="{48C25001-2493-4638-9C9D-EB1BE7E59D96}">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611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AD023F-2783-413F-A218-767FF0C3E53F}" v="1" dt="2026-06-04T11:22:10.3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3260" autoAdjust="0"/>
  </p:normalViewPr>
  <p:slideViewPr>
    <p:cSldViewPr snapToGrid="0">
      <p:cViewPr varScale="1">
        <p:scale>
          <a:sx n="47" d="100"/>
          <a:sy n="47" d="100"/>
        </p:scale>
        <p:origin x="1392"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ter Edfelt" userId="be4f472d-6511-4cb6-b3ca-ec3b15ece258" providerId="ADAL" clId="{60DF3147-446D-43CD-8519-103E2F0AEF76}"/>
    <pc:docChg chg="custSel modSld">
      <pc:chgData name="Peter Edfelt" userId="be4f472d-6511-4cb6-b3ca-ec3b15ece258" providerId="ADAL" clId="{60DF3147-446D-43CD-8519-103E2F0AEF76}" dt="2026-06-04T11:08:44.977" v="1" actId="478"/>
      <pc:docMkLst>
        <pc:docMk/>
      </pc:docMkLst>
      <pc:sldChg chg="delSp modSp mod">
        <pc:chgData name="Peter Edfelt" userId="be4f472d-6511-4cb6-b3ca-ec3b15ece258" providerId="ADAL" clId="{60DF3147-446D-43CD-8519-103E2F0AEF76}" dt="2026-06-04T11:08:44.977" v="1" actId="478"/>
        <pc:sldMkLst>
          <pc:docMk/>
          <pc:sldMk cId="2793688258" sldId="258"/>
        </pc:sldMkLst>
        <pc:spChg chg="del">
          <ac:chgData name="Peter Edfelt" userId="be4f472d-6511-4cb6-b3ca-ec3b15ece258" providerId="ADAL" clId="{60DF3147-446D-43CD-8519-103E2F0AEF76}" dt="2026-06-04T11:08:44.977" v="1" actId="478"/>
          <ac:spMkLst>
            <pc:docMk/>
            <pc:sldMk cId="2793688258" sldId="258"/>
            <ac:spMk id="3" creationId="{D1BD6372-E11B-4FF3-A009-4E527D2E9BF3}"/>
          </ac:spMkLst>
        </pc:spChg>
        <pc:picChg chg="ord">
          <ac:chgData name="Peter Edfelt" userId="be4f472d-6511-4cb6-b3ca-ec3b15ece258" providerId="ADAL" clId="{60DF3147-446D-43CD-8519-103E2F0AEF76}" dt="2026-06-04T11:08:37.239" v="0" actId="167"/>
          <ac:picMkLst>
            <pc:docMk/>
            <pc:sldMk cId="2793688258" sldId="258"/>
            <ac:picMk id="6" creationId="{BAE33926-0C0D-33E8-93FE-81802353C420}"/>
          </ac:picMkLst>
        </pc:pic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10.xml"/><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11.xml"/><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3" Type="http://schemas.openxmlformats.org/officeDocument/2006/relationships/themeOverride" Target="../theme/themeOverride12.xml"/><Relationship Id="rId2" Type="http://schemas.microsoft.com/office/2011/relationships/chartColorStyle" Target="colors12.xml"/><Relationship Id="rId1" Type="http://schemas.microsoft.com/office/2011/relationships/chartStyle" Target="style12.xml"/><Relationship Id="rId4"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3" Type="http://schemas.openxmlformats.org/officeDocument/2006/relationships/themeOverride" Target="../theme/themeOverride13.xml"/><Relationship Id="rId2" Type="http://schemas.microsoft.com/office/2011/relationships/chartColorStyle" Target="colors13.xml"/><Relationship Id="rId1" Type="http://schemas.microsoft.com/office/2011/relationships/chartStyle" Target="style13.xml"/><Relationship Id="rId4"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3" Type="http://schemas.openxmlformats.org/officeDocument/2006/relationships/themeOverride" Target="../theme/themeOverride14.xml"/><Relationship Id="rId2" Type="http://schemas.microsoft.com/office/2011/relationships/chartColorStyle" Target="colors14.xml"/><Relationship Id="rId1" Type="http://schemas.microsoft.com/office/2011/relationships/chartStyle" Target="style14.xml"/><Relationship Id="rId4" Type="http://schemas.openxmlformats.org/officeDocument/2006/relationships/package" Target="../embeddings/Microsoft_Excel_Worksheet13.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9.xm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Sheet1!$D$1</c:f>
              <c:strCache>
                <c:ptCount val="1"/>
                <c:pt idx="0">
                  <c:v>Hur gammal är du?</c:v>
                </c:pt>
              </c:strCache>
            </c:strRef>
          </c:tx>
          <c:spPr>
            <a:solidFill>
              <a:srgbClr val="CB0E3E"/>
            </a:solidFill>
            <a:ln>
              <a:noFill/>
            </a:ln>
            <a:effectLst/>
          </c:spPr>
          <c:invertIfNegative val="0"/>
          <c:dLbls>
            <c:spPr>
              <a:noFill/>
              <a:ln>
                <a:noFill/>
              </a:ln>
              <a:effectLst/>
            </c:spPr>
            <c:txPr>
              <a:bodyPr rot="0" spcFirstLastPara="1" vertOverflow="ellipsis" vert="horz" wrap="square" anchor="ctr" anchorCtr="1"/>
              <a:lstStyle/>
              <a:p>
                <a:pPr>
                  <a:defRPr sz="2000" b="1"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Sheet1!$C$2:$C$6</c:f>
              <c:strCache>
                <c:ptCount val="5"/>
                <c:pt idx="0">
                  <c:v>Under 50 år</c:v>
                </c:pt>
                <c:pt idx="1">
                  <c:v>50–64 år</c:v>
                </c:pt>
                <c:pt idx="2">
                  <c:v>65–74 år</c:v>
                </c:pt>
                <c:pt idx="3">
                  <c:v>75–84 år</c:v>
                </c:pt>
                <c:pt idx="4">
                  <c:v>85 år eller äldre</c:v>
                </c:pt>
              </c:strCache>
            </c:strRef>
          </c:cat>
          <c:val>
            <c:numRef>
              <c:f>Sheet1!$D$2:$D$6</c:f>
              <c:numCache>
                <c:formatCode>0%</c:formatCode>
                <c:ptCount val="5"/>
                <c:pt idx="0">
                  <c:v>0.01</c:v>
                </c:pt>
                <c:pt idx="1">
                  <c:v>0.08</c:v>
                </c:pt>
                <c:pt idx="2">
                  <c:v>0.31</c:v>
                </c:pt>
                <c:pt idx="3">
                  <c:v>0.49</c:v>
                </c:pt>
                <c:pt idx="4">
                  <c:v>0.11</c:v>
                </c:pt>
              </c:numCache>
            </c:numRef>
          </c:val>
          <c:extLst>
            <c:ext xmlns:c16="http://schemas.microsoft.com/office/drawing/2014/chart" uri="{C3380CC4-5D6E-409C-BE32-E72D297353CC}">
              <c16:uniqueId val="{00000002-DD8E-1C4B-B6C6-69C50C699231}"/>
            </c:ext>
          </c:extLst>
        </c:ser>
        <c:dLbls>
          <c:dLblPos val="outEnd"/>
          <c:showLegendKey val="0"/>
          <c:showVal val="1"/>
          <c:showCatName val="0"/>
          <c:showSerName val="0"/>
          <c:showPercent val="0"/>
          <c:showBubbleSize val="0"/>
        </c:dLbls>
        <c:gapWidth val="79"/>
        <c:axId val="67451136"/>
        <c:axId val="66437120"/>
      </c:barChart>
      <c:catAx>
        <c:axId val="67451136"/>
        <c:scaling>
          <c:orientation val="minMax"/>
        </c:scaling>
        <c:delete val="0"/>
        <c:axPos val="b"/>
        <c:numFmt formatCode="General" sourceLinked="1"/>
        <c:majorTickMark val="out"/>
        <c:minorTickMark val="none"/>
        <c:tickLblPos val="low"/>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200" b="0"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crossAx val="66437120"/>
        <c:crosses val="autoZero"/>
        <c:auto val="0"/>
        <c:lblAlgn val="ctr"/>
        <c:lblOffset val="100"/>
        <c:noMultiLvlLbl val="0"/>
      </c:catAx>
      <c:valAx>
        <c:axId val="66437120"/>
        <c:scaling>
          <c:orientation val="minMax"/>
          <c:min val="0"/>
        </c:scaling>
        <c:delete val="0"/>
        <c:axPos val="l"/>
        <c:majorGridlines>
          <c:spPr>
            <a:ln w="6350" cap="flat" cmpd="sng" algn="ctr">
              <a:solidFill>
                <a:schemeClr val="tx1">
                  <a:tint val="75000"/>
                </a:schemeClr>
              </a:solidFill>
              <a:prstDash val="solid"/>
              <a:round/>
            </a:ln>
            <a:effectLst/>
          </c:spPr>
        </c:majorGridlines>
        <c:numFmt formatCode="0%" sourceLinked="0"/>
        <c:majorTickMark val="out"/>
        <c:minorTickMark val="none"/>
        <c:tickLblPos val="high"/>
        <c:spPr>
          <a:noFill/>
          <a:ln w="6350" cap="flat" cmpd="sng" algn="ctr">
            <a:noFill/>
            <a:prstDash val="solid"/>
            <a:round/>
          </a:ln>
          <a:effectLst/>
        </c:spPr>
        <c:txPr>
          <a:bodyPr rot="-60000000" spcFirstLastPara="1" vertOverflow="ellipsis" vert="horz" wrap="square" anchor="ctr" anchorCtr="1"/>
          <a:lstStyle/>
          <a:p>
            <a:pPr>
              <a:defRPr sz="1200" b="0"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crossAx val="67451136"/>
        <c:crosses val="autoZero"/>
        <c:crossBetween val="between"/>
      </c:valAx>
      <c:spPr>
        <a:noFill/>
        <a:ln>
          <a:noFill/>
        </a:ln>
        <a:effectLst/>
      </c:spPr>
    </c:plotArea>
    <c:plotVisOnly val="1"/>
    <c:dispBlanksAs val="zero"/>
    <c:showDLblsOverMax val="1"/>
  </c:chart>
  <c:spPr>
    <a:noFill/>
    <a:ln w="6350" cap="flat" cmpd="sng" algn="ctr">
      <a:noFill/>
      <a:prstDash val="solid"/>
      <a:miter lim="800000"/>
    </a:ln>
    <a:effectLst/>
  </c:spPr>
  <c:txPr>
    <a:bodyPr/>
    <a:lstStyle/>
    <a:p>
      <a:pPr>
        <a:defRPr sz="120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externalData r:id="rId4">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Sheet1!$D$1</c:f>
              <c:strCache>
                <c:ptCount val="1"/>
                <c:pt idx="0">
                  <c:v>Upplever du att det finns någon i vården som har ett helhetsansvar för din vård och hälsa?</c:v>
                </c:pt>
              </c:strCache>
            </c:strRef>
          </c:tx>
          <c:spPr>
            <a:solidFill>
              <a:srgbClr val="CB0E3E"/>
            </a:solidFill>
            <a:ln>
              <a:noFill/>
            </a:ln>
            <a:effectLst/>
          </c:spPr>
          <c:invertIfNegative val="0"/>
          <c:dLbls>
            <c:spPr>
              <a:noFill/>
              <a:ln>
                <a:noFill/>
              </a:ln>
              <a:effectLst/>
            </c:spPr>
            <c:txPr>
              <a:bodyPr rot="0" spcFirstLastPara="1" vertOverflow="ellipsis" vert="horz" wrap="square" anchor="ctr" anchorCtr="1"/>
              <a:lstStyle/>
              <a:p>
                <a:pPr>
                  <a:defRPr sz="1600" b="1"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Sheet1!$C$2:$C$4</c:f>
              <c:strCache>
                <c:ptCount val="3"/>
                <c:pt idx="0">
                  <c:v>Ja</c:v>
                </c:pt>
                <c:pt idx="1">
                  <c:v>Nej</c:v>
                </c:pt>
                <c:pt idx="2">
                  <c:v>Vet ej</c:v>
                </c:pt>
              </c:strCache>
            </c:strRef>
          </c:cat>
          <c:val>
            <c:numRef>
              <c:f>Sheet1!$D$2:$D$4</c:f>
              <c:numCache>
                <c:formatCode>0%</c:formatCode>
                <c:ptCount val="3"/>
                <c:pt idx="0">
                  <c:v>0.28999999999999998</c:v>
                </c:pt>
                <c:pt idx="1">
                  <c:v>0.56999999999999995</c:v>
                </c:pt>
                <c:pt idx="2">
                  <c:v>0.14000000000000001</c:v>
                </c:pt>
              </c:numCache>
            </c:numRef>
          </c:val>
          <c:extLst>
            <c:ext xmlns:c16="http://schemas.microsoft.com/office/drawing/2014/chart" uri="{C3380CC4-5D6E-409C-BE32-E72D297353CC}">
              <c16:uniqueId val="{00000002-DD8E-1C4B-B6C6-69C50C699231}"/>
            </c:ext>
          </c:extLst>
        </c:ser>
        <c:dLbls>
          <c:dLblPos val="outEnd"/>
          <c:showLegendKey val="0"/>
          <c:showVal val="1"/>
          <c:showCatName val="0"/>
          <c:showSerName val="0"/>
          <c:showPercent val="0"/>
          <c:showBubbleSize val="0"/>
        </c:dLbls>
        <c:gapWidth val="79"/>
        <c:axId val="67451136"/>
        <c:axId val="66437120"/>
      </c:barChart>
      <c:catAx>
        <c:axId val="67451136"/>
        <c:scaling>
          <c:orientation val="minMax"/>
        </c:scaling>
        <c:delete val="0"/>
        <c:axPos val="b"/>
        <c:numFmt formatCode="General" sourceLinked="1"/>
        <c:majorTickMark val="out"/>
        <c:minorTickMark val="none"/>
        <c:tickLblPos val="low"/>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200" b="0"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crossAx val="66437120"/>
        <c:crosses val="autoZero"/>
        <c:auto val="0"/>
        <c:lblAlgn val="ctr"/>
        <c:lblOffset val="100"/>
        <c:noMultiLvlLbl val="0"/>
      </c:catAx>
      <c:valAx>
        <c:axId val="66437120"/>
        <c:scaling>
          <c:orientation val="minMax"/>
          <c:min val="0"/>
        </c:scaling>
        <c:delete val="0"/>
        <c:axPos val="l"/>
        <c:majorGridlines>
          <c:spPr>
            <a:ln w="6350" cap="flat" cmpd="sng" algn="ctr">
              <a:solidFill>
                <a:schemeClr val="tx1">
                  <a:tint val="75000"/>
                </a:schemeClr>
              </a:solidFill>
              <a:prstDash val="solid"/>
              <a:round/>
            </a:ln>
            <a:effectLst/>
          </c:spPr>
        </c:majorGridlines>
        <c:numFmt formatCode="0%" sourceLinked="0"/>
        <c:majorTickMark val="out"/>
        <c:minorTickMark val="none"/>
        <c:tickLblPos val="high"/>
        <c:spPr>
          <a:noFill/>
          <a:ln w="6350" cap="flat" cmpd="sng" algn="ctr">
            <a:noFill/>
            <a:prstDash val="solid"/>
            <a:round/>
          </a:ln>
          <a:effectLst/>
        </c:spPr>
        <c:txPr>
          <a:bodyPr rot="-60000000" spcFirstLastPara="1" vertOverflow="ellipsis" vert="horz" wrap="square" anchor="ctr" anchorCtr="1"/>
          <a:lstStyle/>
          <a:p>
            <a:pPr>
              <a:defRPr sz="1200" b="0"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crossAx val="67451136"/>
        <c:crosses val="autoZero"/>
        <c:crossBetween val="between"/>
      </c:valAx>
      <c:spPr>
        <a:noFill/>
        <a:ln>
          <a:noFill/>
        </a:ln>
        <a:effectLst/>
      </c:spPr>
    </c:plotArea>
    <c:plotVisOnly val="1"/>
    <c:dispBlanksAs val="zero"/>
    <c:showDLblsOverMax val="1"/>
  </c:chart>
  <c:spPr>
    <a:noFill/>
    <a:ln w="6350" cap="flat" cmpd="sng" algn="ctr">
      <a:noFill/>
      <a:prstDash val="solid"/>
      <a:miter lim="800000"/>
    </a:ln>
    <a:effectLst/>
  </c:spPr>
  <c:txPr>
    <a:bodyPr/>
    <a:lstStyle/>
    <a:p>
      <a:pPr>
        <a:defRPr sz="120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externalData r:id="rId4">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Sheet1!$D$1</c:f>
              <c:strCache>
                <c:ptCount val="1"/>
                <c:pt idx="0">
                  <c:v>Kände du till att du som patient har rätt att få en fast vårdkontakt som tar ett helhetsansvar för din vård och samordning mellan olika vårdgivare?</c:v>
                </c:pt>
              </c:strCache>
            </c:strRef>
          </c:tx>
          <c:spPr>
            <a:solidFill>
              <a:srgbClr val="CB0E3E"/>
            </a:solidFill>
            <a:ln>
              <a:noFill/>
            </a:ln>
            <a:effectLst/>
          </c:spPr>
          <c:invertIfNegative val="0"/>
          <c:dLbls>
            <c:spPr>
              <a:noFill/>
              <a:ln>
                <a:noFill/>
              </a:ln>
              <a:effectLst/>
            </c:spPr>
            <c:txPr>
              <a:bodyPr rot="0" spcFirstLastPara="1" vertOverflow="ellipsis" vert="horz" wrap="square" anchor="ctr" anchorCtr="1"/>
              <a:lstStyle/>
              <a:p>
                <a:pPr>
                  <a:defRPr sz="2000" b="1"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Sheet1!$C$2:$C$4</c:f>
              <c:strCache>
                <c:ptCount val="3"/>
                <c:pt idx="0">
                  <c:v>Ja</c:v>
                </c:pt>
                <c:pt idx="1">
                  <c:v>Nej</c:v>
                </c:pt>
                <c:pt idx="2">
                  <c:v>Osäker</c:v>
                </c:pt>
              </c:strCache>
            </c:strRef>
          </c:cat>
          <c:val>
            <c:numRef>
              <c:f>Sheet1!$D$2:$D$4</c:f>
              <c:numCache>
                <c:formatCode>0%</c:formatCode>
                <c:ptCount val="3"/>
                <c:pt idx="0">
                  <c:v>0.31</c:v>
                </c:pt>
                <c:pt idx="1">
                  <c:v>0.53</c:v>
                </c:pt>
                <c:pt idx="2">
                  <c:v>0.16</c:v>
                </c:pt>
              </c:numCache>
            </c:numRef>
          </c:val>
          <c:extLst>
            <c:ext xmlns:c16="http://schemas.microsoft.com/office/drawing/2014/chart" uri="{C3380CC4-5D6E-409C-BE32-E72D297353CC}">
              <c16:uniqueId val="{00000002-DD8E-1C4B-B6C6-69C50C699231}"/>
            </c:ext>
          </c:extLst>
        </c:ser>
        <c:dLbls>
          <c:dLblPos val="outEnd"/>
          <c:showLegendKey val="0"/>
          <c:showVal val="1"/>
          <c:showCatName val="0"/>
          <c:showSerName val="0"/>
          <c:showPercent val="0"/>
          <c:showBubbleSize val="0"/>
        </c:dLbls>
        <c:gapWidth val="79"/>
        <c:axId val="67451136"/>
        <c:axId val="66437120"/>
      </c:barChart>
      <c:catAx>
        <c:axId val="67451136"/>
        <c:scaling>
          <c:orientation val="minMax"/>
        </c:scaling>
        <c:delete val="0"/>
        <c:axPos val="b"/>
        <c:numFmt formatCode="General" sourceLinked="1"/>
        <c:majorTickMark val="out"/>
        <c:minorTickMark val="none"/>
        <c:tickLblPos val="low"/>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200" b="0"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crossAx val="66437120"/>
        <c:crosses val="autoZero"/>
        <c:auto val="0"/>
        <c:lblAlgn val="ctr"/>
        <c:lblOffset val="100"/>
        <c:noMultiLvlLbl val="0"/>
      </c:catAx>
      <c:valAx>
        <c:axId val="66437120"/>
        <c:scaling>
          <c:orientation val="minMax"/>
          <c:min val="0"/>
        </c:scaling>
        <c:delete val="0"/>
        <c:axPos val="l"/>
        <c:majorGridlines>
          <c:spPr>
            <a:ln w="6350" cap="flat" cmpd="sng" algn="ctr">
              <a:solidFill>
                <a:schemeClr val="tx1">
                  <a:tint val="75000"/>
                </a:schemeClr>
              </a:solidFill>
              <a:prstDash val="solid"/>
              <a:round/>
            </a:ln>
            <a:effectLst/>
          </c:spPr>
        </c:majorGridlines>
        <c:numFmt formatCode="0%" sourceLinked="0"/>
        <c:majorTickMark val="out"/>
        <c:minorTickMark val="none"/>
        <c:tickLblPos val="high"/>
        <c:spPr>
          <a:noFill/>
          <a:ln w="6350" cap="flat" cmpd="sng" algn="ctr">
            <a:noFill/>
            <a:prstDash val="solid"/>
            <a:round/>
          </a:ln>
          <a:effectLst/>
        </c:spPr>
        <c:txPr>
          <a:bodyPr rot="-60000000" spcFirstLastPara="1" vertOverflow="ellipsis" vert="horz" wrap="square" anchor="ctr" anchorCtr="1"/>
          <a:lstStyle/>
          <a:p>
            <a:pPr>
              <a:defRPr sz="1200" b="0"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crossAx val="67451136"/>
        <c:crosses val="autoZero"/>
        <c:crossBetween val="between"/>
      </c:valAx>
      <c:spPr>
        <a:noFill/>
        <a:ln>
          <a:noFill/>
        </a:ln>
        <a:effectLst/>
      </c:spPr>
    </c:plotArea>
    <c:plotVisOnly val="1"/>
    <c:dispBlanksAs val="zero"/>
    <c:showDLblsOverMax val="1"/>
  </c:chart>
  <c:spPr>
    <a:noFill/>
    <a:ln w="6350" cap="flat" cmpd="sng" algn="ctr">
      <a:noFill/>
      <a:prstDash val="solid"/>
      <a:miter lim="800000"/>
    </a:ln>
    <a:effectLst/>
  </c:spPr>
  <c:txPr>
    <a:bodyPr/>
    <a:lstStyle/>
    <a:p>
      <a:pPr>
        <a:defRPr sz="120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externalData r:id="rId4">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Sheet1!$D$1</c:f>
              <c:strCache>
                <c:ptCount val="1"/>
                <c:pt idx="0">
                  <c:v>Upplever du att vården utgår från dina samlade behov, inte bara en enskild diagnos?</c:v>
                </c:pt>
              </c:strCache>
            </c:strRef>
          </c:tx>
          <c:spPr>
            <a:solidFill>
              <a:srgbClr val="CB0E3E"/>
            </a:solidFill>
            <a:ln>
              <a:noFill/>
            </a:ln>
            <a:effectLst/>
          </c:spPr>
          <c:invertIfNegative val="0"/>
          <c:dLbls>
            <c:spPr>
              <a:noFill/>
              <a:ln>
                <a:noFill/>
              </a:ln>
              <a:effectLst/>
            </c:spPr>
            <c:txPr>
              <a:bodyPr rot="0" spcFirstLastPara="1" vertOverflow="ellipsis" vert="horz" wrap="square" anchor="ctr" anchorCtr="1"/>
              <a:lstStyle/>
              <a:p>
                <a:pPr>
                  <a:defRPr sz="2000" b="1"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Sheet1!$C$2:$C$5</c:f>
              <c:strCache>
                <c:ptCount val="4"/>
                <c:pt idx="0">
                  <c:v>Ja, helt och hållet</c:v>
                </c:pt>
                <c:pt idx="1">
                  <c:v>Ja, delvis</c:v>
                </c:pt>
                <c:pt idx="2">
                  <c:v>Nej, inte särskilt</c:v>
                </c:pt>
                <c:pt idx="3">
                  <c:v>Nej, inte alls</c:v>
                </c:pt>
              </c:strCache>
            </c:strRef>
          </c:cat>
          <c:val>
            <c:numRef>
              <c:f>Sheet1!$D$2:$D$5</c:f>
              <c:numCache>
                <c:formatCode>0%</c:formatCode>
                <c:ptCount val="4"/>
                <c:pt idx="0">
                  <c:v>0.16</c:v>
                </c:pt>
                <c:pt idx="1">
                  <c:v>0.4</c:v>
                </c:pt>
                <c:pt idx="2">
                  <c:v>0.33</c:v>
                </c:pt>
                <c:pt idx="3">
                  <c:v>0.11</c:v>
                </c:pt>
              </c:numCache>
            </c:numRef>
          </c:val>
          <c:extLst>
            <c:ext xmlns:c16="http://schemas.microsoft.com/office/drawing/2014/chart" uri="{C3380CC4-5D6E-409C-BE32-E72D297353CC}">
              <c16:uniqueId val="{00000002-DD8E-1C4B-B6C6-69C50C699231}"/>
            </c:ext>
          </c:extLst>
        </c:ser>
        <c:dLbls>
          <c:dLblPos val="outEnd"/>
          <c:showLegendKey val="0"/>
          <c:showVal val="1"/>
          <c:showCatName val="0"/>
          <c:showSerName val="0"/>
          <c:showPercent val="0"/>
          <c:showBubbleSize val="0"/>
        </c:dLbls>
        <c:gapWidth val="79"/>
        <c:axId val="67451136"/>
        <c:axId val="66437120"/>
      </c:barChart>
      <c:catAx>
        <c:axId val="67451136"/>
        <c:scaling>
          <c:orientation val="minMax"/>
        </c:scaling>
        <c:delete val="0"/>
        <c:axPos val="b"/>
        <c:numFmt formatCode="General" sourceLinked="1"/>
        <c:majorTickMark val="out"/>
        <c:minorTickMark val="none"/>
        <c:tickLblPos val="low"/>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200" b="0"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crossAx val="66437120"/>
        <c:crosses val="autoZero"/>
        <c:auto val="0"/>
        <c:lblAlgn val="ctr"/>
        <c:lblOffset val="100"/>
        <c:noMultiLvlLbl val="0"/>
      </c:catAx>
      <c:valAx>
        <c:axId val="66437120"/>
        <c:scaling>
          <c:orientation val="minMax"/>
          <c:min val="0"/>
        </c:scaling>
        <c:delete val="0"/>
        <c:axPos val="l"/>
        <c:majorGridlines>
          <c:spPr>
            <a:ln w="6350" cap="flat" cmpd="sng" algn="ctr">
              <a:solidFill>
                <a:schemeClr val="tx1">
                  <a:tint val="75000"/>
                </a:schemeClr>
              </a:solidFill>
              <a:prstDash val="solid"/>
              <a:round/>
            </a:ln>
            <a:effectLst/>
          </c:spPr>
        </c:majorGridlines>
        <c:numFmt formatCode="0%" sourceLinked="0"/>
        <c:majorTickMark val="out"/>
        <c:minorTickMark val="none"/>
        <c:tickLblPos val="high"/>
        <c:spPr>
          <a:noFill/>
          <a:ln w="6350" cap="flat" cmpd="sng" algn="ctr">
            <a:noFill/>
            <a:prstDash val="solid"/>
            <a:round/>
          </a:ln>
          <a:effectLst/>
        </c:spPr>
        <c:txPr>
          <a:bodyPr rot="-60000000" spcFirstLastPara="1" vertOverflow="ellipsis" vert="horz" wrap="square" anchor="ctr" anchorCtr="1"/>
          <a:lstStyle/>
          <a:p>
            <a:pPr>
              <a:defRPr sz="1200" b="0"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crossAx val="67451136"/>
        <c:crosses val="autoZero"/>
        <c:crossBetween val="between"/>
      </c:valAx>
      <c:spPr>
        <a:noFill/>
        <a:ln>
          <a:noFill/>
        </a:ln>
        <a:effectLst/>
      </c:spPr>
    </c:plotArea>
    <c:plotVisOnly val="1"/>
    <c:dispBlanksAs val="zero"/>
    <c:showDLblsOverMax val="1"/>
  </c:chart>
  <c:spPr>
    <a:noFill/>
    <a:ln w="6350" cap="flat" cmpd="sng" algn="ctr">
      <a:noFill/>
      <a:prstDash val="solid"/>
      <a:miter lim="800000"/>
    </a:ln>
    <a:effectLst/>
  </c:spPr>
  <c:txPr>
    <a:bodyPr/>
    <a:lstStyle/>
    <a:p>
      <a:pPr>
        <a:defRPr sz="120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externalData r:id="rId4">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Sheet1!$D$1</c:f>
              <c:strCache>
                <c:ptCount val="1"/>
                <c:pt idx="0">
                  <c:v>Har du en skriftlig vårdplan eller behandlingsplan som du och din läkare tagit fram tillsammans?</c:v>
                </c:pt>
              </c:strCache>
            </c:strRef>
          </c:tx>
          <c:spPr>
            <a:solidFill>
              <a:srgbClr val="CB0E3E"/>
            </a:solidFill>
            <a:ln>
              <a:noFill/>
            </a:ln>
            <a:effectLst/>
          </c:spPr>
          <c:invertIfNegative val="0"/>
          <c:dLbls>
            <c:spPr>
              <a:noFill/>
              <a:ln>
                <a:noFill/>
              </a:ln>
              <a:effectLst/>
            </c:spPr>
            <c:txPr>
              <a:bodyPr rot="0" spcFirstLastPara="1" vertOverflow="ellipsis" vert="horz" wrap="square" anchor="ctr" anchorCtr="1"/>
              <a:lstStyle/>
              <a:p>
                <a:pPr>
                  <a:defRPr sz="2000" b="1"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Sheet1!$C$2:$C$4</c:f>
              <c:strCache>
                <c:ptCount val="3"/>
                <c:pt idx="0">
                  <c:v>Ja</c:v>
                </c:pt>
                <c:pt idx="1">
                  <c:v>Nej</c:v>
                </c:pt>
                <c:pt idx="2">
                  <c:v>Vet ej</c:v>
                </c:pt>
              </c:strCache>
            </c:strRef>
          </c:cat>
          <c:val>
            <c:numRef>
              <c:f>Sheet1!$D$2:$D$4</c:f>
              <c:numCache>
                <c:formatCode>0%</c:formatCode>
                <c:ptCount val="3"/>
                <c:pt idx="0">
                  <c:v>0.08</c:v>
                </c:pt>
                <c:pt idx="1">
                  <c:v>0.82</c:v>
                </c:pt>
                <c:pt idx="2">
                  <c:v>0.1</c:v>
                </c:pt>
              </c:numCache>
            </c:numRef>
          </c:val>
          <c:extLst>
            <c:ext xmlns:c16="http://schemas.microsoft.com/office/drawing/2014/chart" uri="{C3380CC4-5D6E-409C-BE32-E72D297353CC}">
              <c16:uniqueId val="{00000002-DD8E-1C4B-B6C6-69C50C699231}"/>
            </c:ext>
          </c:extLst>
        </c:ser>
        <c:dLbls>
          <c:dLblPos val="outEnd"/>
          <c:showLegendKey val="0"/>
          <c:showVal val="1"/>
          <c:showCatName val="0"/>
          <c:showSerName val="0"/>
          <c:showPercent val="0"/>
          <c:showBubbleSize val="0"/>
        </c:dLbls>
        <c:gapWidth val="79"/>
        <c:axId val="67451136"/>
        <c:axId val="66437120"/>
      </c:barChart>
      <c:catAx>
        <c:axId val="67451136"/>
        <c:scaling>
          <c:orientation val="minMax"/>
        </c:scaling>
        <c:delete val="0"/>
        <c:axPos val="b"/>
        <c:numFmt formatCode="General" sourceLinked="1"/>
        <c:majorTickMark val="out"/>
        <c:minorTickMark val="none"/>
        <c:tickLblPos val="low"/>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200" b="0"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crossAx val="66437120"/>
        <c:crosses val="autoZero"/>
        <c:auto val="0"/>
        <c:lblAlgn val="ctr"/>
        <c:lblOffset val="100"/>
        <c:noMultiLvlLbl val="0"/>
      </c:catAx>
      <c:valAx>
        <c:axId val="66437120"/>
        <c:scaling>
          <c:orientation val="minMax"/>
          <c:min val="0"/>
        </c:scaling>
        <c:delete val="0"/>
        <c:axPos val="l"/>
        <c:majorGridlines>
          <c:spPr>
            <a:ln w="6350" cap="flat" cmpd="sng" algn="ctr">
              <a:solidFill>
                <a:schemeClr val="tx1">
                  <a:tint val="75000"/>
                </a:schemeClr>
              </a:solidFill>
              <a:prstDash val="solid"/>
              <a:round/>
            </a:ln>
            <a:effectLst/>
          </c:spPr>
        </c:majorGridlines>
        <c:numFmt formatCode="0%" sourceLinked="0"/>
        <c:majorTickMark val="out"/>
        <c:minorTickMark val="none"/>
        <c:tickLblPos val="high"/>
        <c:spPr>
          <a:noFill/>
          <a:ln w="6350" cap="flat" cmpd="sng" algn="ctr">
            <a:noFill/>
            <a:prstDash val="solid"/>
            <a:round/>
          </a:ln>
          <a:effectLst/>
        </c:spPr>
        <c:txPr>
          <a:bodyPr rot="-60000000" spcFirstLastPara="1" vertOverflow="ellipsis" vert="horz" wrap="square" anchor="ctr" anchorCtr="1"/>
          <a:lstStyle/>
          <a:p>
            <a:pPr>
              <a:defRPr sz="1200" b="0"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crossAx val="67451136"/>
        <c:crosses val="autoZero"/>
        <c:crossBetween val="between"/>
      </c:valAx>
      <c:spPr>
        <a:noFill/>
        <a:ln>
          <a:noFill/>
        </a:ln>
        <a:effectLst/>
      </c:spPr>
    </c:plotArea>
    <c:plotVisOnly val="1"/>
    <c:dispBlanksAs val="zero"/>
    <c:showDLblsOverMax val="1"/>
  </c:chart>
  <c:spPr>
    <a:noFill/>
    <a:ln w="6350" cap="flat" cmpd="sng" algn="ctr">
      <a:noFill/>
      <a:prstDash val="solid"/>
      <a:miter lim="800000"/>
    </a:ln>
    <a:effectLst/>
  </c:spPr>
  <c:txPr>
    <a:bodyPr/>
    <a:lstStyle/>
    <a:p>
      <a:pPr>
        <a:defRPr sz="120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externalData r:id="rId4">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Sheet1!$D$1</c:f>
              <c:strCache>
                <c:ptCount val="1"/>
                <c:pt idx="0">
                  <c:v>Har du upplevt att din ålder har påverkat vilken vård, behandling eller utredning du erbjudits?</c:v>
                </c:pt>
              </c:strCache>
            </c:strRef>
          </c:tx>
          <c:spPr>
            <a:solidFill>
              <a:srgbClr val="CB0E3E"/>
            </a:solidFill>
            <a:ln>
              <a:noFill/>
            </a:ln>
            <a:effectLst/>
          </c:spPr>
          <c:invertIfNegative val="0"/>
          <c:dLbls>
            <c:spPr>
              <a:noFill/>
              <a:ln>
                <a:noFill/>
              </a:ln>
              <a:effectLst/>
            </c:spPr>
            <c:txPr>
              <a:bodyPr rot="0" spcFirstLastPara="1" vertOverflow="ellipsis" vert="horz" wrap="square" anchor="ctr" anchorCtr="1"/>
              <a:lstStyle/>
              <a:p>
                <a:pPr>
                  <a:defRPr sz="2000" b="1"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Sheet1!$C$2:$C$5</c:f>
              <c:strCache>
                <c:ptCount val="4"/>
                <c:pt idx="0">
                  <c:v>Ja, jag upplever att jag fått sämre vård på grund av min ålder</c:v>
                </c:pt>
                <c:pt idx="1">
                  <c:v>Ja, men jag är osäker på om det berodde på min ålder</c:v>
                </c:pt>
                <c:pt idx="2">
                  <c:v>Nej, jag upplever inte att min ålder har påverkat vården</c:v>
                </c:pt>
                <c:pt idx="3">
                  <c:v>Vet ej</c:v>
                </c:pt>
              </c:strCache>
            </c:strRef>
          </c:cat>
          <c:val>
            <c:numRef>
              <c:f>Sheet1!$D$2:$D$5</c:f>
              <c:numCache>
                <c:formatCode>0%</c:formatCode>
                <c:ptCount val="4"/>
                <c:pt idx="0">
                  <c:v>0.11</c:v>
                </c:pt>
                <c:pt idx="1">
                  <c:v>0.21</c:v>
                </c:pt>
                <c:pt idx="2">
                  <c:v>0.56000000000000005</c:v>
                </c:pt>
                <c:pt idx="3">
                  <c:v>0.12</c:v>
                </c:pt>
              </c:numCache>
            </c:numRef>
          </c:val>
          <c:extLst>
            <c:ext xmlns:c16="http://schemas.microsoft.com/office/drawing/2014/chart" uri="{C3380CC4-5D6E-409C-BE32-E72D297353CC}">
              <c16:uniqueId val="{00000002-DD8E-1C4B-B6C6-69C50C699231}"/>
            </c:ext>
          </c:extLst>
        </c:ser>
        <c:dLbls>
          <c:dLblPos val="outEnd"/>
          <c:showLegendKey val="0"/>
          <c:showVal val="1"/>
          <c:showCatName val="0"/>
          <c:showSerName val="0"/>
          <c:showPercent val="0"/>
          <c:showBubbleSize val="0"/>
        </c:dLbls>
        <c:gapWidth val="79"/>
        <c:axId val="67451136"/>
        <c:axId val="66437120"/>
      </c:barChart>
      <c:catAx>
        <c:axId val="67451136"/>
        <c:scaling>
          <c:orientation val="minMax"/>
        </c:scaling>
        <c:delete val="0"/>
        <c:axPos val="b"/>
        <c:numFmt formatCode="General" sourceLinked="1"/>
        <c:majorTickMark val="out"/>
        <c:minorTickMark val="none"/>
        <c:tickLblPos val="low"/>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800" b="0"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crossAx val="66437120"/>
        <c:crosses val="autoZero"/>
        <c:auto val="0"/>
        <c:lblAlgn val="ctr"/>
        <c:lblOffset val="100"/>
        <c:noMultiLvlLbl val="0"/>
      </c:catAx>
      <c:valAx>
        <c:axId val="66437120"/>
        <c:scaling>
          <c:orientation val="minMax"/>
          <c:min val="0"/>
        </c:scaling>
        <c:delete val="0"/>
        <c:axPos val="l"/>
        <c:majorGridlines>
          <c:spPr>
            <a:ln w="6350" cap="flat" cmpd="sng" algn="ctr">
              <a:solidFill>
                <a:schemeClr val="tx1">
                  <a:tint val="75000"/>
                </a:schemeClr>
              </a:solidFill>
              <a:prstDash val="solid"/>
              <a:round/>
            </a:ln>
            <a:effectLst/>
          </c:spPr>
        </c:majorGridlines>
        <c:numFmt formatCode="0%" sourceLinked="0"/>
        <c:majorTickMark val="out"/>
        <c:minorTickMark val="none"/>
        <c:tickLblPos val="high"/>
        <c:spPr>
          <a:noFill/>
          <a:ln w="6350" cap="flat" cmpd="sng" algn="ctr">
            <a:noFill/>
            <a:prstDash val="solid"/>
            <a:round/>
          </a:ln>
          <a:effectLst/>
        </c:spPr>
        <c:txPr>
          <a:bodyPr rot="-60000000" spcFirstLastPara="1" vertOverflow="ellipsis" vert="horz" wrap="square" anchor="ctr" anchorCtr="1"/>
          <a:lstStyle/>
          <a:p>
            <a:pPr>
              <a:defRPr sz="1200" b="0"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crossAx val="67451136"/>
        <c:crosses val="autoZero"/>
        <c:crossBetween val="between"/>
      </c:valAx>
      <c:spPr>
        <a:noFill/>
        <a:ln>
          <a:noFill/>
        </a:ln>
        <a:effectLst/>
      </c:spPr>
    </c:plotArea>
    <c:plotVisOnly val="1"/>
    <c:dispBlanksAs val="zero"/>
    <c:showDLblsOverMax val="1"/>
  </c:chart>
  <c:spPr>
    <a:noFill/>
    <a:ln w="6350" cap="flat" cmpd="sng" algn="ctr">
      <a:noFill/>
      <a:prstDash val="solid"/>
      <a:miter lim="800000"/>
    </a:ln>
    <a:effectLst/>
  </c:spPr>
  <c:txPr>
    <a:bodyPr/>
    <a:lstStyle/>
    <a:p>
      <a:pPr>
        <a:defRPr sz="120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Sheet1!$D$1</c:f>
              <c:strCache>
                <c:ptCount val="1"/>
                <c:pt idx="0">
                  <c:v>Vilket kön identifierar du dig som?</c:v>
                </c:pt>
              </c:strCache>
            </c:strRef>
          </c:tx>
          <c:spPr>
            <a:solidFill>
              <a:srgbClr val="CB0E3E"/>
            </a:solidFill>
            <a:ln>
              <a:noFill/>
            </a:ln>
            <a:effectLst/>
          </c:spPr>
          <c:invertIfNegative val="0"/>
          <c:dLbls>
            <c:spPr>
              <a:noFill/>
              <a:ln>
                <a:noFill/>
              </a:ln>
              <a:effectLst/>
            </c:spPr>
            <c:txPr>
              <a:bodyPr rot="0" spcFirstLastPara="1" vertOverflow="ellipsis" vert="horz" wrap="square" anchor="ctr" anchorCtr="1"/>
              <a:lstStyle/>
              <a:p>
                <a:pPr>
                  <a:defRPr sz="2000" b="1"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Sheet1!$C$2:$C$4</c:f>
              <c:strCache>
                <c:ptCount val="3"/>
                <c:pt idx="0">
                  <c:v>Kvinna</c:v>
                </c:pt>
                <c:pt idx="1">
                  <c:v>Man</c:v>
                </c:pt>
                <c:pt idx="2">
                  <c:v>Annat / Vill ej uppge</c:v>
                </c:pt>
              </c:strCache>
            </c:strRef>
          </c:cat>
          <c:val>
            <c:numRef>
              <c:f>Sheet1!$D$2:$D$4</c:f>
              <c:numCache>
                <c:formatCode>0%</c:formatCode>
                <c:ptCount val="3"/>
                <c:pt idx="0">
                  <c:v>0.63</c:v>
                </c:pt>
                <c:pt idx="1">
                  <c:v>0.37</c:v>
                </c:pt>
                <c:pt idx="2">
                  <c:v>0</c:v>
                </c:pt>
              </c:numCache>
            </c:numRef>
          </c:val>
          <c:extLst>
            <c:ext xmlns:c16="http://schemas.microsoft.com/office/drawing/2014/chart" uri="{C3380CC4-5D6E-409C-BE32-E72D297353CC}">
              <c16:uniqueId val="{00000002-DD8E-1C4B-B6C6-69C50C699231}"/>
            </c:ext>
          </c:extLst>
        </c:ser>
        <c:dLbls>
          <c:dLblPos val="outEnd"/>
          <c:showLegendKey val="0"/>
          <c:showVal val="1"/>
          <c:showCatName val="0"/>
          <c:showSerName val="0"/>
          <c:showPercent val="0"/>
          <c:showBubbleSize val="0"/>
        </c:dLbls>
        <c:gapWidth val="79"/>
        <c:axId val="67451136"/>
        <c:axId val="66437120"/>
      </c:barChart>
      <c:catAx>
        <c:axId val="67451136"/>
        <c:scaling>
          <c:orientation val="minMax"/>
        </c:scaling>
        <c:delete val="0"/>
        <c:axPos val="b"/>
        <c:numFmt formatCode="General" sourceLinked="1"/>
        <c:majorTickMark val="out"/>
        <c:minorTickMark val="none"/>
        <c:tickLblPos val="low"/>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200" b="0"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crossAx val="66437120"/>
        <c:crosses val="autoZero"/>
        <c:auto val="0"/>
        <c:lblAlgn val="ctr"/>
        <c:lblOffset val="100"/>
        <c:noMultiLvlLbl val="0"/>
      </c:catAx>
      <c:valAx>
        <c:axId val="66437120"/>
        <c:scaling>
          <c:orientation val="minMax"/>
          <c:min val="0"/>
        </c:scaling>
        <c:delete val="0"/>
        <c:axPos val="l"/>
        <c:majorGridlines>
          <c:spPr>
            <a:ln w="6350" cap="flat" cmpd="sng" algn="ctr">
              <a:solidFill>
                <a:schemeClr val="tx1">
                  <a:tint val="75000"/>
                </a:schemeClr>
              </a:solidFill>
              <a:prstDash val="solid"/>
              <a:round/>
            </a:ln>
            <a:effectLst/>
          </c:spPr>
        </c:majorGridlines>
        <c:numFmt formatCode="0%" sourceLinked="0"/>
        <c:majorTickMark val="out"/>
        <c:minorTickMark val="none"/>
        <c:tickLblPos val="high"/>
        <c:spPr>
          <a:noFill/>
          <a:ln w="6350" cap="flat" cmpd="sng" algn="ctr">
            <a:noFill/>
            <a:prstDash val="solid"/>
            <a:round/>
          </a:ln>
          <a:effectLst/>
        </c:spPr>
        <c:txPr>
          <a:bodyPr rot="-60000000" spcFirstLastPara="1" vertOverflow="ellipsis" vert="horz" wrap="square" anchor="ctr" anchorCtr="1"/>
          <a:lstStyle/>
          <a:p>
            <a:pPr>
              <a:defRPr sz="1200" b="0"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crossAx val="67451136"/>
        <c:crosses val="autoZero"/>
        <c:crossBetween val="between"/>
      </c:valAx>
      <c:spPr>
        <a:noFill/>
        <a:ln>
          <a:noFill/>
        </a:ln>
        <a:effectLst/>
      </c:spPr>
    </c:plotArea>
    <c:plotVisOnly val="1"/>
    <c:dispBlanksAs val="zero"/>
    <c:showDLblsOverMax val="1"/>
  </c:chart>
  <c:spPr>
    <a:noFill/>
    <a:ln w="6350" cap="flat" cmpd="sng" algn="ctr">
      <a:noFill/>
      <a:prstDash val="solid"/>
      <a:miter lim="800000"/>
    </a:ln>
    <a:effectLst/>
  </c:spPr>
  <c:txPr>
    <a:bodyPr/>
    <a:lstStyle/>
    <a:p>
      <a:pPr>
        <a:defRPr sz="120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Sheet1!$D$1</c:f>
              <c:strCache>
                <c:ptCount val="1"/>
                <c:pt idx="0">
                  <c:v>Har du fler än en diagnos eller sjukdom som kräver regelbunden vårdkontakt?</c:v>
                </c:pt>
              </c:strCache>
            </c:strRef>
          </c:tx>
          <c:spPr>
            <a:solidFill>
              <a:srgbClr val="CB0E3E"/>
            </a:solidFill>
            <a:ln>
              <a:noFill/>
            </a:ln>
            <a:effectLst/>
          </c:spPr>
          <c:invertIfNegative val="0"/>
          <c:dLbls>
            <c:spPr>
              <a:noFill/>
              <a:ln>
                <a:noFill/>
              </a:ln>
              <a:effectLst/>
            </c:spPr>
            <c:txPr>
              <a:bodyPr rot="0" spcFirstLastPara="1" vertOverflow="ellipsis" vert="horz" wrap="square" anchor="ctr" anchorCtr="1"/>
              <a:lstStyle/>
              <a:p>
                <a:pPr>
                  <a:defRPr sz="2000" b="1"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Sheet1!$C$2:$C$4</c:f>
              <c:strCache>
                <c:ptCount val="3"/>
                <c:pt idx="0">
                  <c:v>Ja</c:v>
                </c:pt>
                <c:pt idx="1">
                  <c:v>Nej</c:v>
                </c:pt>
                <c:pt idx="2">
                  <c:v>Vet ej</c:v>
                </c:pt>
              </c:strCache>
            </c:strRef>
          </c:cat>
          <c:val>
            <c:numRef>
              <c:f>Sheet1!$D$2:$D$4</c:f>
              <c:numCache>
                <c:formatCode>0%</c:formatCode>
                <c:ptCount val="3"/>
                <c:pt idx="0">
                  <c:v>0.6</c:v>
                </c:pt>
                <c:pt idx="1">
                  <c:v>0.35</c:v>
                </c:pt>
                <c:pt idx="2">
                  <c:v>0.05</c:v>
                </c:pt>
              </c:numCache>
            </c:numRef>
          </c:val>
          <c:extLst>
            <c:ext xmlns:c16="http://schemas.microsoft.com/office/drawing/2014/chart" uri="{C3380CC4-5D6E-409C-BE32-E72D297353CC}">
              <c16:uniqueId val="{00000002-DD8E-1C4B-B6C6-69C50C699231}"/>
            </c:ext>
          </c:extLst>
        </c:ser>
        <c:dLbls>
          <c:dLblPos val="outEnd"/>
          <c:showLegendKey val="0"/>
          <c:showVal val="1"/>
          <c:showCatName val="0"/>
          <c:showSerName val="0"/>
          <c:showPercent val="0"/>
          <c:showBubbleSize val="0"/>
        </c:dLbls>
        <c:gapWidth val="79"/>
        <c:axId val="67451136"/>
        <c:axId val="66437120"/>
      </c:barChart>
      <c:catAx>
        <c:axId val="67451136"/>
        <c:scaling>
          <c:orientation val="minMax"/>
        </c:scaling>
        <c:delete val="0"/>
        <c:axPos val="b"/>
        <c:numFmt formatCode="General" sourceLinked="1"/>
        <c:majorTickMark val="out"/>
        <c:minorTickMark val="none"/>
        <c:tickLblPos val="low"/>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200" b="0"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crossAx val="66437120"/>
        <c:crosses val="autoZero"/>
        <c:auto val="0"/>
        <c:lblAlgn val="ctr"/>
        <c:lblOffset val="100"/>
        <c:noMultiLvlLbl val="0"/>
      </c:catAx>
      <c:valAx>
        <c:axId val="66437120"/>
        <c:scaling>
          <c:orientation val="minMax"/>
          <c:min val="0"/>
        </c:scaling>
        <c:delete val="0"/>
        <c:axPos val="l"/>
        <c:majorGridlines>
          <c:spPr>
            <a:ln w="6350" cap="flat" cmpd="sng" algn="ctr">
              <a:solidFill>
                <a:schemeClr val="tx1">
                  <a:tint val="75000"/>
                </a:schemeClr>
              </a:solidFill>
              <a:prstDash val="solid"/>
              <a:round/>
            </a:ln>
            <a:effectLst/>
          </c:spPr>
        </c:majorGridlines>
        <c:numFmt formatCode="0%" sourceLinked="0"/>
        <c:majorTickMark val="out"/>
        <c:minorTickMark val="none"/>
        <c:tickLblPos val="high"/>
        <c:spPr>
          <a:noFill/>
          <a:ln w="6350" cap="flat" cmpd="sng" algn="ctr">
            <a:noFill/>
            <a:prstDash val="solid"/>
            <a:round/>
          </a:ln>
          <a:effectLst/>
        </c:spPr>
        <c:txPr>
          <a:bodyPr rot="-60000000" spcFirstLastPara="1" vertOverflow="ellipsis" vert="horz" wrap="square" anchor="ctr" anchorCtr="1"/>
          <a:lstStyle/>
          <a:p>
            <a:pPr>
              <a:defRPr sz="1200" b="0"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crossAx val="67451136"/>
        <c:crosses val="autoZero"/>
        <c:crossBetween val="between"/>
      </c:valAx>
      <c:spPr>
        <a:noFill/>
        <a:ln>
          <a:noFill/>
        </a:ln>
        <a:effectLst/>
      </c:spPr>
    </c:plotArea>
    <c:plotVisOnly val="1"/>
    <c:dispBlanksAs val="zero"/>
    <c:showDLblsOverMax val="1"/>
  </c:chart>
  <c:spPr>
    <a:noFill/>
    <a:ln w="6350" cap="flat" cmpd="sng" algn="ctr">
      <a:noFill/>
      <a:prstDash val="solid"/>
      <a:miter lim="800000"/>
    </a:ln>
    <a:effectLst/>
  </c:spPr>
  <c:txPr>
    <a:bodyPr/>
    <a:lstStyle/>
    <a:p>
      <a:pPr>
        <a:defRPr sz="120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Sheet1!$D$1</c:f>
              <c:strCache>
                <c:ptCount val="1"/>
                <c:pt idx="0">
                  <c:v>Har du en fast läkarkontakt i primärvården (vårdcentralen)?</c:v>
                </c:pt>
              </c:strCache>
            </c:strRef>
          </c:tx>
          <c:spPr>
            <a:solidFill>
              <a:srgbClr val="CB0E3E"/>
            </a:solidFill>
            <a:ln>
              <a:noFill/>
            </a:ln>
            <a:effectLst/>
          </c:spPr>
          <c:invertIfNegative val="0"/>
          <c:dLbls>
            <c:spPr>
              <a:noFill/>
              <a:ln>
                <a:noFill/>
              </a:ln>
              <a:effectLst/>
            </c:spPr>
            <c:txPr>
              <a:bodyPr rot="0" spcFirstLastPara="1" vertOverflow="ellipsis" vert="horz" wrap="square" anchor="ctr" anchorCtr="1"/>
              <a:lstStyle/>
              <a:p>
                <a:pPr>
                  <a:defRPr sz="2000" b="1"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Sheet1!$C$2:$C$4</c:f>
              <c:strCache>
                <c:ptCount val="3"/>
                <c:pt idx="0">
                  <c:v>Ja</c:v>
                </c:pt>
                <c:pt idx="1">
                  <c:v>Nej</c:v>
                </c:pt>
                <c:pt idx="2">
                  <c:v>Vet ej</c:v>
                </c:pt>
              </c:strCache>
            </c:strRef>
          </c:cat>
          <c:val>
            <c:numRef>
              <c:f>Sheet1!$D$2:$D$4</c:f>
              <c:numCache>
                <c:formatCode>0%</c:formatCode>
                <c:ptCount val="3"/>
                <c:pt idx="0">
                  <c:v>0.6</c:v>
                </c:pt>
                <c:pt idx="1">
                  <c:v>0.35</c:v>
                </c:pt>
                <c:pt idx="2">
                  <c:v>0.05</c:v>
                </c:pt>
              </c:numCache>
            </c:numRef>
          </c:val>
          <c:extLst>
            <c:ext xmlns:c16="http://schemas.microsoft.com/office/drawing/2014/chart" uri="{C3380CC4-5D6E-409C-BE32-E72D297353CC}">
              <c16:uniqueId val="{00000002-DD8E-1C4B-B6C6-69C50C699231}"/>
            </c:ext>
          </c:extLst>
        </c:ser>
        <c:dLbls>
          <c:dLblPos val="outEnd"/>
          <c:showLegendKey val="0"/>
          <c:showVal val="1"/>
          <c:showCatName val="0"/>
          <c:showSerName val="0"/>
          <c:showPercent val="0"/>
          <c:showBubbleSize val="0"/>
        </c:dLbls>
        <c:gapWidth val="79"/>
        <c:axId val="67451136"/>
        <c:axId val="66437120"/>
      </c:barChart>
      <c:catAx>
        <c:axId val="67451136"/>
        <c:scaling>
          <c:orientation val="minMax"/>
        </c:scaling>
        <c:delete val="0"/>
        <c:axPos val="b"/>
        <c:numFmt formatCode="General" sourceLinked="1"/>
        <c:majorTickMark val="out"/>
        <c:minorTickMark val="none"/>
        <c:tickLblPos val="low"/>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200" b="0"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crossAx val="66437120"/>
        <c:crosses val="autoZero"/>
        <c:auto val="0"/>
        <c:lblAlgn val="ctr"/>
        <c:lblOffset val="100"/>
        <c:noMultiLvlLbl val="0"/>
      </c:catAx>
      <c:valAx>
        <c:axId val="66437120"/>
        <c:scaling>
          <c:orientation val="minMax"/>
          <c:min val="0"/>
        </c:scaling>
        <c:delete val="0"/>
        <c:axPos val="l"/>
        <c:majorGridlines>
          <c:spPr>
            <a:ln w="6350" cap="flat" cmpd="sng" algn="ctr">
              <a:solidFill>
                <a:schemeClr val="tx1">
                  <a:tint val="75000"/>
                </a:schemeClr>
              </a:solidFill>
              <a:prstDash val="solid"/>
              <a:round/>
            </a:ln>
            <a:effectLst/>
          </c:spPr>
        </c:majorGridlines>
        <c:numFmt formatCode="0%" sourceLinked="0"/>
        <c:majorTickMark val="out"/>
        <c:minorTickMark val="none"/>
        <c:tickLblPos val="high"/>
        <c:spPr>
          <a:noFill/>
          <a:ln w="6350" cap="flat" cmpd="sng" algn="ctr">
            <a:noFill/>
            <a:prstDash val="solid"/>
            <a:round/>
          </a:ln>
          <a:effectLst/>
        </c:spPr>
        <c:txPr>
          <a:bodyPr rot="-60000000" spcFirstLastPara="1" vertOverflow="ellipsis" vert="horz" wrap="square" anchor="ctr" anchorCtr="1"/>
          <a:lstStyle/>
          <a:p>
            <a:pPr>
              <a:defRPr sz="1200" b="0"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crossAx val="67451136"/>
        <c:crosses val="autoZero"/>
        <c:crossBetween val="between"/>
      </c:valAx>
      <c:spPr>
        <a:noFill/>
        <a:ln>
          <a:noFill/>
        </a:ln>
        <a:effectLst/>
      </c:spPr>
    </c:plotArea>
    <c:plotVisOnly val="1"/>
    <c:dispBlanksAs val="zero"/>
    <c:showDLblsOverMax val="1"/>
  </c:chart>
  <c:spPr>
    <a:noFill/>
    <a:ln w="6350" cap="flat" cmpd="sng" algn="ctr">
      <a:noFill/>
      <a:prstDash val="solid"/>
      <a:miter lim="800000"/>
    </a:ln>
    <a:effectLst/>
  </c:spPr>
  <c:txPr>
    <a:bodyPr/>
    <a:lstStyle/>
    <a:p>
      <a:pPr>
        <a:defRPr sz="120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Sheet1!$D$1</c:f>
              <c:strCache>
                <c:ptCount val="1"/>
                <c:pt idx="0">
                  <c:v>Hur viktigt är det för dig att ha en fast läkarkontakt?</c:v>
                </c:pt>
              </c:strCache>
            </c:strRef>
          </c:tx>
          <c:spPr>
            <a:solidFill>
              <a:srgbClr val="CB0E3E"/>
            </a:solidFill>
            <a:ln>
              <a:noFill/>
            </a:ln>
            <a:effectLst/>
          </c:spPr>
          <c:invertIfNegative val="0"/>
          <c:dLbls>
            <c:spPr>
              <a:noFill/>
              <a:ln>
                <a:noFill/>
              </a:ln>
              <a:effectLst/>
            </c:spPr>
            <c:txPr>
              <a:bodyPr rot="0" spcFirstLastPara="1" vertOverflow="ellipsis" vert="horz" wrap="square" anchor="ctr" anchorCtr="1"/>
              <a:lstStyle/>
              <a:p>
                <a:pPr>
                  <a:defRPr sz="2000" b="1"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Sheet1!$C$2:$C$5</c:f>
              <c:strCache>
                <c:ptCount val="4"/>
                <c:pt idx="0">
                  <c:v>Mycket viktigt</c:v>
                </c:pt>
                <c:pt idx="1">
                  <c:v>Ganska viktigt</c:v>
                </c:pt>
                <c:pt idx="2">
                  <c:v>Inte särskilt viktigt</c:v>
                </c:pt>
                <c:pt idx="3">
                  <c:v>Inte alls viktigt</c:v>
                </c:pt>
              </c:strCache>
            </c:strRef>
          </c:cat>
          <c:val>
            <c:numRef>
              <c:f>Sheet1!$D$2:$D$5</c:f>
              <c:numCache>
                <c:formatCode>0%</c:formatCode>
                <c:ptCount val="4"/>
                <c:pt idx="0">
                  <c:v>0.73</c:v>
                </c:pt>
                <c:pt idx="1">
                  <c:v>0.23</c:v>
                </c:pt>
                <c:pt idx="2">
                  <c:v>0.04</c:v>
                </c:pt>
                <c:pt idx="3">
                  <c:v>0</c:v>
                </c:pt>
              </c:numCache>
            </c:numRef>
          </c:val>
          <c:extLst>
            <c:ext xmlns:c16="http://schemas.microsoft.com/office/drawing/2014/chart" uri="{C3380CC4-5D6E-409C-BE32-E72D297353CC}">
              <c16:uniqueId val="{00000002-DD8E-1C4B-B6C6-69C50C699231}"/>
            </c:ext>
          </c:extLst>
        </c:ser>
        <c:dLbls>
          <c:dLblPos val="outEnd"/>
          <c:showLegendKey val="0"/>
          <c:showVal val="1"/>
          <c:showCatName val="0"/>
          <c:showSerName val="0"/>
          <c:showPercent val="0"/>
          <c:showBubbleSize val="0"/>
        </c:dLbls>
        <c:gapWidth val="79"/>
        <c:axId val="67451136"/>
        <c:axId val="66437120"/>
      </c:barChart>
      <c:catAx>
        <c:axId val="67451136"/>
        <c:scaling>
          <c:orientation val="minMax"/>
        </c:scaling>
        <c:delete val="0"/>
        <c:axPos val="b"/>
        <c:numFmt formatCode="General" sourceLinked="1"/>
        <c:majorTickMark val="out"/>
        <c:minorTickMark val="none"/>
        <c:tickLblPos val="low"/>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200" b="0"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crossAx val="66437120"/>
        <c:crosses val="autoZero"/>
        <c:auto val="0"/>
        <c:lblAlgn val="ctr"/>
        <c:lblOffset val="100"/>
        <c:noMultiLvlLbl val="0"/>
      </c:catAx>
      <c:valAx>
        <c:axId val="66437120"/>
        <c:scaling>
          <c:orientation val="minMax"/>
          <c:min val="0"/>
        </c:scaling>
        <c:delete val="0"/>
        <c:axPos val="l"/>
        <c:majorGridlines>
          <c:spPr>
            <a:ln w="6350" cap="flat" cmpd="sng" algn="ctr">
              <a:solidFill>
                <a:schemeClr val="tx1">
                  <a:tint val="75000"/>
                </a:schemeClr>
              </a:solidFill>
              <a:prstDash val="solid"/>
              <a:round/>
            </a:ln>
            <a:effectLst/>
          </c:spPr>
        </c:majorGridlines>
        <c:numFmt formatCode="0%" sourceLinked="0"/>
        <c:majorTickMark val="out"/>
        <c:minorTickMark val="none"/>
        <c:tickLblPos val="high"/>
        <c:spPr>
          <a:noFill/>
          <a:ln w="6350" cap="flat" cmpd="sng" algn="ctr">
            <a:noFill/>
            <a:prstDash val="solid"/>
            <a:round/>
          </a:ln>
          <a:effectLst/>
        </c:spPr>
        <c:txPr>
          <a:bodyPr rot="-60000000" spcFirstLastPara="1" vertOverflow="ellipsis" vert="horz" wrap="square" anchor="ctr" anchorCtr="1"/>
          <a:lstStyle/>
          <a:p>
            <a:pPr>
              <a:defRPr sz="1200" b="0"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crossAx val="67451136"/>
        <c:crosses val="autoZero"/>
        <c:crossBetween val="between"/>
      </c:valAx>
      <c:spPr>
        <a:noFill/>
        <a:ln>
          <a:noFill/>
        </a:ln>
        <a:effectLst/>
      </c:spPr>
    </c:plotArea>
    <c:plotVisOnly val="1"/>
    <c:dispBlanksAs val="zero"/>
    <c:showDLblsOverMax val="1"/>
  </c:chart>
  <c:spPr>
    <a:noFill/>
    <a:ln w="6350" cap="flat" cmpd="sng" algn="ctr">
      <a:noFill/>
      <a:prstDash val="solid"/>
      <a:miter lim="800000"/>
    </a:ln>
    <a:effectLst/>
  </c:spPr>
  <c:txPr>
    <a:bodyPr/>
    <a:lstStyle/>
    <a:p>
      <a:pPr>
        <a:defRPr sz="120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Sheet1!$D$1</c:f>
              <c:strCache>
                <c:ptCount val="1"/>
                <c:pt idx="0">
                  <c:v>Händer det att du behöver upprepa din sjukdomshistoria för ny vårdpersonal?</c:v>
                </c:pt>
              </c:strCache>
            </c:strRef>
          </c:tx>
          <c:spPr>
            <a:solidFill>
              <a:srgbClr val="CB0E3E"/>
            </a:solidFill>
            <a:ln>
              <a:noFill/>
            </a:ln>
            <a:effectLst/>
          </c:spPr>
          <c:invertIfNegative val="0"/>
          <c:dLbls>
            <c:spPr>
              <a:noFill/>
              <a:ln>
                <a:noFill/>
              </a:ln>
              <a:effectLst/>
            </c:spPr>
            <c:txPr>
              <a:bodyPr rot="0" spcFirstLastPara="1" vertOverflow="ellipsis" vert="horz" wrap="square" anchor="ctr" anchorCtr="1"/>
              <a:lstStyle/>
              <a:p>
                <a:pPr>
                  <a:defRPr sz="2000" b="1"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Sheet1!$C$2:$C$4</c:f>
              <c:strCache>
                <c:ptCount val="3"/>
                <c:pt idx="0">
                  <c:v>Ja, ofta</c:v>
                </c:pt>
                <c:pt idx="1">
                  <c:v>Ja, ibland</c:v>
                </c:pt>
                <c:pt idx="2">
                  <c:v>Nej, sällan eller aldrig</c:v>
                </c:pt>
              </c:strCache>
            </c:strRef>
          </c:cat>
          <c:val>
            <c:numRef>
              <c:f>Sheet1!$D$2:$D$4</c:f>
              <c:numCache>
                <c:formatCode>0%</c:formatCode>
                <c:ptCount val="3"/>
                <c:pt idx="0">
                  <c:v>0.27</c:v>
                </c:pt>
                <c:pt idx="1">
                  <c:v>0.47</c:v>
                </c:pt>
                <c:pt idx="2">
                  <c:v>0.26</c:v>
                </c:pt>
              </c:numCache>
            </c:numRef>
          </c:val>
          <c:extLst>
            <c:ext xmlns:c16="http://schemas.microsoft.com/office/drawing/2014/chart" uri="{C3380CC4-5D6E-409C-BE32-E72D297353CC}">
              <c16:uniqueId val="{00000002-DD8E-1C4B-B6C6-69C50C699231}"/>
            </c:ext>
          </c:extLst>
        </c:ser>
        <c:dLbls>
          <c:dLblPos val="outEnd"/>
          <c:showLegendKey val="0"/>
          <c:showVal val="1"/>
          <c:showCatName val="0"/>
          <c:showSerName val="0"/>
          <c:showPercent val="0"/>
          <c:showBubbleSize val="0"/>
        </c:dLbls>
        <c:gapWidth val="79"/>
        <c:axId val="67451136"/>
        <c:axId val="66437120"/>
      </c:barChart>
      <c:catAx>
        <c:axId val="67451136"/>
        <c:scaling>
          <c:orientation val="minMax"/>
        </c:scaling>
        <c:delete val="0"/>
        <c:axPos val="b"/>
        <c:numFmt formatCode="General" sourceLinked="1"/>
        <c:majorTickMark val="out"/>
        <c:minorTickMark val="none"/>
        <c:tickLblPos val="low"/>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200" b="0"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crossAx val="66437120"/>
        <c:crosses val="autoZero"/>
        <c:auto val="0"/>
        <c:lblAlgn val="ctr"/>
        <c:lblOffset val="100"/>
        <c:noMultiLvlLbl val="0"/>
      </c:catAx>
      <c:valAx>
        <c:axId val="66437120"/>
        <c:scaling>
          <c:orientation val="minMax"/>
          <c:min val="0"/>
        </c:scaling>
        <c:delete val="0"/>
        <c:axPos val="l"/>
        <c:majorGridlines>
          <c:spPr>
            <a:ln w="6350" cap="flat" cmpd="sng" algn="ctr">
              <a:solidFill>
                <a:schemeClr val="tx1">
                  <a:tint val="75000"/>
                </a:schemeClr>
              </a:solidFill>
              <a:prstDash val="solid"/>
              <a:round/>
            </a:ln>
            <a:effectLst/>
          </c:spPr>
        </c:majorGridlines>
        <c:numFmt formatCode="0%" sourceLinked="0"/>
        <c:majorTickMark val="out"/>
        <c:minorTickMark val="none"/>
        <c:tickLblPos val="high"/>
        <c:spPr>
          <a:noFill/>
          <a:ln w="6350" cap="flat" cmpd="sng" algn="ctr">
            <a:noFill/>
            <a:prstDash val="solid"/>
            <a:round/>
          </a:ln>
          <a:effectLst/>
        </c:spPr>
        <c:txPr>
          <a:bodyPr rot="-60000000" spcFirstLastPara="1" vertOverflow="ellipsis" vert="horz" wrap="square" anchor="ctr" anchorCtr="1"/>
          <a:lstStyle/>
          <a:p>
            <a:pPr>
              <a:defRPr sz="1200" b="0"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crossAx val="67451136"/>
        <c:crosses val="autoZero"/>
        <c:crossBetween val="between"/>
      </c:valAx>
      <c:spPr>
        <a:noFill/>
        <a:ln>
          <a:noFill/>
        </a:ln>
        <a:effectLst/>
      </c:spPr>
    </c:plotArea>
    <c:plotVisOnly val="1"/>
    <c:dispBlanksAs val="zero"/>
    <c:showDLblsOverMax val="1"/>
  </c:chart>
  <c:spPr>
    <a:noFill/>
    <a:ln w="6350" cap="flat" cmpd="sng" algn="ctr">
      <a:noFill/>
      <a:prstDash val="solid"/>
      <a:miter lim="800000"/>
    </a:ln>
    <a:effectLst/>
  </c:spPr>
  <c:txPr>
    <a:bodyPr/>
    <a:lstStyle/>
    <a:p>
      <a:pPr>
        <a:defRPr sz="120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Sheet1!$D$1</c:f>
              <c:strCache>
                <c:ptCount val="1"/>
                <c:pt idx="0">
                  <c:v>Hur väl upplever du att informationen om dig och din vård följer med mellan olika vårdgivare?</c:v>
                </c:pt>
              </c:strCache>
            </c:strRef>
          </c:tx>
          <c:spPr>
            <a:solidFill>
              <a:srgbClr val="CB0E3E"/>
            </a:solidFill>
            <a:ln>
              <a:noFill/>
            </a:ln>
            <a:effectLst/>
          </c:spPr>
          <c:invertIfNegative val="0"/>
          <c:dLbls>
            <c:spPr>
              <a:noFill/>
              <a:ln>
                <a:noFill/>
              </a:ln>
              <a:effectLst/>
            </c:spPr>
            <c:txPr>
              <a:bodyPr rot="0" spcFirstLastPara="1" vertOverflow="ellipsis" vert="horz" wrap="square" anchor="ctr" anchorCtr="1"/>
              <a:lstStyle/>
              <a:p>
                <a:pPr>
                  <a:defRPr sz="2000" b="1"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Sheet1!$C$2:$C$6</c:f>
              <c:strCache>
                <c:ptCount val="5"/>
                <c:pt idx="0">
                  <c:v>Mycket bra</c:v>
                </c:pt>
                <c:pt idx="1">
                  <c:v>Ganska bra</c:v>
                </c:pt>
                <c:pt idx="2">
                  <c:v>Ganska dåligt</c:v>
                </c:pt>
                <c:pt idx="3">
                  <c:v>Mycket dåligt</c:v>
                </c:pt>
                <c:pt idx="4">
                  <c:v>Vet ej</c:v>
                </c:pt>
              </c:strCache>
            </c:strRef>
          </c:cat>
          <c:val>
            <c:numRef>
              <c:f>Sheet1!$D$2:$D$6</c:f>
              <c:numCache>
                <c:formatCode>0%</c:formatCode>
                <c:ptCount val="5"/>
                <c:pt idx="0">
                  <c:v>0.12</c:v>
                </c:pt>
                <c:pt idx="1">
                  <c:v>0.42</c:v>
                </c:pt>
                <c:pt idx="2">
                  <c:v>0.25</c:v>
                </c:pt>
                <c:pt idx="3">
                  <c:v>0.11</c:v>
                </c:pt>
                <c:pt idx="4">
                  <c:v>0.1</c:v>
                </c:pt>
              </c:numCache>
            </c:numRef>
          </c:val>
          <c:extLst>
            <c:ext xmlns:c16="http://schemas.microsoft.com/office/drawing/2014/chart" uri="{C3380CC4-5D6E-409C-BE32-E72D297353CC}">
              <c16:uniqueId val="{00000002-DD8E-1C4B-B6C6-69C50C699231}"/>
            </c:ext>
          </c:extLst>
        </c:ser>
        <c:dLbls>
          <c:dLblPos val="outEnd"/>
          <c:showLegendKey val="0"/>
          <c:showVal val="1"/>
          <c:showCatName val="0"/>
          <c:showSerName val="0"/>
          <c:showPercent val="0"/>
          <c:showBubbleSize val="0"/>
        </c:dLbls>
        <c:gapWidth val="79"/>
        <c:axId val="67451136"/>
        <c:axId val="66437120"/>
      </c:barChart>
      <c:catAx>
        <c:axId val="67451136"/>
        <c:scaling>
          <c:orientation val="minMax"/>
        </c:scaling>
        <c:delete val="0"/>
        <c:axPos val="b"/>
        <c:numFmt formatCode="General" sourceLinked="1"/>
        <c:majorTickMark val="out"/>
        <c:minorTickMark val="none"/>
        <c:tickLblPos val="low"/>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200" b="0"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crossAx val="66437120"/>
        <c:crosses val="autoZero"/>
        <c:auto val="0"/>
        <c:lblAlgn val="ctr"/>
        <c:lblOffset val="100"/>
        <c:noMultiLvlLbl val="0"/>
      </c:catAx>
      <c:valAx>
        <c:axId val="66437120"/>
        <c:scaling>
          <c:orientation val="minMax"/>
          <c:min val="0"/>
        </c:scaling>
        <c:delete val="0"/>
        <c:axPos val="l"/>
        <c:majorGridlines>
          <c:spPr>
            <a:ln w="6350" cap="flat" cmpd="sng" algn="ctr">
              <a:solidFill>
                <a:schemeClr val="tx1">
                  <a:tint val="75000"/>
                </a:schemeClr>
              </a:solidFill>
              <a:prstDash val="solid"/>
              <a:round/>
            </a:ln>
            <a:effectLst/>
          </c:spPr>
        </c:majorGridlines>
        <c:numFmt formatCode="0%" sourceLinked="0"/>
        <c:majorTickMark val="out"/>
        <c:minorTickMark val="none"/>
        <c:tickLblPos val="high"/>
        <c:spPr>
          <a:noFill/>
          <a:ln w="6350" cap="flat" cmpd="sng" algn="ctr">
            <a:noFill/>
            <a:prstDash val="solid"/>
            <a:round/>
          </a:ln>
          <a:effectLst/>
        </c:spPr>
        <c:txPr>
          <a:bodyPr rot="-60000000" spcFirstLastPara="1" vertOverflow="ellipsis" vert="horz" wrap="square" anchor="ctr" anchorCtr="1"/>
          <a:lstStyle/>
          <a:p>
            <a:pPr>
              <a:defRPr sz="1200" b="0"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crossAx val="67451136"/>
        <c:crosses val="autoZero"/>
        <c:crossBetween val="between"/>
      </c:valAx>
      <c:spPr>
        <a:noFill/>
        <a:ln>
          <a:noFill/>
        </a:ln>
        <a:effectLst/>
      </c:spPr>
    </c:plotArea>
    <c:plotVisOnly val="1"/>
    <c:dispBlanksAs val="zero"/>
    <c:showDLblsOverMax val="1"/>
  </c:chart>
  <c:spPr>
    <a:noFill/>
    <a:ln w="6350" cap="flat" cmpd="sng" algn="ctr">
      <a:noFill/>
      <a:prstDash val="solid"/>
      <a:miter lim="800000"/>
    </a:ln>
    <a:effectLst/>
  </c:spPr>
  <c:txPr>
    <a:bodyPr/>
    <a:lstStyle/>
    <a:p>
      <a:pPr>
        <a:defRPr sz="120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externalData r:id="rId4">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Sheet1!$D$1</c:f>
              <c:strCache>
                <c:ptCount val="1"/>
                <c:pt idx="0">
                  <c:v>Har du upplevt att du själv behövt samordna kontakten mellan olika vårdgivare (t.ex. boka tider, förmedla information, påminna om remisser)?</c:v>
                </c:pt>
              </c:strCache>
            </c:strRef>
          </c:tx>
          <c:spPr>
            <a:solidFill>
              <a:srgbClr val="CB0E3E"/>
            </a:solidFill>
            <a:ln>
              <a:noFill/>
            </a:ln>
            <a:effectLst/>
          </c:spPr>
          <c:invertIfNegative val="0"/>
          <c:dLbls>
            <c:spPr>
              <a:noFill/>
              <a:ln>
                <a:noFill/>
              </a:ln>
              <a:effectLst/>
            </c:spPr>
            <c:txPr>
              <a:bodyPr rot="0" spcFirstLastPara="1" vertOverflow="ellipsis" vert="horz" wrap="square" anchor="ctr" anchorCtr="1"/>
              <a:lstStyle/>
              <a:p>
                <a:pPr>
                  <a:defRPr sz="2000" b="1"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Sheet1!$C$2:$C$6</c:f>
              <c:strCache>
                <c:ptCount val="5"/>
                <c:pt idx="0">
                  <c:v>Alltid</c:v>
                </c:pt>
                <c:pt idx="1">
                  <c:v>Ofta</c:v>
                </c:pt>
                <c:pt idx="2">
                  <c:v>Ibland</c:v>
                </c:pt>
                <c:pt idx="3">
                  <c:v>Sällan</c:v>
                </c:pt>
                <c:pt idx="4">
                  <c:v>Aldrig</c:v>
                </c:pt>
              </c:strCache>
            </c:strRef>
          </c:cat>
          <c:val>
            <c:numRef>
              <c:f>Sheet1!$D$2:$D$6</c:f>
              <c:numCache>
                <c:formatCode>0%</c:formatCode>
                <c:ptCount val="5"/>
                <c:pt idx="0">
                  <c:v>7.0000000000000007E-2</c:v>
                </c:pt>
                <c:pt idx="1">
                  <c:v>0.18</c:v>
                </c:pt>
                <c:pt idx="2">
                  <c:v>0.35</c:v>
                </c:pt>
                <c:pt idx="3">
                  <c:v>0.22</c:v>
                </c:pt>
                <c:pt idx="4">
                  <c:v>0.18</c:v>
                </c:pt>
              </c:numCache>
            </c:numRef>
          </c:val>
          <c:extLst>
            <c:ext xmlns:c16="http://schemas.microsoft.com/office/drawing/2014/chart" uri="{C3380CC4-5D6E-409C-BE32-E72D297353CC}">
              <c16:uniqueId val="{00000002-DD8E-1C4B-B6C6-69C50C699231}"/>
            </c:ext>
          </c:extLst>
        </c:ser>
        <c:dLbls>
          <c:dLblPos val="outEnd"/>
          <c:showLegendKey val="0"/>
          <c:showVal val="1"/>
          <c:showCatName val="0"/>
          <c:showSerName val="0"/>
          <c:showPercent val="0"/>
          <c:showBubbleSize val="0"/>
        </c:dLbls>
        <c:gapWidth val="79"/>
        <c:axId val="67451136"/>
        <c:axId val="66437120"/>
      </c:barChart>
      <c:catAx>
        <c:axId val="67451136"/>
        <c:scaling>
          <c:orientation val="minMax"/>
        </c:scaling>
        <c:delete val="0"/>
        <c:axPos val="b"/>
        <c:numFmt formatCode="General" sourceLinked="1"/>
        <c:majorTickMark val="out"/>
        <c:minorTickMark val="none"/>
        <c:tickLblPos val="low"/>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200" b="0"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crossAx val="66437120"/>
        <c:crosses val="autoZero"/>
        <c:auto val="0"/>
        <c:lblAlgn val="ctr"/>
        <c:lblOffset val="100"/>
        <c:noMultiLvlLbl val="0"/>
      </c:catAx>
      <c:valAx>
        <c:axId val="66437120"/>
        <c:scaling>
          <c:orientation val="minMax"/>
          <c:min val="0"/>
        </c:scaling>
        <c:delete val="0"/>
        <c:axPos val="l"/>
        <c:majorGridlines>
          <c:spPr>
            <a:ln w="6350" cap="flat" cmpd="sng" algn="ctr">
              <a:solidFill>
                <a:schemeClr val="tx1">
                  <a:tint val="75000"/>
                </a:schemeClr>
              </a:solidFill>
              <a:prstDash val="solid"/>
              <a:round/>
            </a:ln>
            <a:effectLst/>
          </c:spPr>
        </c:majorGridlines>
        <c:numFmt formatCode="0%" sourceLinked="0"/>
        <c:majorTickMark val="out"/>
        <c:minorTickMark val="none"/>
        <c:tickLblPos val="high"/>
        <c:spPr>
          <a:noFill/>
          <a:ln w="6350" cap="flat" cmpd="sng" algn="ctr">
            <a:noFill/>
            <a:prstDash val="solid"/>
            <a:round/>
          </a:ln>
          <a:effectLst/>
        </c:spPr>
        <c:txPr>
          <a:bodyPr rot="-60000000" spcFirstLastPara="1" vertOverflow="ellipsis" vert="horz" wrap="square" anchor="ctr" anchorCtr="1"/>
          <a:lstStyle/>
          <a:p>
            <a:pPr>
              <a:defRPr sz="1200" b="0"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crossAx val="67451136"/>
        <c:crosses val="autoZero"/>
        <c:crossBetween val="between"/>
      </c:valAx>
      <c:spPr>
        <a:noFill/>
        <a:ln>
          <a:noFill/>
        </a:ln>
        <a:effectLst/>
      </c:spPr>
    </c:plotArea>
    <c:plotVisOnly val="1"/>
    <c:dispBlanksAs val="zero"/>
    <c:showDLblsOverMax val="1"/>
  </c:chart>
  <c:spPr>
    <a:noFill/>
    <a:ln w="6350" cap="flat" cmpd="sng" algn="ctr">
      <a:noFill/>
      <a:prstDash val="solid"/>
      <a:miter lim="800000"/>
    </a:ln>
    <a:effectLst/>
  </c:spPr>
  <c:txPr>
    <a:bodyPr/>
    <a:lstStyle/>
    <a:p>
      <a:pPr>
        <a:defRPr sz="120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externalData r:id="rId4">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Sheet1!$D$1</c:f>
              <c:strCache>
                <c:ptCount val="1"/>
                <c:pt idx="0">
                  <c:v>Har du upplevt problem i övergången mellan sjukhusvård och primärvård eller kommunal vård (t.ex. att information fallit bort eller att uppföljning uteblivit)?</c:v>
                </c:pt>
              </c:strCache>
            </c:strRef>
          </c:tx>
          <c:spPr>
            <a:solidFill>
              <a:srgbClr val="CB0E3E"/>
            </a:solidFill>
            <a:ln>
              <a:noFill/>
            </a:ln>
            <a:effectLst/>
          </c:spPr>
          <c:invertIfNegative val="0"/>
          <c:dLbls>
            <c:spPr>
              <a:noFill/>
              <a:ln>
                <a:noFill/>
              </a:ln>
              <a:effectLst/>
            </c:spPr>
            <c:txPr>
              <a:bodyPr rot="0" spcFirstLastPara="1" vertOverflow="ellipsis" vert="horz" wrap="square" anchor="ctr" anchorCtr="1"/>
              <a:lstStyle/>
              <a:p>
                <a:pPr>
                  <a:defRPr sz="2000" b="1"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Sheet1!$C$2:$C$4</c:f>
              <c:strCache>
                <c:ptCount val="3"/>
                <c:pt idx="0">
                  <c:v>Ja</c:v>
                </c:pt>
                <c:pt idx="1">
                  <c:v>Nej</c:v>
                </c:pt>
                <c:pt idx="2">
                  <c:v>Jag har inte haft sådana övergångar</c:v>
                </c:pt>
              </c:strCache>
            </c:strRef>
          </c:cat>
          <c:val>
            <c:numRef>
              <c:f>Sheet1!$D$2:$D$4</c:f>
              <c:numCache>
                <c:formatCode>0%</c:formatCode>
                <c:ptCount val="3"/>
                <c:pt idx="0">
                  <c:v>0.34</c:v>
                </c:pt>
                <c:pt idx="1">
                  <c:v>0.41</c:v>
                </c:pt>
                <c:pt idx="2">
                  <c:v>0.25</c:v>
                </c:pt>
              </c:numCache>
            </c:numRef>
          </c:val>
          <c:extLst>
            <c:ext xmlns:c16="http://schemas.microsoft.com/office/drawing/2014/chart" uri="{C3380CC4-5D6E-409C-BE32-E72D297353CC}">
              <c16:uniqueId val="{00000002-DD8E-1C4B-B6C6-69C50C699231}"/>
            </c:ext>
          </c:extLst>
        </c:ser>
        <c:dLbls>
          <c:dLblPos val="outEnd"/>
          <c:showLegendKey val="0"/>
          <c:showVal val="1"/>
          <c:showCatName val="0"/>
          <c:showSerName val="0"/>
          <c:showPercent val="0"/>
          <c:showBubbleSize val="0"/>
        </c:dLbls>
        <c:gapWidth val="79"/>
        <c:axId val="67451136"/>
        <c:axId val="66437120"/>
      </c:barChart>
      <c:catAx>
        <c:axId val="67451136"/>
        <c:scaling>
          <c:orientation val="minMax"/>
        </c:scaling>
        <c:delete val="0"/>
        <c:axPos val="b"/>
        <c:numFmt formatCode="General" sourceLinked="1"/>
        <c:majorTickMark val="out"/>
        <c:minorTickMark val="none"/>
        <c:tickLblPos val="low"/>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000" b="0"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crossAx val="66437120"/>
        <c:crosses val="autoZero"/>
        <c:auto val="0"/>
        <c:lblAlgn val="ctr"/>
        <c:lblOffset val="100"/>
        <c:noMultiLvlLbl val="0"/>
      </c:catAx>
      <c:valAx>
        <c:axId val="66437120"/>
        <c:scaling>
          <c:orientation val="minMax"/>
          <c:min val="0"/>
        </c:scaling>
        <c:delete val="0"/>
        <c:axPos val="l"/>
        <c:majorGridlines>
          <c:spPr>
            <a:ln w="6350" cap="flat" cmpd="sng" algn="ctr">
              <a:solidFill>
                <a:schemeClr val="tx1">
                  <a:tint val="75000"/>
                </a:schemeClr>
              </a:solidFill>
              <a:prstDash val="solid"/>
              <a:round/>
            </a:ln>
            <a:effectLst/>
          </c:spPr>
        </c:majorGridlines>
        <c:numFmt formatCode="0%" sourceLinked="0"/>
        <c:majorTickMark val="out"/>
        <c:minorTickMark val="none"/>
        <c:tickLblPos val="high"/>
        <c:spPr>
          <a:noFill/>
          <a:ln w="6350" cap="flat" cmpd="sng" algn="ctr">
            <a:noFill/>
            <a:prstDash val="solid"/>
            <a:round/>
          </a:ln>
          <a:effectLst/>
        </c:spPr>
        <c:txPr>
          <a:bodyPr rot="-60000000" spcFirstLastPara="1" vertOverflow="ellipsis" vert="horz" wrap="square" anchor="ctr" anchorCtr="1"/>
          <a:lstStyle/>
          <a:p>
            <a:pPr>
              <a:defRPr sz="1200" b="0" i="0" u="none" strike="noStrike" kern="1200" baseline="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crossAx val="67451136"/>
        <c:crosses val="autoZero"/>
        <c:crossBetween val="between"/>
      </c:valAx>
      <c:spPr>
        <a:noFill/>
        <a:ln>
          <a:noFill/>
        </a:ln>
        <a:effectLst/>
      </c:spPr>
    </c:plotArea>
    <c:plotVisOnly val="1"/>
    <c:dispBlanksAs val="zero"/>
    <c:showDLblsOverMax val="1"/>
  </c:chart>
  <c:spPr>
    <a:noFill/>
    <a:ln w="6350" cap="flat" cmpd="sng" algn="ctr">
      <a:noFill/>
      <a:prstDash val="solid"/>
      <a:miter lim="800000"/>
    </a:ln>
    <a:effectLst/>
  </c:spPr>
  <c:txPr>
    <a:bodyPr/>
    <a:lstStyle/>
    <a:p>
      <a:pPr>
        <a:defRPr sz="1200" smtId="4294967295">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SE"/>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10.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1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12.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13.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14.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5.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6.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7.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8.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9.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9C034B-492D-41A1-B901-44F83A918F75}" type="datetimeFigureOut">
              <a:rPr lang="sv-SE" smtClean="0"/>
              <a:t>2026-06-02</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9DEBC3-CF5E-4F7A-9800-756AF7FF8E6F}" type="slidenum">
              <a:rPr lang="sv-SE" smtClean="0"/>
              <a:t>‹#›</a:t>
            </a:fld>
            <a:endParaRPr lang="sv-SE"/>
          </a:p>
        </p:txBody>
      </p:sp>
    </p:spTree>
    <p:extLst>
      <p:ext uri="{BB962C8B-B14F-4D97-AF65-F5344CB8AC3E}">
        <p14:creationId xmlns:p14="http://schemas.microsoft.com/office/powerpoint/2010/main" val="20862267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txBody>
          <a:bodyPr/>
          <a:lstStyle/>
          <a:p>
            <a:endParaRPr lang="sv-SE"/>
          </a:p>
        </p:txBody>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D849F72F-7F35-42E7-891B-F44B3D399FB8}" type="slidenum">
              <a:rPr lang="sv-SE" smtClean="0"/>
              <a:t>1</a:t>
            </a:fld>
            <a:endParaRPr lang="sv-SE"/>
          </a:p>
        </p:txBody>
      </p:sp>
    </p:spTree>
    <p:extLst>
      <p:ext uri="{BB962C8B-B14F-4D97-AF65-F5344CB8AC3E}">
        <p14:creationId xmlns:p14="http://schemas.microsoft.com/office/powerpoint/2010/main" val="2059993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sv-SE"/>
          </a:p>
        </p:txBody>
      </p:sp>
      <p:sp>
        <p:nvSpPr>
          <p:cNvPr id="3" name="Notes Placeholder 2"/>
          <p:cNvSpPr>
            <a:spLocks noGrp="1"/>
          </p:cNvSpPr>
          <p:nvPr>
            <p:ph type="body" idx="1"/>
          </p:nvPr>
        </p:nvSpPr>
        <p:spPr/>
        <p:txBody>
          <a:bodyPr/>
          <a:lstStyle/>
          <a:p>
            <a:r>
              <a:rPr lang="sv-SE"/>
              <a:t>Den här bilden sammanfattar vad vi menar behöver förändras på tre nivåer: nationellt, regionalt och kommunalt.</a:t>
            </a:r>
          </a:p>
          <a:p>
            <a:r>
              <a:rPr lang="sv-SE"/>
              <a:t>Det viktiga är att problemen vi beskriver inte kan lösas av en enskild aktör. De hänger ihop genom hela vårdkedjan. Staten behöver ta ett tydligare ansvar för att följa upp om äldre faktiskt får vård efter behov. Regionerna behöver säkerställa kontinuitet, medicinskt helhetsansvar och strukturerad uppföljning. Kommunerna behöver stärka den medicinska kompetensen, inte minst på särskilda boenden.</a:t>
            </a:r>
          </a:p>
          <a:p>
            <a:r>
              <a:rPr lang="sv-SE"/>
              <a:t>På nationell nivå handlar det framför allt om att synliggöra de äldre. De måste finnas med i forskning, register och uppföljning. Annars riskerar vi att fortsätta bygga vårdens kunskap och styrning på grupper som inte motsvarar de patienter som faktiskt har störst behov.</a:t>
            </a:r>
          </a:p>
          <a:p>
            <a:r>
              <a:rPr lang="sv-SE"/>
              <a:t>På regional nivå handlar det om att vården måste hålla ihop bättre efter sjukhusvistelse. För äldre med hjärt-, kärl- och lungsjukdom är uppföljning, rehabilitering och sekundärprevention inte tilläggsinsatser - detta är avgörande delar av vården.</a:t>
            </a:r>
          </a:p>
          <a:p>
            <a:r>
              <a:rPr lang="sv-SE"/>
              <a:t>På kommunal nivå handlar det om att äldreomsorgen också måste ha tillgång till sjukvård. För personer med exempelvis hjärtsvikt eller KOL kan en försämring gå snabbt. Då räcker det inte med nästa schemalagda rond; det måste finnas möjlighet till medicinsk bedömning inom rimlig tid.</a:t>
            </a:r>
          </a:p>
          <a:p>
            <a:r>
              <a:rPr lang="sv-SE"/>
              <a:t>Den gemensamma slutsatsen är att äldre med kronisk hjärt-, kärl- och lungsjukdom inte ska få mindre vård ju äldre de blir. De ska få vård utifrån behov oavsett om ansvaret ligger hos staten, regionen eller kommunen.</a:t>
            </a:r>
          </a:p>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Vi har också Tips och råd sedan tidigare!</a:t>
            </a:r>
          </a:p>
        </p:txBody>
      </p:sp>
      <p:sp>
        <p:nvSpPr>
          <p:cNvPr id="4" name="Platshållare för bildnummer 3"/>
          <p:cNvSpPr>
            <a:spLocks noGrp="1"/>
          </p:cNvSpPr>
          <p:nvPr>
            <p:ph type="sldNum" sz="quarter" idx="5"/>
          </p:nvPr>
        </p:nvSpPr>
        <p:spPr/>
        <p:txBody>
          <a:bodyPr/>
          <a:lstStyle/>
          <a:p>
            <a:fld id="{8F9DEBC3-CF5E-4F7A-9800-756AF7FF8E6F}" type="slidenum">
              <a:rPr lang="sv-SE" smtClean="0"/>
              <a:t>34</a:t>
            </a:fld>
            <a:endParaRPr lang="sv-SE"/>
          </a:p>
        </p:txBody>
      </p:sp>
    </p:spTree>
    <p:extLst>
      <p:ext uri="{BB962C8B-B14F-4D97-AF65-F5344CB8AC3E}">
        <p14:creationId xmlns:p14="http://schemas.microsoft.com/office/powerpoint/2010/main" val="26892992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Det här är grunden till varför vi engagerar oss inför valet.</a:t>
            </a:r>
          </a:p>
          <a:p>
            <a:r>
              <a:rPr lang="sv-SE"/>
              <a:t>Politiska beslut påverkar våra medlemmars vardag väldigt konkret: tillgången till en god vård avgör hur livet med hjärt-, kärl- och lungsjukdom fungerar.</a:t>
            </a:r>
          </a:p>
          <a:p>
            <a:r>
              <a:rPr lang="sv-SE"/>
              <a:t>Valrörelsen är också ett tillfälle då möjligheten till påverkan ökar. Politiker på alla nivåer lyssnar mer aktivt, och det finns större utrymme att lyfta våra frågor.</a:t>
            </a:r>
          </a:p>
          <a:p>
            <a:r>
              <a:rPr lang="sv-SE"/>
              <a:t>Vi som Sveriges största patientorganisation för hjärt-kärl och lungsjukdom har en särskild roll. Vi är den främsta representanten för alla människor med våra diagnoser.</a:t>
            </a:r>
          </a:p>
          <a:p>
            <a:r>
              <a:rPr lang="sv-SE"/>
              <a:t>Våra frågor behöver prioriteras högre. Hjärt-kärlsjukdom är fortfarande en av de stora dödsorsakerna, och många lever med långvariga behov som kräver bättre kontinuitet och samordning.</a:t>
            </a:r>
          </a:p>
          <a:p>
            <a:r>
              <a:rPr lang="sv-SE"/>
              <a:t>Genom valengagemang kan vi göra medlemmarnas erfarenheter till konkreta förbättringar. Det handlar om att visa hur systemet faktiskt upplevs av dem som är beroende av det.</a:t>
            </a:r>
          </a:p>
          <a:p>
            <a:r>
              <a:rPr lang="sv-SE"/>
              <a:t>Och slutligen: när vi talar med gemensam röst blir vi starkare. Valet ger oss en möjlighet till kraftsamling i hela organisationen.</a:t>
            </a:r>
          </a:p>
          <a:p>
            <a:endParaRPr lang="sv-SE"/>
          </a:p>
        </p:txBody>
      </p:sp>
      <p:sp>
        <p:nvSpPr>
          <p:cNvPr id="4" name="Platshållare för bildnummer 3"/>
          <p:cNvSpPr>
            <a:spLocks noGrp="1"/>
          </p:cNvSpPr>
          <p:nvPr>
            <p:ph type="sldNum" sz="quarter" idx="5"/>
          </p:nvPr>
        </p:nvSpPr>
        <p:spPr/>
        <p:txBody>
          <a:bodyPr/>
          <a:lstStyle/>
          <a:p>
            <a:fld id="{8F9DEBC3-CF5E-4F7A-9800-756AF7FF8E6F}" type="slidenum">
              <a:rPr lang="sv-SE" smtClean="0"/>
              <a:t>2</a:t>
            </a:fld>
            <a:endParaRPr lang="sv-SE"/>
          </a:p>
        </p:txBody>
      </p:sp>
    </p:spTree>
    <p:extLst>
      <p:ext uri="{BB962C8B-B14F-4D97-AF65-F5344CB8AC3E}">
        <p14:creationId xmlns:p14="http://schemas.microsoft.com/office/powerpoint/2010/main" val="18835400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sv-SE"/>
          </a:p>
        </p:txBody>
      </p:sp>
      <p:sp>
        <p:nvSpPr>
          <p:cNvPr id="3" name="Notes Placeholder 2"/>
          <p:cNvSpPr>
            <a:spLocks noGrp="1"/>
          </p:cNvSpPr>
          <p:nvPr>
            <p:ph type="body" idx="1"/>
          </p:nvPr>
        </p:nvSpPr>
        <p:spPr/>
        <p:txBody>
          <a:bodyPr/>
          <a:lstStyle/>
          <a:p>
            <a:r>
              <a:rPr lang="sv-SE"/>
              <a:t>Det här är vår problemformulering inför valet: äldre med hjärt-, kärl- och lungsjukdom har stora vårdbehov som inte alltid möts.</a:t>
            </a:r>
          </a:p>
          <a:p>
            <a:r>
              <a:rPr lang="sv-SE"/>
              <a:t>Vårt </a:t>
            </a:r>
            <a:r>
              <a:rPr lang="sv-SE" err="1"/>
              <a:t>valtema</a:t>
            </a:r>
            <a:r>
              <a:rPr lang="sv-SE"/>
              <a:t> handlar därför om att förbättra både hälso- och sjukvården och omsorgen för den här gruppen. När vi pratar om äldre menar vi 75-80+</a:t>
            </a:r>
          </a:p>
          <a:p>
            <a:r>
              <a:rPr lang="sv-SE"/>
              <a:t>Vi ser flera återkommande brister: för få får viktiga samtal om vårdens inriktning, äldre är underrepresenterade i forskningen, och ålder verkar fortfarande kunna påverka vilken behandling man får.</a:t>
            </a:r>
          </a:p>
          <a:p>
            <a:r>
              <a:rPr lang="sv-SE"/>
              <a:t>Samtidigt brister kontinuiteten. Många äldre riskerar att hamna mellan stolarna när sjukhus, primärvård och kommunal omsorg inte hänger ihop.</a:t>
            </a:r>
          </a:p>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8F9DEBC3-CF5E-4F7A-9800-756AF7FF8E6F}" type="slidenum">
              <a:rPr lang="sv-SE" smtClean="0"/>
              <a:t>4</a:t>
            </a:fld>
            <a:endParaRPr lang="sv-SE"/>
          </a:p>
        </p:txBody>
      </p:sp>
    </p:spTree>
    <p:extLst>
      <p:ext uri="{BB962C8B-B14F-4D97-AF65-F5344CB8AC3E}">
        <p14:creationId xmlns:p14="http://schemas.microsoft.com/office/powerpoint/2010/main" val="28107444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Det här är rapportens övergripande slutsats: äldre med hjärt-, kärl- och lungsjukdom befinner sig i ett vårdsystem som steg för steg ger dem mindre vård och mer glider över till omsorg, trots att deras medicinska behov ofta är mycket stora.</a:t>
            </a:r>
          </a:p>
          <a:p>
            <a:r>
              <a:rPr lang="sv-SE" dirty="0"/>
              <a:t>Vi ser tre återkommande mönster. </a:t>
            </a:r>
          </a:p>
          <a:p>
            <a:r>
              <a:rPr lang="sv-SE" dirty="0"/>
              <a:t>För det första får äldre mindre behandling. Det handlar inte om att alla äldre alltid ska få samma behandling som yngre, men kronologisk ålder får inte i sig bli skäl för att avstå vård. </a:t>
            </a:r>
          </a:p>
          <a:p>
            <a:r>
              <a:rPr lang="sv-SE" dirty="0"/>
              <a:t>För det andra får äldre mindre uppföljning. Efter sjukhusvistelse brister ofta kontinuiteten, samordningen, rehabiliteringen och sekundärpreventionen. </a:t>
            </a:r>
          </a:p>
          <a:p>
            <a:r>
              <a:rPr lang="sv-SE" dirty="0"/>
              <a:t>För det tredje får äldre mindre sjukvård när de kommer närmare den kommunala omsorgen, särskilt på SÄBO.</a:t>
            </a:r>
          </a:p>
          <a:p>
            <a:r>
              <a:rPr lang="sv-SE" dirty="0"/>
              <a:t>Det viktiga budskapet är att detta inte handlar om enstaka misstag eller enstaka verksamheter som brister. Rapporten pekar på strukturella mönster: i forskning, i kvalitetsregister, i primärvårdens uppföljning, i övergången mellan sjukhus och hem, och i den medicinska vården på särskilda boenden.</a:t>
            </a:r>
          </a:p>
          <a:p>
            <a:r>
              <a:rPr lang="sv-SE" dirty="0"/>
              <a:t>Kärnan här är enkel: äldre kan också bli sjuka! Och när äldre blir sjuka har de rätt till vård utifrån behov, inte utifrån ålder.</a:t>
            </a:r>
          </a:p>
          <a:p>
            <a:endParaRPr lang="sv-SE" dirty="0"/>
          </a:p>
        </p:txBody>
      </p:sp>
      <p:sp>
        <p:nvSpPr>
          <p:cNvPr id="4" name="Platshållare för bildnummer 3"/>
          <p:cNvSpPr>
            <a:spLocks noGrp="1"/>
          </p:cNvSpPr>
          <p:nvPr>
            <p:ph type="sldNum" sz="quarter" idx="5"/>
          </p:nvPr>
        </p:nvSpPr>
        <p:spPr/>
        <p:txBody>
          <a:bodyPr/>
          <a:lstStyle/>
          <a:p>
            <a:fld id="{8F9DEBC3-CF5E-4F7A-9800-756AF7FF8E6F}" type="slidenum">
              <a:rPr lang="sv-SE" smtClean="0"/>
              <a:t>5</a:t>
            </a:fld>
            <a:endParaRPr lang="sv-SE"/>
          </a:p>
        </p:txBody>
      </p:sp>
    </p:spTree>
    <p:extLst>
      <p:ext uri="{BB962C8B-B14F-4D97-AF65-F5344CB8AC3E}">
        <p14:creationId xmlns:p14="http://schemas.microsoft.com/office/powerpoint/2010/main" val="1661602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Den första problembilden handlar om underbehandling. Rapporten visar att ålder riskerar att påverka vilken vård patienter får, även när behovet är medicinskt stort.</a:t>
            </a:r>
          </a:p>
          <a:p>
            <a:r>
              <a:rPr lang="sv-SE"/>
              <a:t>Ett viktigt exempel är hjärtinfarkt. Ungefär var tredje person som drabbas av hjärtinfarkt är över 80 år. Det betyder att äldre inte är en liten sidogrupp i hjärtsjukvården – de är en stor och central del av den. Trots det ser vi att äldre behandlas mer – ska vi säga - försiktigt.</a:t>
            </a:r>
          </a:p>
          <a:p>
            <a:r>
              <a:rPr lang="sv-SE"/>
              <a:t>När det gäller NSTEMI, alltså en vanlig typ av hjärtinfarkt, genomgår bara omkring 60 procent av patienter över 80 år kranskärlsröntgen. Det innebär att cirka 40 procent i stället får enbart medicinsk behandling. Det kan förstås finnas medicinska skäl i enskilda fall, men mönstret är så tydligt att det väcker frågan om kronologisk ålder tillåts väga för tungt. Vi påstår inte säkert att så är fallet – men vi uppmärksammar något som vi tror är värt att diskutera och belysa mer.</a:t>
            </a:r>
          </a:p>
          <a:p>
            <a:r>
              <a:rPr lang="sv-SE"/>
              <a:t>Rapporten lyfter också att en tredjedel i Riksförbundet HjärtLungs medlemsenkät upplever eller misstänker att ålder påverkat vården. Det är en viktig signal från patienterna.</a:t>
            </a:r>
          </a:p>
          <a:p>
            <a:r>
              <a:rPr lang="sv-SE"/>
              <a:t>Poängen är inte att ålder aldrig är relevant. Skörhet, samsjuklighet och patientens egen vilja måste alltid vägas in. Men ålder i sig får inte bli en anledning till att ge mindre vård. Vård ska ges efter behov.</a:t>
            </a:r>
          </a:p>
          <a:p>
            <a:endParaRPr lang="sv-SE"/>
          </a:p>
        </p:txBody>
      </p:sp>
      <p:sp>
        <p:nvSpPr>
          <p:cNvPr id="4" name="Platshållare för bildnummer 3"/>
          <p:cNvSpPr>
            <a:spLocks noGrp="1"/>
          </p:cNvSpPr>
          <p:nvPr>
            <p:ph type="sldNum" sz="quarter" idx="5"/>
          </p:nvPr>
        </p:nvSpPr>
        <p:spPr/>
        <p:txBody>
          <a:bodyPr/>
          <a:lstStyle/>
          <a:p>
            <a:fld id="{8F9DEBC3-CF5E-4F7A-9800-756AF7FF8E6F}" type="slidenum">
              <a:rPr lang="sv-SE" smtClean="0"/>
              <a:t>6</a:t>
            </a:fld>
            <a:endParaRPr lang="sv-SE"/>
          </a:p>
        </p:txBody>
      </p:sp>
    </p:spTree>
    <p:extLst>
      <p:ext uri="{BB962C8B-B14F-4D97-AF65-F5344CB8AC3E}">
        <p14:creationId xmlns:p14="http://schemas.microsoft.com/office/powerpoint/2010/main" val="25041524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Den andra problembilden handlar om osynlighet. Äldre med hjärt-, kärl- och lungsjukdom riskerar att bli osynliga både i forskningen och i uppföljningen av vården.</a:t>
            </a:r>
          </a:p>
          <a:p>
            <a:r>
              <a:rPr lang="sv-SE"/>
              <a:t>Rapporten visar att de äldsta patienterna ofta är underrepresenterade i kliniska studier. Det innebär att många riktlinjer bygger på kunskap från yngre och friskare patientgrupper. När evidensen för de äldsta är svagare uppstår en osäkerhet i vården.  Och den osäkerheten kan leda till försiktighet, och försiktighet kan i sin tur leda till underbehandling.</a:t>
            </a:r>
          </a:p>
          <a:p>
            <a:r>
              <a:rPr lang="sv-SE"/>
              <a:t>Samma problem finns i kvalitetsregistren. Rapporten pekar på att centrala mått och uppföljningssystem inom hjärtsjukvården i praktiken ofta fokuserar på patienter upp till 80 år. Ett tydligt exempel är sekundärpreventionsregistret SEPHIA, där uppföljningen främst gäller patienter upp till 80 år.</a:t>
            </a:r>
          </a:p>
          <a:p>
            <a:r>
              <a:rPr lang="sv-SE"/>
              <a:t>Det här skapar en självförstärkande effekt. Om äldre inte finns med i forskningen vet vi mindre om vad som fungerar bäst. Om de inte syns i registren följer vi inte heller upp om de får rätt vård. Och om vi inte följer upp bristerna blir trycket att förbättra vården för den här gruppen svagare.</a:t>
            </a:r>
          </a:p>
          <a:p>
            <a:r>
              <a:rPr lang="sv-SE"/>
              <a:t>Därför är vår slutsats tydlig: äldre måste synliggöras i forskningen, i kvalitetsregistren och i den politiska uppföljningen av vårdens resultat.</a:t>
            </a:r>
          </a:p>
          <a:p>
            <a:endParaRPr lang="sv-SE"/>
          </a:p>
        </p:txBody>
      </p:sp>
      <p:sp>
        <p:nvSpPr>
          <p:cNvPr id="4" name="Platshållare för bildnummer 3"/>
          <p:cNvSpPr>
            <a:spLocks noGrp="1"/>
          </p:cNvSpPr>
          <p:nvPr>
            <p:ph type="sldNum" sz="quarter" idx="5"/>
          </p:nvPr>
        </p:nvSpPr>
        <p:spPr/>
        <p:txBody>
          <a:bodyPr/>
          <a:lstStyle/>
          <a:p>
            <a:fld id="{8F9DEBC3-CF5E-4F7A-9800-756AF7FF8E6F}" type="slidenum">
              <a:rPr lang="sv-SE" smtClean="0"/>
              <a:t>7</a:t>
            </a:fld>
            <a:endParaRPr lang="sv-SE"/>
          </a:p>
        </p:txBody>
      </p:sp>
    </p:spTree>
    <p:extLst>
      <p:ext uri="{BB962C8B-B14F-4D97-AF65-F5344CB8AC3E}">
        <p14:creationId xmlns:p14="http://schemas.microsoft.com/office/powerpoint/2010/main" val="37052568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Den tredje problembilden handlar om vad som händer efter sjukhusvistelsen. För många äldre med komplexa behov är det då vårdkedjan brister som mest.</a:t>
            </a:r>
          </a:p>
          <a:p>
            <a:r>
              <a:rPr lang="sv-SE"/>
              <a:t>Rapporten visar att mer än var fjärde sjukhusvistelse bland de mest sjuka äldre följdes av en ny oplanerad sjukhusvistelse inom 30 dagar. Det är en mycket allvarlig signal. Återinläggningar innebär lidande för individen, otrygghet för anhöriga och stora kostnader för vården.</a:t>
            </a:r>
          </a:p>
          <a:p>
            <a:r>
              <a:rPr lang="sv-SE"/>
              <a:t>Det är särskilt relevant för Riksförbundet HjärtLung eftersom KOL och hjärtsvikt hör till de vanliga diagnoserna bakom återinläggningar. Det handlar alltså direkt om de grupper som vi företräder.</a:t>
            </a:r>
          </a:p>
          <a:p>
            <a:r>
              <a:rPr lang="sv-SE"/>
              <a:t>Rapporten beskriver också ett organisatoriskt problem: ingen tar helhetsansvar. Sjukhuset skriver ut, primärvården förväntas ta vid, kommunen ansvarar för stora delar av omsorgen, men patienten upplever ofta att vården inte hänger ihop. När systemet kräver att patienten själv ska hålla ihop sin vård drabbas de äldsta och sköraste hårdast.</a:t>
            </a:r>
          </a:p>
          <a:p>
            <a:r>
              <a:rPr lang="sv-SE"/>
              <a:t>Här blir fast läkarkontakt, strukturerad uppföljning, rehabilitering och sekundärprevention helt centrala. Det ska inte vara upp till den enskilda äldre patienten att själv jaga den vård som borde vara planerad från början.</a:t>
            </a:r>
          </a:p>
          <a:p>
            <a:endParaRPr lang="sv-SE"/>
          </a:p>
        </p:txBody>
      </p:sp>
      <p:sp>
        <p:nvSpPr>
          <p:cNvPr id="4" name="Platshållare för bildnummer 3"/>
          <p:cNvSpPr>
            <a:spLocks noGrp="1"/>
          </p:cNvSpPr>
          <p:nvPr>
            <p:ph type="sldNum" sz="quarter" idx="5"/>
          </p:nvPr>
        </p:nvSpPr>
        <p:spPr/>
        <p:txBody>
          <a:bodyPr/>
          <a:lstStyle/>
          <a:p>
            <a:fld id="{8F9DEBC3-CF5E-4F7A-9800-756AF7FF8E6F}" type="slidenum">
              <a:rPr lang="sv-SE" smtClean="0"/>
              <a:t>8</a:t>
            </a:fld>
            <a:endParaRPr lang="sv-SE"/>
          </a:p>
        </p:txBody>
      </p:sp>
    </p:spTree>
    <p:extLst>
      <p:ext uri="{BB962C8B-B14F-4D97-AF65-F5344CB8AC3E}">
        <p14:creationId xmlns:p14="http://schemas.microsoft.com/office/powerpoint/2010/main" val="33434056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Den fjärde problembilden handlar om särskilda boenden, SÄBO, där många av de allra sjukaste äldre bor. Här visar rapporten att den medicinska vården ofta är för svag.</a:t>
            </a:r>
          </a:p>
          <a:p>
            <a:r>
              <a:rPr lang="sv-SE" err="1"/>
              <a:t>IVO:s</a:t>
            </a:r>
            <a:r>
              <a:rPr lang="sv-SE"/>
              <a:t> granskning är mycket tydlig: ingen av de 283 granskade kommunerna levde upp till alla krav på hälso- och sjukvård vid särskilda boenden. Det är en allvarlig bild av vården för människor som ofta har mycket stora behov.</a:t>
            </a:r>
          </a:p>
          <a:p>
            <a:r>
              <a:rPr lang="sv-SE"/>
              <a:t>För personer med hjärt- och lungsjukdom kan försämringar komma snabbt. En person med hjärtsvikt eller KOL som blir sämre behöver snabb medicinsk bedömning och rätt kompetens, inte bara nästa schemalagda läkarrond. Därför räcker det inte att tala om omsorg. Det måste också finnas kompetent och en uppmärksam sjukvård.</a:t>
            </a:r>
          </a:p>
          <a:p>
            <a:endParaRPr lang="sv-SE"/>
          </a:p>
        </p:txBody>
      </p:sp>
      <p:sp>
        <p:nvSpPr>
          <p:cNvPr id="4" name="Platshållare för bildnummer 3"/>
          <p:cNvSpPr>
            <a:spLocks noGrp="1"/>
          </p:cNvSpPr>
          <p:nvPr>
            <p:ph type="sldNum" sz="quarter" idx="5"/>
          </p:nvPr>
        </p:nvSpPr>
        <p:spPr/>
        <p:txBody>
          <a:bodyPr/>
          <a:lstStyle/>
          <a:p>
            <a:fld id="{8F9DEBC3-CF5E-4F7A-9800-756AF7FF8E6F}" type="slidenum">
              <a:rPr lang="sv-SE" smtClean="0"/>
              <a:t>9</a:t>
            </a:fld>
            <a:endParaRPr lang="sv-SE"/>
          </a:p>
        </p:txBody>
      </p:sp>
    </p:spTree>
    <p:extLst>
      <p:ext uri="{BB962C8B-B14F-4D97-AF65-F5344CB8AC3E}">
        <p14:creationId xmlns:p14="http://schemas.microsoft.com/office/powerpoint/2010/main" val="2172954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266E5BB-61BF-4ADB-B9B6-C8934155B306}"/>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604EF174-1866-4036-AE65-820AD1C453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4411026D-7FA7-44F4-956D-592185842A3C}"/>
              </a:ext>
            </a:extLst>
          </p:cNvPr>
          <p:cNvSpPr>
            <a:spLocks noGrp="1"/>
          </p:cNvSpPr>
          <p:nvPr>
            <p:ph type="dt" sz="half" idx="10"/>
          </p:nvPr>
        </p:nvSpPr>
        <p:spPr/>
        <p:txBody>
          <a:bodyPr/>
          <a:lstStyle/>
          <a:p>
            <a:fld id="{5392FBDF-4E95-40E6-A353-AAF6658689BF}" type="datetimeFigureOut">
              <a:rPr lang="sv-SE" smtClean="0"/>
              <a:t>2026-06-02</a:t>
            </a:fld>
            <a:endParaRPr lang="sv-SE"/>
          </a:p>
        </p:txBody>
      </p:sp>
      <p:sp>
        <p:nvSpPr>
          <p:cNvPr id="5" name="Platshållare för sidfot 4">
            <a:extLst>
              <a:ext uri="{FF2B5EF4-FFF2-40B4-BE49-F238E27FC236}">
                <a16:creationId xmlns:a16="http://schemas.microsoft.com/office/drawing/2014/main" id="{3AC64EE4-EBCB-4A74-AFF9-1CF56A226D0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74418BE-AC17-4CC0-8324-832D2288967E}"/>
              </a:ext>
            </a:extLst>
          </p:cNvPr>
          <p:cNvSpPr>
            <a:spLocks noGrp="1"/>
          </p:cNvSpPr>
          <p:nvPr>
            <p:ph type="sldNum" sz="quarter" idx="12"/>
          </p:nvPr>
        </p:nvSpPr>
        <p:spPr/>
        <p:txBody>
          <a:bodyPr/>
          <a:lstStyle/>
          <a:p>
            <a:fld id="{E2A2004E-C07F-47AB-942C-D3BC61580F08}" type="slidenum">
              <a:rPr lang="sv-SE" smtClean="0"/>
              <a:t>‹#›</a:t>
            </a:fld>
            <a:endParaRPr lang="sv-SE"/>
          </a:p>
        </p:txBody>
      </p:sp>
    </p:spTree>
    <p:extLst>
      <p:ext uri="{BB962C8B-B14F-4D97-AF65-F5344CB8AC3E}">
        <p14:creationId xmlns:p14="http://schemas.microsoft.com/office/powerpoint/2010/main" val="25498440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F61D8A5-62DD-406E-BFE1-A957A0C9D100}"/>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528C3608-48E8-4A69-9548-9254416F13D6}"/>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95DC820-5B3D-4548-B59A-96FE92565A57}"/>
              </a:ext>
            </a:extLst>
          </p:cNvPr>
          <p:cNvSpPr>
            <a:spLocks noGrp="1"/>
          </p:cNvSpPr>
          <p:nvPr>
            <p:ph type="dt" sz="half" idx="10"/>
          </p:nvPr>
        </p:nvSpPr>
        <p:spPr/>
        <p:txBody>
          <a:bodyPr/>
          <a:lstStyle/>
          <a:p>
            <a:fld id="{5392FBDF-4E95-40E6-A353-AAF6658689BF}" type="datetimeFigureOut">
              <a:rPr lang="sv-SE" smtClean="0"/>
              <a:t>2026-06-02</a:t>
            </a:fld>
            <a:endParaRPr lang="sv-SE"/>
          </a:p>
        </p:txBody>
      </p:sp>
      <p:sp>
        <p:nvSpPr>
          <p:cNvPr id="5" name="Platshållare för sidfot 4">
            <a:extLst>
              <a:ext uri="{FF2B5EF4-FFF2-40B4-BE49-F238E27FC236}">
                <a16:creationId xmlns:a16="http://schemas.microsoft.com/office/drawing/2014/main" id="{A4ABD91B-C856-4F7D-802B-5EACB553188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3F75863-FAA5-47F3-9D84-500A6A99DE2C}"/>
              </a:ext>
            </a:extLst>
          </p:cNvPr>
          <p:cNvSpPr>
            <a:spLocks noGrp="1"/>
          </p:cNvSpPr>
          <p:nvPr>
            <p:ph type="sldNum" sz="quarter" idx="12"/>
          </p:nvPr>
        </p:nvSpPr>
        <p:spPr/>
        <p:txBody>
          <a:bodyPr/>
          <a:lstStyle/>
          <a:p>
            <a:fld id="{E2A2004E-C07F-47AB-942C-D3BC61580F08}" type="slidenum">
              <a:rPr lang="sv-SE" smtClean="0"/>
              <a:t>‹#›</a:t>
            </a:fld>
            <a:endParaRPr lang="sv-SE"/>
          </a:p>
        </p:txBody>
      </p:sp>
    </p:spTree>
    <p:extLst>
      <p:ext uri="{BB962C8B-B14F-4D97-AF65-F5344CB8AC3E}">
        <p14:creationId xmlns:p14="http://schemas.microsoft.com/office/powerpoint/2010/main" val="2811462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31B5AB26-B24A-464F-A870-38FA7D2B9591}"/>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C2810F73-2730-41D9-A605-E607DBC2E551}"/>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99E9893-09C0-435D-97F5-38BD6DBE6D47}"/>
              </a:ext>
            </a:extLst>
          </p:cNvPr>
          <p:cNvSpPr>
            <a:spLocks noGrp="1"/>
          </p:cNvSpPr>
          <p:nvPr>
            <p:ph type="dt" sz="half" idx="10"/>
          </p:nvPr>
        </p:nvSpPr>
        <p:spPr/>
        <p:txBody>
          <a:bodyPr/>
          <a:lstStyle/>
          <a:p>
            <a:fld id="{5392FBDF-4E95-40E6-A353-AAF6658689BF}" type="datetimeFigureOut">
              <a:rPr lang="sv-SE" smtClean="0"/>
              <a:t>2026-06-02</a:t>
            </a:fld>
            <a:endParaRPr lang="sv-SE"/>
          </a:p>
        </p:txBody>
      </p:sp>
      <p:sp>
        <p:nvSpPr>
          <p:cNvPr id="5" name="Platshållare för sidfot 4">
            <a:extLst>
              <a:ext uri="{FF2B5EF4-FFF2-40B4-BE49-F238E27FC236}">
                <a16:creationId xmlns:a16="http://schemas.microsoft.com/office/drawing/2014/main" id="{5D932099-12DD-4D0E-BDD3-047DA0930A0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5A364AB5-94E0-4787-9F1F-696B7BD5EE09}"/>
              </a:ext>
            </a:extLst>
          </p:cNvPr>
          <p:cNvSpPr>
            <a:spLocks noGrp="1"/>
          </p:cNvSpPr>
          <p:nvPr>
            <p:ph type="sldNum" sz="quarter" idx="12"/>
          </p:nvPr>
        </p:nvSpPr>
        <p:spPr/>
        <p:txBody>
          <a:bodyPr/>
          <a:lstStyle/>
          <a:p>
            <a:fld id="{E2A2004E-C07F-47AB-942C-D3BC61580F08}" type="slidenum">
              <a:rPr lang="sv-SE" smtClean="0"/>
              <a:t>‹#›</a:t>
            </a:fld>
            <a:endParaRPr lang="sv-SE"/>
          </a:p>
        </p:txBody>
      </p:sp>
    </p:spTree>
    <p:extLst>
      <p:ext uri="{BB962C8B-B14F-4D97-AF65-F5344CB8AC3E}">
        <p14:creationId xmlns:p14="http://schemas.microsoft.com/office/powerpoint/2010/main" val="7030398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7081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ED28573-C632-424B-BDD0-FAD19E227EC2}"/>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F859BA0D-B0D7-4105-B5C3-DD77B4CE6322}"/>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578248B7-457A-4682-A130-17FF30463BDC}"/>
              </a:ext>
            </a:extLst>
          </p:cNvPr>
          <p:cNvSpPr>
            <a:spLocks noGrp="1"/>
          </p:cNvSpPr>
          <p:nvPr>
            <p:ph type="dt" sz="half" idx="10"/>
          </p:nvPr>
        </p:nvSpPr>
        <p:spPr/>
        <p:txBody>
          <a:bodyPr/>
          <a:lstStyle/>
          <a:p>
            <a:fld id="{5392FBDF-4E95-40E6-A353-AAF6658689BF}" type="datetimeFigureOut">
              <a:rPr lang="sv-SE" smtClean="0"/>
              <a:t>2026-06-02</a:t>
            </a:fld>
            <a:endParaRPr lang="sv-SE"/>
          </a:p>
        </p:txBody>
      </p:sp>
      <p:sp>
        <p:nvSpPr>
          <p:cNvPr id="5" name="Platshållare för sidfot 4">
            <a:extLst>
              <a:ext uri="{FF2B5EF4-FFF2-40B4-BE49-F238E27FC236}">
                <a16:creationId xmlns:a16="http://schemas.microsoft.com/office/drawing/2014/main" id="{B5204610-9F2C-41EC-9658-2FA87C8DD0C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706A6A3-59FF-4E2F-B4CB-5FDB556C6728}"/>
              </a:ext>
            </a:extLst>
          </p:cNvPr>
          <p:cNvSpPr>
            <a:spLocks noGrp="1"/>
          </p:cNvSpPr>
          <p:nvPr>
            <p:ph type="sldNum" sz="quarter" idx="12"/>
          </p:nvPr>
        </p:nvSpPr>
        <p:spPr/>
        <p:txBody>
          <a:bodyPr/>
          <a:lstStyle/>
          <a:p>
            <a:fld id="{E2A2004E-C07F-47AB-942C-D3BC61580F08}" type="slidenum">
              <a:rPr lang="sv-SE" smtClean="0"/>
              <a:t>‹#›</a:t>
            </a:fld>
            <a:endParaRPr lang="sv-SE"/>
          </a:p>
        </p:txBody>
      </p:sp>
    </p:spTree>
    <p:extLst>
      <p:ext uri="{BB962C8B-B14F-4D97-AF65-F5344CB8AC3E}">
        <p14:creationId xmlns:p14="http://schemas.microsoft.com/office/powerpoint/2010/main" val="934933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4BAE76-9AC2-4FAD-8F71-67BC0D77B662}"/>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83ECECB4-C78D-497C-910E-7C6226DE22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648A92E3-4996-43D4-8C03-9E7423433202}"/>
              </a:ext>
            </a:extLst>
          </p:cNvPr>
          <p:cNvSpPr>
            <a:spLocks noGrp="1"/>
          </p:cNvSpPr>
          <p:nvPr>
            <p:ph type="dt" sz="half" idx="10"/>
          </p:nvPr>
        </p:nvSpPr>
        <p:spPr/>
        <p:txBody>
          <a:bodyPr/>
          <a:lstStyle/>
          <a:p>
            <a:fld id="{5392FBDF-4E95-40E6-A353-AAF6658689BF}" type="datetimeFigureOut">
              <a:rPr lang="sv-SE" smtClean="0"/>
              <a:t>2026-06-02</a:t>
            </a:fld>
            <a:endParaRPr lang="sv-SE"/>
          </a:p>
        </p:txBody>
      </p:sp>
      <p:sp>
        <p:nvSpPr>
          <p:cNvPr id="5" name="Platshållare för sidfot 4">
            <a:extLst>
              <a:ext uri="{FF2B5EF4-FFF2-40B4-BE49-F238E27FC236}">
                <a16:creationId xmlns:a16="http://schemas.microsoft.com/office/drawing/2014/main" id="{A29E5E6A-4047-4DAC-A190-85BCA9D2A67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9B6DBA1-EBFD-4F2F-B435-56073E94EE52}"/>
              </a:ext>
            </a:extLst>
          </p:cNvPr>
          <p:cNvSpPr>
            <a:spLocks noGrp="1"/>
          </p:cNvSpPr>
          <p:nvPr>
            <p:ph type="sldNum" sz="quarter" idx="12"/>
          </p:nvPr>
        </p:nvSpPr>
        <p:spPr/>
        <p:txBody>
          <a:bodyPr/>
          <a:lstStyle/>
          <a:p>
            <a:fld id="{E2A2004E-C07F-47AB-942C-D3BC61580F08}" type="slidenum">
              <a:rPr lang="sv-SE" smtClean="0"/>
              <a:t>‹#›</a:t>
            </a:fld>
            <a:endParaRPr lang="sv-SE"/>
          </a:p>
        </p:txBody>
      </p:sp>
    </p:spTree>
    <p:extLst>
      <p:ext uri="{BB962C8B-B14F-4D97-AF65-F5344CB8AC3E}">
        <p14:creationId xmlns:p14="http://schemas.microsoft.com/office/powerpoint/2010/main" val="1470387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09540AA-C4C0-45D5-B9F2-93193245524E}"/>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75D0D1C-36AC-4277-8A39-D434479C7388}"/>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B7F34801-9307-45D7-84B1-31A8FA38356B}"/>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D44DC949-CBFC-44C5-B20E-79DCF970CDF5}"/>
              </a:ext>
            </a:extLst>
          </p:cNvPr>
          <p:cNvSpPr>
            <a:spLocks noGrp="1"/>
          </p:cNvSpPr>
          <p:nvPr>
            <p:ph type="dt" sz="half" idx="10"/>
          </p:nvPr>
        </p:nvSpPr>
        <p:spPr/>
        <p:txBody>
          <a:bodyPr/>
          <a:lstStyle/>
          <a:p>
            <a:fld id="{5392FBDF-4E95-40E6-A353-AAF6658689BF}" type="datetimeFigureOut">
              <a:rPr lang="sv-SE" smtClean="0"/>
              <a:t>2026-06-02</a:t>
            </a:fld>
            <a:endParaRPr lang="sv-SE"/>
          </a:p>
        </p:txBody>
      </p:sp>
      <p:sp>
        <p:nvSpPr>
          <p:cNvPr id="6" name="Platshållare för sidfot 5">
            <a:extLst>
              <a:ext uri="{FF2B5EF4-FFF2-40B4-BE49-F238E27FC236}">
                <a16:creationId xmlns:a16="http://schemas.microsoft.com/office/drawing/2014/main" id="{C1C946BB-4C99-4E4F-9E01-9BF2A1E0641E}"/>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3A84C1F6-D5F2-4712-9919-5F40667CB42E}"/>
              </a:ext>
            </a:extLst>
          </p:cNvPr>
          <p:cNvSpPr>
            <a:spLocks noGrp="1"/>
          </p:cNvSpPr>
          <p:nvPr>
            <p:ph type="sldNum" sz="quarter" idx="12"/>
          </p:nvPr>
        </p:nvSpPr>
        <p:spPr/>
        <p:txBody>
          <a:bodyPr/>
          <a:lstStyle/>
          <a:p>
            <a:fld id="{E2A2004E-C07F-47AB-942C-D3BC61580F08}" type="slidenum">
              <a:rPr lang="sv-SE" smtClean="0"/>
              <a:t>‹#›</a:t>
            </a:fld>
            <a:endParaRPr lang="sv-SE"/>
          </a:p>
        </p:txBody>
      </p:sp>
    </p:spTree>
    <p:extLst>
      <p:ext uri="{BB962C8B-B14F-4D97-AF65-F5344CB8AC3E}">
        <p14:creationId xmlns:p14="http://schemas.microsoft.com/office/powerpoint/2010/main" val="2046086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DAEAFAC-C6B4-463B-8305-CD8DC715AE91}"/>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7CCF8104-2967-4CBF-970C-B5621EB985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BE0DDAAA-48D0-4375-AED1-4BEB97EC01BD}"/>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A9048D6A-2B48-44A2-BDCC-12F948D854D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A36BABB6-3E89-4B4C-BF4F-EC6BDB1255FA}"/>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FB194437-7AD4-4627-8FB4-9A1703D51374}"/>
              </a:ext>
            </a:extLst>
          </p:cNvPr>
          <p:cNvSpPr>
            <a:spLocks noGrp="1"/>
          </p:cNvSpPr>
          <p:nvPr>
            <p:ph type="dt" sz="half" idx="10"/>
          </p:nvPr>
        </p:nvSpPr>
        <p:spPr/>
        <p:txBody>
          <a:bodyPr/>
          <a:lstStyle/>
          <a:p>
            <a:fld id="{5392FBDF-4E95-40E6-A353-AAF6658689BF}" type="datetimeFigureOut">
              <a:rPr lang="sv-SE" smtClean="0"/>
              <a:t>2026-06-02</a:t>
            </a:fld>
            <a:endParaRPr lang="sv-SE"/>
          </a:p>
        </p:txBody>
      </p:sp>
      <p:sp>
        <p:nvSpPr>
          <p:cNvPr id="8" name="Platshållare för sidfot 7">
            <a:extLst>
              <a:ext uri="{FF2B5EF4-FFF2-40B4-BE49-F238E27FC236}">
                <a16:creationId xmlns:a16="http://schemas.microsoft.com/office/drawing/2014/main" id="{E5946816-5790-4E35-A97F-7F05848BD604}"/>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8955D4BD-70BB-419A-87AB-E668BF6A7393}"/>
              </a:ext>
            </a:extLst>
          </p:cNvPr>
          <p:cNvSpPr>
            <a:spLocks noGrp="1"/>
          </p:cNvSpPr>
          <p:nvPr>
            <p:ph type="sldNum" sz="quarter" idx="12"/>
          </p:nvPr>
        </p:nvSpPr>
        <p:spPr/>
        <p:txBody>
          <a:bodyPr/>
          <a:lstStyle/>
          <a:p>
            <a:fld id="{E2A2004E-C07F-47AB-942C-D3BC61580F08}" type="slidenum">
              <a:rPr lang="sv-SE" smtClean="0"/>
              <a:t>‹#›</a:t>
            </a:fld>
            <a:endParaRPr lang="sv-SE"/>
          </a:p>
        </p:txBody>
      </p:sp>
    </p:spTree>
    <p:extLst>
      <p:ext uri="{BB962C8B-B14F-4D97-AF65-F5344CB8AC3E}">
        <p14:creationId xmlns:p14="http://schemas.microsoft.com/office/powerpoint/2010/main" val="2238641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592AC35-C7D3-461B-B2D9-61AA021B4449}"/>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7183A183-6B2E-4466-A483-848556B844A1}"/>
              </a:ext>
            </a:extLst>
          </p:cNvPr>
          <p:cNvSpPr>
            <a:spLocks noGrp="1"/>
          </p:cNvSpPr>
          <p:nvPr>
            <p:ph type="dt" sz="half" idx="10"/>
          </p:nvPr>
        </p:nvSpPr>
        <p:spPr/>
        <p:txBody>
          <a:bodyPr/>
          <a:lstStyle/>
          <a:p>
            <a:fld id="{5392FBDF-4E95-40E6-A353-AAF6658689BF}" type="datetimeFigureOut">
              <a:rPr lang="sv-SE" smtClean="0"/>
              <a:t>2026-06-02</a:t>
            </a:fld>
            <a:endParaRPr lang="sv-SE"/>
          </a:p>
        </p:txBody>
      </p:sp>
      <p:sp>
        <p:nvSpPr>
          <p:cNvPr id="4" name="Platshållare för sidfot 3">
            <a:extLst>
              <a:ext uri="{FF2B5EF4-FFF2-40B4-BE49-F238E27FC236}">
                <a16:creationId xmlns:a16="http://schemas.microsoft.com/office/drawing/2014/main" id="{33494680-D60A-4E84-A040-DF5581DE45DA}"/>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9862E50F-09EF-496F-96AC-D0E85AC7889E}"/>
              </a:ext>
            </a:extLst>
          </p:cNvPr>
          <p:cNvSpPr>
            <a:spLocks noGrp="1"/>
          </p:cNvSpPr>
          <p:nvPr>
            <p:ph type="sldNum" sz="quarter" idx="12"/>
          </p:nvPr>
        </p:nvSpPr>
        <p:spPr/>
        <p:txBody>
          <a:bodyPr/>
          <a:lstStyle/>
          <a:p>
            <a:fld id="{E2A2004E-C07F-47AB-942C-D3BC61580F08}" type="slidenum">
              <a:rPr lang="sv-SE" smtClean="0"/>
              <a:t>‹#›</a:t>
            </a:fld>
            <a:endParaRPr lang="sv-SE"/>
          </a:p>
        </p:txBody>
      </p:sp>
    </p:spTree>
    <p:extLst>
      <p:ext uri="{BB962C8B-B14F-4D97-AF65-F5344CB8AC3E}">
        <p14:creationId xmlns:p14="http://schemas.microsoft.com/office/powerpoint/2010/main" val="3972305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EA2442F4-12AD-414F-ACC7-6BF5D31A9FF9}"/>
              </a:ext>
            </a:extLst>
          </p:cNvPr>
          <p:cNvSpPr>
            <a:spLocks noGrp="1"/>
          </p:cNvSpPr>
          <p:nvPr>
            <p:ph type="dt" sz="half" idx="10"/>
          </p:nvPr>
        </p:nvSpPr>
        <p:spPr/>
        <p:txBody>
          <a:bodyPr/>
          <a:lstStyle/>
          <a:p>
            <a:fld id="{5392FBDF-4E95-40E6-A353-AAF6658689BF}" type="datetimeFigureOut">
              <a:rPr lang="sv-SE" smtClean="0"/>
              <a:t>2026-06-02</a:t>
            </a:fld>
            <a:endParaRPr lang="sv-SE"/>
          </a:p>
        </p:txBody>
      </p:sp>
      <p:sp>
        <p:nvSpPr>
          <p:cNvPr id="3" name="Platshållare för sidfot 2">
            <a:extLst>
              <a:ext uri="{FF2B5EF4-FFF2-40B4-BE49-F238E27FC236}">
                <a16:creationId xmlns:a16="http://schemas.microsoft.com/office/drawing/2014/main" id="{7E450F3B-B583-44D2-88F9-4FFCBA72C3CF}"/>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3C454CC4-AF20-4560-8A68-3D989278BD16}"/>
              </a:ext>
            </a:extLst>
          </p:cNvPr>
          <p:cNvSpPr>
            <a:spLocks noGrp="1"/>
          </p:cNvSpPr>
          <p:nvPr>
            <p:ph type="sldNum" sz="quarter" idx="12"/>
          </p:nvPr>
        </p:nvSpPr>
        <p:spPr/>
        <p:txBody>
          <a:bodyPr/>
          <a:lstStyle/>
          <a:p>
            <a:fld id="{E2A2004E-C07F-47AB-942C-D3BC61580F08}" type="slidenum">
              <a:rPr lang="sv-SE" smtClean="0"/>
              <a:t>‹#›</a:t>
            </a:fld>
            <a:endParaRPr lang="sv-SE"/>
          </a:p>
        </p:txBody>
      </p:sp>
    </p:spTree>
    <p:extLst>
      <p:ext uri="{BB962C8B-B14F-4D97-AF65-F5344CB8AC3E}">
        <p14:creationId xmlns:p14="http://schemas.microsoft.com/office/powerpoint/2010/main" val="4088081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C687031-27C9-48AE-BD06-20537F6C8541}"/>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9A8CE12-EBDB-47C7-9E95-73E5652E4E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73543B68-79F6-4FCA-BB78-B8817D0B65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B75EB600-5C0F-438D-91EF-1A18A542CFD3}"/>
              </a:ext>
            </a:extLst>
          </p:cNvPr>
          <p:cNvSpPr>
            <a:spLocks noGrp="1"/>
          </p:cNvSpPr>
          <p:nvPr>
            <p:ph type="dt" sz="half" idx="10"/>
          </p:nvPr>
        </p:nvSpPr>
        <p:spPr/>
        <p:txBody>
          <a:bodyPr/>
          <a:lstStyle/>
          <a:p>
            <a:fld id="{5392FBDF-4E95-40E6-A353-AAF6658689BF}" type="datetimeFigureOut">
              <a:rPr lang="sv-SE" smtClean="0"/>
              <a:t>2026-06-02</a:t>
            </a:fld>
            <a:endParaRPr lang="sv-SE"/>
          </a:p>
        </p:txBody>
      </p:sp>
      <p:sp>
        <p:nvSpPr>
          <p:cNvPr id="6" name="Platshållare för sidfot 5">
            <a:extLst>
              <a:ext uri="{FF2B5EF4-FFF2-40B4-BE49-F238E27FC236}">
                <a16:creationId xmlns:a16="http://schemas.microsoft.com/office/drawing/2014/main" id="{42BA0C62-8648-424D-8C26-D978CA43AF4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8706409-43FA-4CF2-96C1-918A1EA40D79}"/>
              </a:ext>
            </a:extLst>
          </p:cNvPr>
          <p:cNvSpPr>
            <a:spLocks noGrp="1"/>
          </p:cNvSpPr>
          <p:nvPr>
            <p:ph type="sldNum" sz="quarter" idx="12"/>
          </p:nvPr>
        </p:nvSpPr>
        <p:spPr/>
        <p:txBody>
          <a:bodyPr/>
          <a:lstStyle/>
          <a:p>
            <a:fld id="{E2A2004E-C07F-47AB-942C-D3BC61580F08}" type="slidenum">
              <a:rPr lang="sv-SE" smtClean="0"/>
              <a:t>‹#›</a:t>
            </a:fld>
            <a:endParaRPr lang="sv-SE"/>
          </a:p>
        </p:txBody>
      </p:sp>
    </p:spTree>
    <p:extLst>
      <p:ext uri="{BB962C8B-B14F-4D97-AF65-F5344CB8AC3E}">
        <p14:creationId xmlns:p14="http://schemas.microsoft.com/office/powerpoint/2010/main" val="3974740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F96C2E7-4552-4717-A3B5-57D618AA7974}"/>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45456144-5485-41B1-B3BC-1951AC1427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E67CE60D-CD3B-416E-8FA9-B5B9CF98E3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69839183-F5E6-4A54-9474-D72E33448550}"/>
              </a:ext>
            </a:extLst>
          </p:cNvPr>
          <p:cNvSpPr>
            <a:spLocks noGrp="1"/>
          </p:cNvSpPr>
          <p:nvPr>
            <p:ph type="dt" sz="half" idx="10"/>
          </p:nvPr>
        </p:nvSpPr>
        <p:spPr/>
        <p:txBody>
          <a:bodyPr/>
          <a:lstStyle/>
          <a:p>
            <a:fld id="{5392FBDF-4E95-40E6-A353-AAF6658689BF}" type="datetimeFigureOut">
              <a:rPr lang="sv-SE" smtClean="0"/>
              <a:t>2026-06-02</a:t>
            </a:fld>
            <a:endParaRPr lang="sv-SE"/>
          </a:p>
        </p:txBody>
      </p:sp>
      <p:sp>
        <p:nvSpPr>
          <p:cNvPr id="6" name="Platshållare för sidfot 5">
            <a:extLst>
              <a:ext uri="{FF2B5EF4-FFF2-40B4-BE49-F238E27FC236}">
                <a16:creationId xmlns:a16="http://schemas.microsoft.com/office/drawing/2014/main" id="{A4BBF256-3F72-4E53-B8E5-FBD7F4C5C7A6}"/>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3A5B235B-7D7A-4C33-B44C-FCA072BF7050}"/>
              </a:ext>
            </a:extLst>
          </p:cNvPr>
          <p:cNvSpPr>
            <a:spLocks noGrp="1"/>
          </p:cNvSpPr>
          <p:nvPr>
            <p:ph type="sldNum" sz="quarter" idx="12"/>
          </p:nvPr>
        </p:nvSpPr>
        <p:spPr/>
        <p:txBody>
          <a:bodyPr/>
          <a:lstStyle/>
          <a:p>
            <a:fld id="{E2A2004E-C07F-47AB-942C-D3BC61580F08}" type="slidenum">
              <a:rPr lang="sv-SE" smtClean="0"/>
              <a:t>‹#›</a:t>
            </a:fld>
            <a:endParaRPr lang="sv-SE"/>
          </a:p>
        </p:txBody>
      </p:sp>
    </p:spTree>
    <p:extLst>
      <p:ext uri="{BB962C8B-B14F-4D97-AF65-F5344CB8AC3E}">
        <p14:creationId xmlns:p14="http://schemas.microsoft.com/office/powerpoint/2010/main" val="3025585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6B59BD93-2DB2-4647-ACFD-905ABE681E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51DC0FFE-D9E2-4316-A9E2-47F300C7B5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noProof="0"/>
              <a:t>Klicka här för att ändra format på bakgrundstexten</a:t>
            </a:r>
          </a:p>
          <a:p>
            <a:pPr lvl="1"/>
            <a:r>
              <a:rPr lang="sv-SE" noProof="0"/>
              <a:t>Nivå två</a:t>
            </a:r>
          </a:p>
          <a:p>
            <a:pPr lvl="2"/>
            <a:r>
              <a:rPr lang="sv-SE" noProof="0"/>
              <a:t>Nivå tre</a:t>
            </a:r>
          </a:p>
          <a:p>
            <a:pPr lvl="3"/>
            <a:r>
              <a:rPr lang="sv-SE" noProof="0"/>
              <a:t>Nivå fyra</a:t>
            </a:r>
          </a:p>
          <a:p>
            <a:pPr lvl="4"/>
            <a:r>
              <a:rPr lang="sv-SE" noProof="0"/>
              <a:t>Nivå fem</a:t>
            </a:r>
          </a:p>
        </p:txBody>
      </p:sp>
      <p:sp>
        <p:nvSpPr>
          <p:cNvPr id="4" name="Platshållare för datum 3">
            <a:extLst>
              <a:ext uri="{FF2B5EF4-FFF2-40B4-BE49-F238E27FC236}">
                <a16:creationId xmlns:a16="http://schemas.microsoft.com/office/drawing/2014/main" id="{62D5EF00-96E1-4A74-81FC-E26EEF7C9AF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92FBDF-4E95-40E6-A353-AAF6658689BF}" type="datetimeFigureOut">
              <a:rPr lang="sv-SE" smtClean="0"/>
              <a:t>2026-06-02</a:t>
            </a:fld>
            <a:endParaRPr lang="sv-SE"/>
          </a:p>
        </p:txBody>
      </p:sp>
      <p:sp>
        <p:nvSpPr>
          <p:cNvPr id="5" name="Platshållare för sidfot 4">
            <a:extLst>
              <a:ext uri="{FF2B5EF4-FFF2-40B4-BE49-F238E27FC236}">
                <a16:creationId xmlns:a16="http://schemas.microsoft.com/office/drawing/2014/main" id="{EB233FC3-0CA6-497A-8615-B183A867DD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3343942F-8C02-467E-88F5-03CC757AF2A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A2004E-C07F-47AB-942C-D3BC61580F08}" type="slidenum">
              <a:rPr lang="sv-SE" smtClean="0"/>
              <a:t>‹#›</a:t>
            </a:fld>
            <a:endParaRPr lang="sv-SE"/>
          </a:p>
        </p:txBody>
      </p:sp>
    </p:spTree>
    <p:extLst>
      <p:ext uri="{BB962C8B-B14F-4D97-AF65-F5344CB8AC3E}">
        <p14:creationId xmlns:p14="http://schemas.microsoft.com/office/powerpoint/2010/main" val="38697222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Verdana" panose="020B0604030504040204" pitchFamily="34" charset="0"/>
          <a:ea typeface="Verdana" panose="020B0604030504040204" pitchFamily="34"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3.jpeg"/><Relationship Id="rId7" Type="http://schemas.openxmlformats.org/officeDocument/2006/relationships/image" Target="../media/image6.svg"/><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image" Target="../media/image5.svg"/><Relationship Id="rId5" Type="http://schemas.openxmlformats.org/officeDocument/2006/relationships/image" Target="../media/image4.svg"/><Relationship Id="rId4" Type="http://schemas.openxmlformats.org/officeDocument/2006/relationships/image" Target="../media/image2.jpeg"/></Relationships>
</file>

<file path=ppt/slides/_rels/slide3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ildobjekt 7">
            <a:extLst>
              <a:ext uri="{FF2B5EF4-FFF2-40B4-BE49-F238E27FC236}">
                <a16:creationId xmlns:a16="http://schemas.microsoft.com/office/drawing/2014/main" id="{BAE33926-0C0D-33E8-93FE-81802353C420}"/>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r="49280"/>
          <a:stretch/>
        </p:blipFill>
        <p:spPr>
          <a:xfrm>
            <a:off x="8836153" y="57152"/>
            <a:ext cx="3355849" cy="6858000"/>
          </a:xfrm>
          <a:prstGeom prst="rect">
            <a:avLst/>
          </a:prstGeom>
        </p:spPr>
      </p:pic>
      <p:sp>
        <p:nvSpPr>
          <p:cNvPr id="2" name="Rubrik 1"/>
          <p:cNvSpPr>
            <a:spLocks noGrp="1"/>
          </p:cNvSpPr>
          <p:nvPr>
            <p:ph type="ctrTitle"/>
          </p:nvPr>
        </p:nvSpPr>
        <p:spPr>
          <a:xfrm>
            <a:off x="1055440" y="2505497"/>
            <a:ext cx="9521819" cy="1470025"/>
          </a:xfrm>
        </p:spPr>
        <p:txBody>
          <a:bodyPr>
            <a:normAutofit/>
          </a:bodyPr>
          <a:lstStyle/>
          <a:p>
            <a:r>
              <a:rPr lang="sv-SE" b="1">
                <a:latin typeface="Verdana" panose="020B0604030504040204" pitchFamily="34" charset="0"/>
                <a:ea typeface="Verdana" panose="020B0604030504040204" pitchFamily="34" charset="0"/>
              </a:rPr>
              <a:t>Valet 2026</a:t>
            </a:r>
          </a:p>
        </p:txBody>
      </p:sp>
      <p:pic>
        <p:nvPicPr>
          <p:cNvPr id="4" name="Bildobjekt 3"/>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839416" y="6114591"/>
            <a:ext cx="1440160" cy="681761"/>
          </a:xfrm>
          <a:prstGeom prst="rect">
            <a:avLst/>
          </a:prstGeom>
        </p:spPr>
      </p:pic>
    </p:spTree>
    <p:extLst>
      <p:ext uri="{BB962C8B-B14F-4D97-AF65-F5344CB8AC3E}">
        <p14:creationId xmlns:p14="http://schemas.microsoft.com/office/powerpoint/2010/main" val="27936882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Bildobjekt 22">
            <a:extLst>
              <a:ext uri="{FF2B5EF4-FFF2-40B4-BE49-F238E27FC236}">
                <a16:creationId xmlns:a16="http://schemas.microsoft.com/office/drawing/2014/main" id="{1BED77A2-946C-504C-164B-A32F64CE52A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61235" y="692696"/>
            <a:ext cx="1830765" cy="5095629"/>
          </a:xfrm>
          <a:prstGeom prst="rect">
            <a:avLst/>
          </a:prstGeom>
        </p:spPr>
      </p:pic>
      <p:sp>
        <p:nvSpPr>
          <p:cNvPr id="2" name="Text 0"/>
          <p:cNvSpPr/>
          <p:nvPr/>
        </p:nvSpPr>
        <p:spPr>
          <a:xfrm>
            <a:off x="475488" y="292608"/>
            <a:ext cx="3108960" cy="384048"/>
          </a:xfrm>
          <a:prstGeom prst="rect">
            <a:avLst/>
          </a:prstGeom>
          <a:noFill/>
          <a:ln/>
        </p:spPr>
        <p:txBody>
          <a:bodyPr wrap="square" lIns="0" tIns="0" rIns="0" bIns="0" rtlCol="0" anchor="ctr"/>
          <a:lstStyle/>
          <a:p>
            <a:pPr marL="0" indent="0">
              <a:buNone/>
            </a:pPr>
            <a:r>
              <a:rPr lang="en-US" sz="2800" b="1">
                <a:solidFill>
                  <a:srgbClr val="222222"/>
                </a:solidFill>
                <a:latin typeface="Verdana" pitchFamily="34" charset="0"/>
                <a:ea typeface="Verdana" pitchFamily="34" charset="-122"/>
                <a:cs typeface="Verdana" pitchFamily="34" charset="-120"/>
              </a:rPr>
              <a:t>Reformbehov</a:t>
            </a:r>
            <a:endParaRPr lang="en-US" sz="2800"/>
          </a:p>
        </p:txBody>
      </p:sp>
      <p:sp>
        <p:nvSpPr>
          <p:cNvPr id="3" name="Text 1"/>
          <p:cNvSpPr/>
          <p:nvPr/>
        </p:nvSpPr>
        <p:spPr>
          <a:xfrm>
            <a:off x="512064" y="758952"/>
            <a:ext cx="5943600" cy="182880"/>
          </a:xfrm>
          <a:prstGeom prst="rect">
            <a:avLst/>
          </a:prstGeom>
          <a:noFill/>
          <a:ln/>
        </p:spPr>
        <p:txBody>
          <a:bodyPr wrap="square" lIns="0" tIns="0" rIns="0" bIns="0" rtlCol="0" anchor="ctr"/>
          <a:lstStyle/>
          <a:p>
            <a:pPr marL="0" indent="0">
              <a:buNone/>
            </a:pPr>
            <a:r>
              <a:rPr lang="en-US" sz="800" b="1">
                <a:solidFill>
                  <a:srgbClr val="A6112B"/>
                </a:solidFill>
                <a:latin typeface="Verdana" pitchFamily="34" charset="0"/>
                <a:ea typeface="Verdana" pitchFamily="34" charset="-122"/>
                <a:cs typeface="Verdana" pitchFamily="34" charset="-120"/>
              </a:rPr>
              <a:t>Prioriteringar per ansvarsnivå</a:t>
            </a:r>
            <a:endParaRPr lang="en-US" sz="800"/>
          </a:p>
        </p:txBody>
      </p:sp>
      <p:sp>
        <p:nvSpPr>
          <p:cNvPr id="4" name="Shape 2"/>
          <p:cNvSpPr/>
          <p:nvPr/>
        </p:nvSpPr>
        <p:spPr>
          <a:xfrm>
            <a:off x="617220" y="1143000"/>
            <a:ext cx="3154680" cy="4846320"/>
          </a:xfrm>
          <a:prstGeom prst="rect">
            <a:avLst/>
          </a:prstGeom>
          <a:solidFill>
            <a:srgbClr val="FFFFFF"/>
          </a:solidFill>
          <a:ln w="12700">
            <a:solidFill>
              <a:srgbClr val="D7E0E4"/>
            </a:solidFill>
            <a:prstDash val="solid"/>
          </a:ln>
        </p:spPr>
        <p:txBody>
          <a:bodyPr/>
          <a:lstStyle/>
          <a:p>
            <a:endParaRPr lang="sv-SE"/>
          </a:p>
        </p:txBody>
      </p:sp>
      <p:sp>
        <p:nvSpPr>
          <p:cNvPr id="5" name="Shape 3"/>
          <p:cNvSpPr/>
          <p:nvPr/>
        </p:nvSpPr>
        <p:spPr>
          <a:xfrm>
            <a:off x="722376" y="1316736"/>
            <a:ext cx="475488" cy="475488"/>
          </a:xfrm>
          <a:prstGeom prst="ellipse">
            <a:avLst/>
          </a:prstGeom>
          <a:solidFill>
            <a:srgbClr val="A6112B"/>
          </a:solidFill>
          <a:ln w="12700">
            <a:solidFill>
              <a:srgbClr val="333333">
                <a:alpha val="0"/>
              </a:srgbClr>
            </a:solidFill>
            <a:prstDash val="solid"/>
          </a:ln>
        </p:spPr>
        <p:txBody>
          <a:bodyPr/>
          <a:lstStyle/>
          <a:p>
            <a:endParaRPr lang="sv-SE"/>
          </a:p>
        </p:txBody>
      </p:sp>
      <p:sp>
        <p:nvSpPr>
          <p:cNvPr id="6" name="Text 4"/>
          <p:cNvSpPr/>
          <p:nvPr/>
        </p:nvSpPr>
        <p:spPr>
          <a:xfrm>
            <a:off x="722376" y="1426464"/>
            <a:ext cx="475488" cy="137160"/>
          </a:xfrm>
          <a:prstGeom prst="rect">
            <a:avLst/>
          </a:prstGeom>
          <a:noFill/>
          <a:ln/>
        </p:spPr>
        <p:txBody>
          <a:bodyPr wrap="square" lIns="0" tIns="0" rIns="0" bIns="0" rtlCol="0" anchor="ctr"/>
          <a:lstStyle/>
          <a:p>
            <a:pPr marL="0" indent="0" algn="ctr">
              <a:buNone/>
            </a:pPr>
            <a:r>
              <a:rPr lang="en-US" sz="1400" b="1">
                <a:solidFill>
                  <a:srgbClr val="FFFFFF"/>
                </a:solidFill>
                <a:latin typeface="Verdana" pitchFamily="34" charset="0"/>
                <a:ea typeface="Verdana" pitchFamily="34" charset="-122"/>
                <a:cs typeface="Verdana" pitchFamily="34" charset="-120"/>
              </a:rPr>
              <a:t>1</a:t>
            </a:r>
            <a:endParaRPr lang="en-US" sz="1000"/>
          </a:p>
        </p:txBody>
      </p:sp>
      <p:sp>
        <p:nvSpPr>
          <p:cNvPr id="7" name="Text 5"/>
          <p:cNvSpPr/>
          <p:nvPr/>
        </p:nvSpPr>
        <p:spPr>
          <a:xfrm>
            <a:off x="1307592" y="1325880"/>
            <a:ext cx="2148840" cy="320040"/>
          </a:xfrm>
          <a:prstGeom prst="rect">
            <a:avLst/>
          </a:prstGeom>
          <a:noFill/>
          <a:ln/>
        </p:spPr>
        <p:txBody>
          <a:bodyPr wrap="square" lIns="0" tIns="0" rIns="0" bIns="0" rtlCol="0" anchor="ctr">
            <a:normAutofit/>
          </a:bodyPr>
          <a:lstStyle/>
          <a:p>
            <a:pPr marL="0" indent="0">
              <a:buNone/>
            </a:pPr>
            <a:r>
              <a:rPr lang="en-US" sz="1050" b="1">
                <a:solidFill>
                  <a:srgbClr val="A6112B"/>
                </a:solidFill>
                <a:latin typeface="Verdana" pitchFamily="34" charset="0"/>
                <a:ea typeface="Verdana" pitchFamily="34" charset="-122"/>
                <a:cs typeface="Verdana" pitchFamily="34" charset="-120"/>
              </a:rPr>
              <a:t>Nationell nivå:</a:t>
            </a:r>
            <a:endParaRPr lang="en-US" sz="1050"/>
          </a:p>
        </p:txBody>
      </p:sp>
      <p:sp>
        <p:nvSpPr>
          <p:cNvPr id="8" name="Text 6"/>
          <p:cNvSpPr/>
          <p:nvPr/>
        </p:nvSpPr>
        <p:spPr>
          <a:xfrm>
            <a:off x="758952" y="1938528"/>
            <a:ext cx="2834640" cy="3749040"/>
          </a:xfrm>
          <a:prstGeom prst="rect">
            <a:avLst/>
          </a:prstGeom>
          <a:noFill/>
          <a:ln/>
        </p:spPr>
        <p:txBody>
          <a:bodyPr wrap="square" rtlCol="0" anchor="t">
            <a:normAutofit fontScale="92500" lnSpcReduction="10000"/>
          </a:bodyPr>
          <a:lstStyle/>
          <a:p>
            <a:pPr marL="0" indent="0" algn="l">
              <a:spcAft>
                <a:spcPts val="600"/>
              </a:spcAft>
              <a:buNone/>
            </a:pPr>
            <a:r>
              <a:rPr lang="sv-SE" sz="1000" noProof="0">
                <a:solidFill>
                  <a:srgbClr val="222222"/>
                </a:solidFill>
                <a:latin typeface="Verdana" panose="020B0604030504040204" pitchFamily="34" charset="0"/>
                <a:ea typeface="Verdana" panose="020B0604030504040204" pitchFamily="34" charset="0"/>
                <a:cs typeface="Verdana" pitchFamily="34" charset="-120"/>
              </a:rPr>
              <a:t>• Staten måste ta ett större ansvar för att äldre med kronisk hjärt-, kärl- och lungsjukdom får vård utifrån behov genom tydligare nationell uppföljning av medicinska resultat.</a:t>
            </a:r>
            <a:endParaRPr lang="sv-SE" sz="1000" noProof="0">
              <a:latin typeface="Verdana" panose="020B0604030504040204" pitchFamily="34" charset="0"/>
              <a:ea typeface="Verdana" panose="020B0604030504040204" pitchFamily="34" charset="0"/>
            </a:endParaRPr>
          </a:p>
          <a:p>
            <a:pPr marL="0" indent="0" algn="l">
              <a:spcAft>
                <a:spcPts val="600"/>
              </a:spcAft>
              <a:buNone/>
            </a:pPr>
            <a:r>
              <a:rPr lang="sv-SE" sz="1000" noProof="0">
                <a:solidFill>
                  <a:srgbClr val="222222"/>
                </a:solidFill>
                <a:latin typeface="Verdana" panose="020B0604030504040204" pitchFamily="34" charset="0"/>
                <a:ea typeface="Verdana" panose="020B0604030504040204" pitchFamily="34" charset="0"/>
                <a:cs typeface="Verdana" pitchFamily="34" charset="-120"/>
              </a:rPr>
              <a:t>• Stärk, betona och säkerställ efterlevnaden av rätten till en fast läkarkontakt och prioritera patienter med kronisk sjukdom och stora vårdbehov.</a:t>
            </a:r>
            <a:endParaRPr lang="sv-SE" sz="1000" noProof="0">
              <a:latin typeface="Verdana" panose="020B0604030504040204" pitchFamily="34" charset="0"/>
              <a:ea typeface="Verdana" panose="020B0604030504040204" pitchFamily="34" charset="0"/>
            </a:endParaRPr>
          </a:p>
          <a:p>
            <a:pPr marL="0" indent="0" algn="l">
              <a:spcAft>
                <a:spcPts val="600"/>
              </a:spcAft>
              <a:buNone/>
            </a:pPr>
            <a:r>
              <a:rPr lang="sv-SE" sz="1000" noProof="0">
                <a:solidFill>
                  <a:srgbClr val="222222"/>
                </a:solidFill>
                <a:latin typeface="Verdana" panose="020B0604030504040204" pitchFamily="34" charset="0"/>
                <a:ea typeface="Verdana" panose="020B0604030504040204" pitchFamily="34" charset="0"/>
                <a:cs typeface="Verdana" pitchFamily="34" charset="-120"/>
              </a:rPr>
              <a:t>• Synliggör våra sjuka äldre - i forskningen, i registren och i politiken. Ge Socialstyrelsen i uppdrag att se över åldersgränser i kvalitetsregister och uppföljningsprogram med målet att äldre inkluderas.</a:t>
            </a:r>
            <a:endParaRPr lang="sv-SE" sz="1000" noProof="0">
              <a:latin typeface="Verdana" panose="020B0604030504040204" pitchFamily="34" charset="0"/>
              <a:ea typeface="Verdana" panose="020B0604030504040204" pitchFamily="34" charset="0"/>
            </a:endParaRPr>
          </a:p>
          <a:p>
            <a:pPr marL="0" indent="0" algn="l">
              <a:spcAft>
                <a:spcPts val="600"/>
              </a:spcAft>
              <a:buNone/>
            </a:pPr>
            <a:r>
              <a:rPr lang="sv-SE" sz="1000" noProof="0">
                <a:solidFill>
                  <a:srgbClr val="222222"/>
                </a:solidFill>
                <a:latin typeface="Verdana" panose="020B0604030504040204" pitchFamily="34" charset="0"/>
                <a:ea typeface="Verdana" panose="020B0604030504040204" pitchFamily="34" charset="0"/>
                <a:cs typeface="Verdana" pitchFamily="34" charset="-120"/>
              </a:rPr>
              <a:t>• Följ upp regionernas och kommunernas arbete med fokus på kontinuitet i primärvården.</a:t>
            </a:r>
            <a:endParaRPr lang="sv-SE" sz="1000" noProof="0">
              <a:latin typeface="Verdana" panose="020B0604030504040204" pitchFamily="34" charset="0"/>
              <a:ea typeface="Verdana" panose="020B0604030504040204" pitchFamily="34" charset="0"/>
            </a:endParaRPr>
          </a:p>
          <a:p>
            <a:pPr marL="0" indent="0" algn="l">
              <a:buNone/>
            </a:pPr>
            <a:r>
              <a:rPr lang="sv-SE" sz="1000" noProof="0">
                <a:solidFill>
                  <a:srgbClr val="222222"/>
                </a:solidFill>
                <a:latin typeface="Verdana" panose="020B0604030504040204" pitchFamily="34" charset="0"/>
                <a:ea typeface="Verdana" panose="020B0604030504040204" pitchFamily="34" charset="0"/>
                <a:cs typeface="Verdana" pitchFamily="34" charset="-120"/>
              </a:rPr>
              <a:t>• Öka finansieringen av forskning om äldre med hjärt-, kärl- och lungsjukdom, med särskilt fokus på patienter över 75 år.</a:t>
            </a:r>
          </a:p>
          <a:p>
            <a:pPr marL="0" indent="0" algn="l">
              <a:buNone/>
            </a:pPr>
            <a:endParaRPr lang="sv-SE" sz="1000" noProof="0">
              <a:solidFill>
                <a:srgbClr val="222222"/>
              </a:solidFill>
              <a:latin typeface="Verdana" panose="020B0604030504040204" pitchFamily="34" charset="0"/>
              <a:ea typeface="Verdana" panose="020B0604030504040204" pitchFamily="34" charset="0"/>
            </a:endParaRPr>
          </a:p>
          <a:p>
            <a:r>
              <a:rPr lang="sv-SE" sz="1000" noProof="0">
                <a:solidFill>
                  <a:srgbClr val="222222"/>
                </a:solidFill>
                <a:latin typeface="Verdana" panose="020B0604030504040204" pitchFamily="34" charset="0"/>
                <a:ea typeface="Verdana" panose="020B0604030504040204" pitchFamily="34" charset="0"/>
                <a:cs typeface="Verdana" pitchFamily="34" charset="-120"/>
              </a:rPr>
              <a:t>• </a:t>
            </a:r>
            <a:r>
              <a:rPr lang="sv-SE" sz="1000" noProof="0">
                <a:latin typeface="Verdana" panose="020B0604030504040204" pitchFamily="34" charset="0"/>
                <a:ea typeface="Verdana" panose="020B0604030504040204" pitchFamily="34" charset="0"/>
              </a:rPr>
              <a:t>Ge Socialstyrelsen i uppdrag att ta fram nationella behovsbaserade riktvärden för sjuksköterskebemanning i kommunal hälso- och sjukvård med fokus på personer med hjärt-, kärl- och lungsjukdomar och andra kroniska sjukdomar.</a:t>
            </a:r>
          </a:p>
        </p:txBody>
      </p:sp>
      <p:sp>
        <p:nvSpPr>
          <p:cNvPr id="9" name="Shape 7"/>
          <p:cNvSpPr/>
          <p:nvPr/>
        </p:nvSpPr>
        <p:spPr>
          <a:xfrm>
            <a:off x="4169664" y="1143000"/>
            <a:ext cx="3063240" cy="4846320"/>
          </a:xfrm>
          <a:prstGeom prst="rect">
            <a:avLst/>
          </a:prstGeom>
          <a:solidFill>
            <a:srgbClr val="FFFFFF"/>
          </a:solidFill>
          <a:ln w="12700">
            <a:solidFill>
              <a:srgbClr val="D7E0E4"/>
            </a:solidFill>
            <a:prstDash val="solid"/>
          </a:ln>
        </p:spPr>
        <p:txBody>
          <a:bodyPr/>
          <a:lstStyle/>
          <a:p>
            <a:endParaRPr lang="sv-SE"/>
          </a:p>
        </p:txBody>
      </p:sp>
      <p:sp>
        <p:nvSpPr>
          <p:cNvPr id="10" name="Shape 8"/>
          <p:cNvSpPr/>
          <p:nvPr/>
        </p:nvSpPr>
        <p:spPr>
          <a:xfrm>
            <a:off x="4297680" y="1316736"/>
            <a:ext cx="475488" cy="475488"/>
          </a:xfrm>
          <a:prstGeom prst="ellipse">
            <a:avLst/>
          </a:prstGeom>
          <a:solidFill>
            <a:srgbClr val="009FE3"/>
          </a:solidFill>
          <a:ln w="12700">
            <a:solidFill>
              <a:srgbClr val="333333">
                <a:alpha val="0"/>
              </a:srgbClr>
            </a:solidFill>
            <a:prstDash val="solid"/>
          </a:ln>
        </p:spPr>
        <p:txBody>
          <a:bodyPr/>
          <a:lstStyle/>
          <a:p>
            <a:endParaRPr lang="sv-SE"/>
          </a:p>
        </p:txBody>
      </p:sp>
      <p:sp>
        <p:nvSpPr>
          <p:cNvPr id="11" name="Text 9"/>
          <p:cNvSpPr/>
          <p:nvPr/>
        </p:nvSpPr>
        <p:spPr>
          <a:xfrm>
            <a:off x="4297680" y="1426464"/>
            <a:ext cx="475488" cy="137160"/>
          </a:xfrm>
          <a:prstGeom prst="rect">
            <a:avLst/>
          </a:prstGeom>
          <a:noFill/>
          <a:ln/>
        </p:spPr>
        <p:txBody>
          <a:bodyPr wrap="square" lIns="0" tIns="0" rIns="0" bIns="0" rtlCol="0" anchor="ctr"/>
          <a:lstStyle/>
          <a:p>
            <a:pPr marL="0" indent="0" algn="ctr">
              <a:buNone/>
            </a:pPr>
            <a:r>
              <a:rPr lang="en-US" sz="1400" b="1">
                <a:solidFill>
                  <a:srgbClr val="FFFFFF"/>
                </a:solidFill>
                <a:latin typeface="Verdana" pitchFamily="34" charset="0"/>
                <a:ea typeface="Verdana" pitchFamily="34" charset="-122"/>
                <a:cs typeface="Verdana" pitchFamily="34" charset="-120"/>
              </a:rPr>
              <a:t>2</a:t>
            </a:r>
            <a:endParaRPr lang="en-US" sz="1400"/>
          </a:p>
        </p:txBody>
      </p:sp>
      <p:sp>
        <p:nvSpPr>
          <p:cNvPr id="12" name="Text 10"/>
          <p:cNvSpPr/>
          <p:nvPr/>
        </p:nvSpPr>
        <p:spPr>
          <a:xfrm>
            <a:off x="4882896" y="1325880"/>
            <a:ext cx="2148840" cy="320040"/>
          </a:xfrm>
          <a:prstGeom prst="rect">
            <a:avLst/>
          </a:prstGeom>
          <a:noFill/>
          <a:ln/>
        </p:spPr>
        <p:txBody>
          <a:bodyPr wrap="square" lIns="0" tIns="0" rIns="0" bIns="0" rtlCol="0" anchor="ctr">
            <a:normAutofit/>
          </a:bodyPr>
          <a:lstStyle/>
          <a:p>
            <a:pPr marL="0" indent="0">
              <a:buNone/>
            </a:pPr>
            <a:r>
              <a:rPr lang="en-US" sz="1050" b="1">
                <a:solidFill>
                  <a:srgbClr val="009FE3"/>
                </a:solidFill>
                <a:latin typeface="Verdana" pitchFamily="34" charset="0"/>
                <a:ea typeface="Verdana" pitchFamily="34" charset="-122"/>
                <a:cs typeface="Verdana" pitchFamily="34" charset="-120"/>
              </a:rPr>
              <a:t>Regional nivå:</a:t>
            </a:r>
            <a:endParaRPr lang="en-US" sz="1050"/>
          </a:p>
        </p:txBody>
      </p:sp>
      <p:sp>
        <p:nvSpPr>
          <p:cNvPr id="13" name="Text 11"/>
          <p:cNvSpPr/>
          <p:nvPr/>
        </p:nvSpPr>
        <p:spPr>
          <a:xfrm>
            <a:off x="4334256" y="1938528"/>
            <a:ext cx="2743200" cy="3749040"/>
          </a:xfrm>
          <a:prstGeom prst="rect">
            <a:avLst/>
          </a:prstGeom>
          <a:noFill/>
          <a:ln/>
        </p:spPr>
        <p:txBody>
          <a:bodyPr wrap="square" rtlCol="0" anchor="t">
            <a:normAutofit/>
          </a:bodyPr>
          <a:lstStyle/>
          <a:p>
            <a:pPr marL="0" indent="0" algn="l">
              <a:spcAft>
                <a:spcPts val="600"/>
              </a:spcAft>
              <a:buNone/>
            </a:pPr>
            <a:r>
              <a:rPr lang="sv-SE" sz="1000" noProof="0">
                <a:solidFill>
                  <a:srgbClr val="222222"/>
                </a:solidFill>
                <a:latin typeface="Verdana" panose="020B0604030504040204" pitchFamily="34" charset="0"/>
                <a:ea typeface="Verdana" panose="020B0604030504040204" pitchFamily="34" charset="0"/>
                <a:cs typeface="Verdana" pitchFamily="34" charset="-120"/>
              </a:rPr>
              <a:t>• Säkerställ att primärvården har tillgång till medicinsk specialistkompetens om kroniska hjärt-, kärl- och lungsjukdomar via till exempel digitala verktyg eller teambaserat arbete.</a:t>
            </a:r>
            <a:endParaRPr lang="sv-SE" sz="1000" noProof="0">
              <a:latin typeface="Verdana" panose="020B0604030504040204" pitchFamily="34" charset="0"/>
              <a:ea typeface="Verdana" panose="020B0604030504040204" pitchFamily="34" charset="0"/>
            </a:endParaRPr>
          </a:p>
          <a:p>
            <a:pPr marL="0" indent="0" algn="l">
              <a:spcAft>
                <a:spcPts val="600"/>
              </a:spcAft>
              <a:buNone/>
            </a:pPr>
            <a:r>
              <a:rPr lang="sv-SE" sz="1000" noProof="0">
                <a:solidFill>
                  <a:srgbClr val="222222"/>
                </a:solidFill>
                <a:latin typeface="Verdana" panose="020B0604030504040204" pitchFamily="34" charset="0"/>
                <a:ea typeface="Verdana" panose="020B0604030504040204" pitchFamily="34" charset="0"/>
                <a:cs typeface="Verdana" pitchFamily="34" charset="-120"/>
              </a:rPr>
              <a:t>• Följ upp kontinuitet och medicinskt helhetsansvar som styrindikatorer i primärvården.</a:t>
            </a:r>
            <a:endParaRPr lang="sv-SE" sz="1000" noProof="0">
              <a:latin typeface="Verdana" panose="020B0604030504040204" pitchFamily="34" charset="0"/>
              <a:ea typeface="Verdana" panose="020B0604030504040204" pitchFamily="34" charset="0"/>
            </a:endParaRPr>
          </a:p>
          <a:p>
            <a:pPr marL="0" indent="0" algn="l">
              <a:spcAft>
                <a:spcPts val="600"/>
              </a:spcAft>
              <a:buNone/>
            </a:pPr>
            <a:r>
              <a:rPr lang="sv-SE" sz="1000" noProof="0">
                <a:solidFill>
                  <a:srgbClr val="222222"/>
                </a:solidFill>
                <a:latin typeface="Verdana" panose="020B0604030504040204" pitchFamily="34" charset="0"/>
                <a:ea typeface="Verdana" panose="020B0604030504040204" pitchFamily="34" charset="0"/>
                <a:cs typeface="Verdana" pitchFamily="34" charset="-120"/>
              </a:rPr>
              <a:t>• Säkerställ individuell och strukturerad uppföljning efter sjukhusvistelse för äldre med kronisk hjärt-, kärl- eller lungsjukdom. Prioritera sekundärprevention.</a:t>
            </a:r>
            <a:endParaRPr lang="sv-SE" sz="1000" noProof="0">
              <a:latin typeface="Verdana" panose="020B0604030504040204" pitchFamily="34" charset="0"/>
              <a:ea typeface="Verdana" panose="020B0604030504040204" pitchFamily="34" charset="0"/>
            </a:endParaRPr>
          </a:p>
          <a:p>
            <a:pPr marL="0" indent="0" algn="l">
              <a:buNone/>
            </a:pPr>
            <a:r>
              <a:rPr lang="sv-SE" sz="1000" noProof="0">
                <a:solidFill>
                  <a:srgbClr val="222222"/>
                </a:solidFill>
                <a:latin typeface="Verdana" panose="020B0604030504040204" pitchFamily="34" charset="0"/>
                <a:ea typeface="Verdana" panose="020B0604030504040204" pitchFamily="34" charset="0"/>
                <a:cs typeface="Verdana" pitchFamily="34" charset="-120"/>
              </a:rPr>
              <a:t>• Säkerställ att rehabilitering erbjuds till alla äldre med kroniskt hjärt-, kärl- eller lungsjukdom oavsett ålder.</a:t>
            </a:r>
            <a:endParaRPr lang="sv-SE" sz="1000" noProof="0">
              <a:latin typeface="Verdana" panose="020B0604030504040204" pitchFamily="34" charset="0"/>
              <a:ea typeface="Verdana" panose="020B0604030504040204" pitchFamily="34" charset="0"/>
            </a:endParaRPr>
          </a:p>
        </p:txBody>
      </p:sp>
      <p:sp>
        <p:nvSpPr>
          <p:cNvPr id="14" name="Shape 12"/>
          <p:cNvSpPr/>
          <p:nvPr/>
        </p:nvSpPr>
        <p:spPr>
          <a:xfrm>
            <a:off x="7708392" y="1143000"/>
            <a:ext cx="3063240" cy="4846320"/>
          </a:xfrm>
          <a:prstGeom prst="rect">
            <a:avLst/>
          </a:prstGeom>
          <a:solidFill>
            <a:srgbClr val="FFFFFF"/>
          </a:solidFill>
          <a:ln w="12700">
            <a:solidFill>
              <a:srgbClr val="D7E0E4"/>
            </a:solidFill>
            <a:prstDash val="solid"/>
          </a:ln>
        </p:spPr>
        <p:txBody>
          <a:bodyPr/>
          <a:lstStyle/>
          <a:p>
            <a:endParaRPr lang="sv-SE"/>
          </a:p>
        </p:txBody>
      </p:sp>
      <p:sp>
        <p:nvSpPr>
          <p:cNvPr id="15" name="Shape 13"/>
          <p:cNvSpPr/>
          <p:nvPr/>
        </p:nvSpPr>
        <p:spPr>
          <a:xfrm>
            <a:off x="7836408" y="1316736"/>
            <a:ext cx="475488" cy="475488"/>
          </a:xfrm>
          <a:prstGeom prst="ellipse">
            <a:avLst/>
          </a:prstGeom>
          <a:solidFill>
            <a:srgbClr val="49B170"/>
          </a:solidFill>
          <a:ln w="12700">
            <a:solidFill>
              <a:srgbClr val="333333">
                <a:alpha val="0"/>
              </a:srgbClr>
            </a:solidFill>
            <a:prstDash val="solid"/>
          </a:ln>
        </p:spPr>
        <p:txBody>
          <a:bodyPr/>
          <a:lstStyle/>
          <a:p>
            <a:endParaRPr lang="sv-SE"/>
          </a:p>
        </p:txBody>
      </p:sp>
      <p:sp>
        <p:nvSpPr>
          <p:cNvPr id="16" name="Text 14"/>
          <p:cNvSpPr/>
          <p:nvPr/>
        </p:nvSpPr>
        <p:spPr>
          <a:xfrm>
            <a:off x="7836408" y="1426464"/>
            <a:ext cx="475488" cy="137160"/>
          </a:xfrm>
          <a:prstGeom prst="rect">
            <a:avLst/>
          </a:prstGeom>
          <a:noFill/>
          <a:ln/>
        </p:spPr>
        <p:txBody>
          <a:bodyPr wrap="square" lIns="0" tIns="0" rIns="0" bIns="0" rtlCol="0" anchor="ctr"/>
          <a:lstStyle/>
          <a:p>
            <a:pPr marL="0" indent="0" algn="ctr">
              <a:buNone/>
            </a:pPr>
            <a:r>
              <a:rPr lang="en-US" sz="1400" b="1">
                <a:solidFill>
                  <a:srgbClr val="FFFFFF"/>
                </a:solidFill>
                <a:latin typeface="Verdana" pitchFamily="34" charset="0"/>
                <a:ea typeface="Verdana" pitchFamily="34" charset="-122"/>
                <a:cs typeface="Verdana" pitchFamily="34" charset="-120"/>
              </a:rPr>
              <a:t>3</a:t>
            </a:r>
            <a:endParaRPr lang="en-US" sz="1400"/>
          </a:p>
        </p:txBody>
      </p:sp>
      <p:sp>
        <p:nvSpPr>
          <p:cNvPr id="17" name="Text 15"/>
          <p:cNvSpPr/>
          <p:nvPr/>
        </p:nvSpPr>
        <p:spPr>
          <a:xfrm>
            <a:off x="8421624" y="1325880"/>
            <a:ext cx="2148840" cy="320040"/>
          </a:xfrm>
          <a:prstGeom prst="rect">
            <a:avLst/>
          </a:prstGeom>
          <a:noFill/>
          <a:ln/>
        </p:spPr>
        <p:txBody>
          <a:bodyPr wrap="square" lIns="0" tIns="0" rIns="0" bIns="0" rtlCol="0" anchor="ctr">
            <a:normAutofit/>
          </a:bodyPr>
          <a:lstStyle/>
          <a:p>
            <a:pPr marL="0" indent="0">
              <a:buNone/>
            </a:pPr>
            <a:r>
              <a:rPr lang="en-US" sz="1050" b="1">
                <a:solidFill>
                  <a:srgbClr val="49B170"/>
                </a:solidFill>
                <a:latin typeface="Verdana" pitchFamily="34" charset="0"/>
                <a:ea typeface="Verdana" pitchFamily="34" charset="-122"/>
                <a:cs typeface="Verdana" pitchFamily="34" charset="-120"/>
              </a:rPr>
              <a:t>Kommunal nivå:</a:t>
            </a:r>
            <a:endParaRPr lang="en-US" sz="1050"/>
          </a:p>
        </p:txBody>
      </p:sp>
      <p:sp>
        <p:nvSpPr>
          <p:cNvPr id="18" name="Text 16"/>
          <p:cNvSpPr/>
          <p:nvPr/>
        </p:nvSpPr>
        <p:spPr>
          <a:xfrm>
            <a:off x="7872984" y="1938528"/>
            <a:ext cx="2743200" cy="3749040"/>
          </a:xfrm>
          <a:prstGeom prst="rect">
            <a:avLst/>
          </a:prstGeom>
          <a:noFill/>
          <a:ln/>
        </p:spPr>
        <p:txBody>
          <a:bodyPr wrap="square" rtlCol="0" anchor="t">
            <a:normAutofit/>
          </a:bodyPr>
          <a:lstStyle/>
          <a:p>
            <a:pPr marL="0" indent="0" algn="l">
              <a:spcAft>
                <a:spcPts val="600"/>
              </a:spcAft>
              <a:buNone/>
            </a:pPr>
            <a:r>
              <a:rPr lang="sv-SE" sz="1000" noProof="0">
                <a:solidFill>
                  <a:srgbClr val="222222"/>
                </a:solidFill>
                <a:latin typeface="Verdana" panose="020B0604030504040204" pitchFamily="34" charset="0"/>
                <a:ea typeface="Verdana" panose="020B0604030504040204" pitchFamily="34" charset="0"/>
                <a:cs typeface="Verdana" pitchFamily="34" charset="-120"/>
              </a:rPr>
              <a:t>• Ge de som bor på SÄBO med hjärt- och lungsjukdom utökad tillgång till läkare med medicinsk kompetens.</a:t>
            </a:r>
            <a:endParaRPr lang="sv-SE" sz="1000" noProof="0">
              <a:latin typeface="Verdana" panose="020B0604030504040204" pitchFamily="34" charset="0"/>
              <a:ea typeface="Verdana" panose="020B0604030504040204" pitchFamily="34" charset="0"/>
            </a:endParaRPr>
          </a:p>
          <a:p>
            <a:pPr marL="0" indent="0" algn="l">
              <a:spcAft>
                <a:spcPts val="600"/>
              </a:spcAft>
              <a:buNone/>
            </a:pPr>
            <a:r>
              <a:rPr lang="sv-SE" sz="1000" noProof="0">
                <a:solidFill>
                  <a:srgbClr val="222222"/>
                </a:solidFill>
                <a:latin typeface="Verdana" panose="020B0604030504040204" pitchFamily="34" charset="0"/>
                <a:ea typeface="Verdana" panose="020B0604030504040204" pitchFamily="34" charset="0"/>
                <a:cs typeface="Verdana" pitchFamily="34" charset="-120"/>
              </a:rPr>
              <a:t>• Stärk den medicinska kompetensen för alla som arbetar med kroniskt sjuka så att personal kan upptäcka försämringar i hjärt-, kärl- och lungsjukdomar i tid.</a:t>
            </a:r>
            <a:endParaRPr lang="sv-SE" sz="1000" noProof="0">
              <a:latin typeface="Verdana" panose="020B0604030504040204" pitchFamily="34" charset="0"/>
              <a:ea typeface="Verdana" panose="020B0604030504040204" pitchFamily="34" charset="0"/>
            </a:endParaRPr>
          </a:p>
          <a:p>
            <a:pPr marL="0" indent="0" algn="l">
              <a:spcAft>
                <a:spcPts val="600"/>
              </a:spcAft>
              <a:buNone/>
            </a:pPr>
            <a:r>
              <a:rPr lang="sv-SE" sz="1000" noProof="0">
                <a:solidFill>
                  <a:srgbClr val="222222"/>
                </a:solidFill>
                <a:latin typeface="Verdana" panose="020B0604030504040204" pitchFamily="34" charset="0"/>
                <a:ea typeface="Verdana" panose="020B0604030504040204" pitchFamily="34" charset="0"/>
                <a:cs typeface="Verdana" pitchFamily="34" charset="-120"/>
              </a:rPr>
              <a:t>• Se till att samarbetsavtal mellan kommun och region inkluderar tillgång till medicinsk bedömning inom rimlig tid, utöver tillgången till schemalagda läkarronder. </a:t>
            </a:r>
          </a:p>
          <a:p>
            <a:r>
              <a:rPr lang="sv-SE" sz="1000" noProof="0">
                <a:solidFill>
                  <a:srgbClr val="222222"/>
                </a:solidFill>
                <a:latin typeface="Verdana" panose="020B0604030504040204" pitchFamily="34" charset="0"/>
                <a:ea typeface="Verdana" panose="020B0604030504040204" pitchFamily="34" charset="0"/>
                <a:cs typeface="Verdana" pitchFamily="34" charset="-120"/>
              </a:rPr>
              <a:t>• Kommuner bör ersätta minutbaserad styrning i hemtjänst och hemsjukvård med en styrning som utgår från tillit.</a:t>
            </a:r>
            <a:endParaRPr lang="sv-SE" sz="1000" noProof="0">
              <a:solidFill>
                <a:srgbClr val="222222"/>
              </a:solidFill>
              <a:latin typeface="Verdana" panose="020B0604030504040204" pitchFamily="34" charset="0"/>
              <a:ea typeface="Verdana" panose="020B0604030504040204" pitchFamily="34" charset="0"/>
            </a:endParaRPr>
          </a:p>
          <a:p>
            <a:pPr marL="0" indent="0" algn="l">
              <a:buNone/>
            </a:pPr>
            <a:endParaRPr lang="sv-SE" sz="1000" noProof="0">
              <a:solidFill>
                <a:srgbClr val="222222"/>
              </a:solidFill>
              <a:latin typeface="Verdana" panose="020B0604030504040204" pitchFamily="34" charset="0"/>
              <a:ea typeface="Verdana" panose="020B0604030504040204" pitchFamily="34" charset="0"/>
            </a:endParaRPr>
          </a:p>
        </p:txBody>
      </p:sp>
      <p:pic>
        <p:nvPicPr>
          <p:cNvPr id="22" name="Bildobjekt 21">
            <a:extLst>
              <a:ext uri="{FF2B5EF4-FFF2-40B4-BE49-F238E27FC236}">
                <a16:creationId xmlns:a16="http://schemas.microsoft.com/office/drawing/2014/main" id="{60B6306A-07EA-89AB-16F1-07979E4B3600}"/>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839416" y="6114591"/>
            <a:ext cx="1440160" cy="681761"/>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7">
            <a:extLst>
              <a:ext uri="{FF2B5EF4-FFF2-40B4-BE49-F238E27FC236}">
                <a16:creationId xmlns:a16="http://schemas.microsoft.com/office/drawing/2014/main" id="{ED2C0A90-34C3-5828-A0E5-6E759D999DDC}"/>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r="49280"/>
          <a:stretch/>
        </p:blipFill>
        <p:spPr>
          <a:xfrm>
            <a:off x="8836153" y="57152"/>
            <a:ext cx="3355849" cy="6858000"/>
          </a:xfrm>
          <a:prstGeom prst="rect">
            <a:avLst/>
          </a:prstGeom>
        </p:spPr>
      </p:pic>
      <p:sp>
        <p:nvSpPr>
          <p:cNvPr id="6" name="Platshållare för text 1">
            <a:extLst>
              <a:ext uri="{FF2B5EF4-FFF2-40B4-BE49-F238E27FC236}">
                <a16:creationId xmlns:a16="http://schemas.microsoft.com/office/drawing/2014/main" id="{5C791ABE-0E0D-E713-D8E5-B8978012F338}"/>
              </a:ext>
            </a:extLst>
          </p:cNvPr>
          <p:cNvSpPr txBox="1">
            <a:spLocks/>
          </p:cNvSpPr>
          <p:nvPr/>
        </p:nvSpPr>
        <p:spPr>
          <a:xfrm>
            <a:off x="996951" y="2378445"/>
            <a:ext cx="6927849" cy="149505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sv-SE" b="1">
                <a:latin typeface="Verdana" panose="020B0604030504040204" pitchFamily="34" charset="0"/>
                <a:ea typeface="Verdana" panose="020B0604030504040204" pitchFamily="34" charset="0"/>
                <a:cs typeface="Verdana" panose="020B0604030504040204" pitchFamily="34" charset="0"/>
              </a:rPr>
              <a:t>Din upplevelse av vården</a:t>
            </a:r>
            <a:br>
              <a:rPr lang="sv-SE">
                <a:latin typeface="Verdana" panose="020B0604030504040204" pitchFamily="34" charset="0"/>
                <a:ea typeface="Verdana" panose="020B0604030504040204" pitchFamily="34" charset="0"/>
                <a:cs typeface="Verdana" panose="020B0604030504040204" pitchFamily="34" charset="0"/>
              </a:rPr>
            </a:br>
            <a:r>
              <a:rPr lang="sv-SE" sz="2400">
                <a:latin typeface="Verdana" panose="020B0604030504040204" pitchFamily="34" charset="0"/>
                <a:ea typeface="Verdana" panose="020B0604030504040204" pitchFamily="34" charset="0"/>
                <a:cs typeface="Verdana" panose="020B0604030504040204" pitchFamily="34" charset="0"/>
              </a:rPr>
              <a:t>Medlemsundersökning våren 2026</a:t>
            </a:r>
          </a:p>
          <a:p>
            <a:pPr marL="0" indent="0">
              <a:buNone/>
            </a:pPr>
            <a:r>
              <a:rPr lang="en-GB" sz="2133" err="1">
                <a:latin typeface="Verdana" panose="020B0604030504040204" pitchFamily="34" charset="0"/>
                <a:ea typeface="Verdana" panose="020B0604030504040204" pitchFamily="34" charset="0"/>
                <a:cs typeface="Verdana" panose="020B0604030504040204" pitchFamily="34" charset="0"/>
              </a:rPr>
              <a:t>Fältperiod</a:t>
            </a:r>
            <a:r>
              <a:rPr lang="en-GB" sz="2133">
                <a:latin typeface="Verdana" panose="020B0604030504040204" pitchFamily="34" charset="0"/>
                <a:ea typeface="Verdana" panose="020B0604030504040204" pitchFamily="34" charset="0"/>
                <a:cs typeface="Verdana" panose="020B0604030504040204" pitchFamily="34" charset="0"/>
              </a:rPr>
              <a:t>: 17–29 </a:t>
            </a:r>
            <a:r>
              <a:rPr lang="en-GB" sz="2133" err="1">
                <a:latin typeface="Verdana" panose="020B0604030504040204" pitchFamily="34" charset="0"/>
                <a:ea typeface="Verdana" panose="020B0604030504040204" pitchFamily="34" charset="0"/>
                <a:cs typeface="Verdana" panose="020B0604030504040204" pitchFamily="34" charset="0"/>
              </a:rPr>
              <a:t>april</a:t>
            </a:r>
            <a:endParaRPr lang="sv-SE" sz="2000">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sv-SE" sz="2000">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sv-SE" sz="2000">
              <a:latin typeface="Verdana" panose="020B0604030504040204" pitchFamily="34" charset="0"/>
              <a:ea typeface="Verdana" panose="020B0604030504040204" pitchFamily="34" charset="0"/>
              <a:cs typeface="Verdana" panose="020B0604030504040204" pitchFamily="34" charset="0"/>
            </a:endParaRPr>
          </a:p>
        </p:txBody>
      </p:sp>
      <p:pic>
        <p:nvPicPr>
          <p:cNvPr id="2" name="Bildobjekt 1">
            <a:extLst>
              <a:ext uri="{FF2B5EF4-FFF2-40B4-BE49-F238E27FC236}">
                <a16:creationId xmlns:a16="http://schemas.microsoft.com/office/drawing/2014/main" id="{D3C91914-1F04-747B-979D-D388DA6D175D}"/>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839416" y="6114591"/>
            <a:ext cx="1440160" cy="681761"/>
          </a:xfrm>
          <a:prstGeom prst="rect">
            <a:avLst/>
          </a:prstGeom>
        </p:spPr>
      </p:pic>
    </p:spTree>
    <p:extLst>
      <p:ext uri="{BB962C8B-B14F-4D97-AF65-F5344CB8AC3E}">
        <p14:creationId xmlns:p14="http://schemas.microsoft.com/office/powerpoint/2010/main" val="18242631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2">
            <a:extLst>
              <a:ext uri="{FF2B5EF4-FFF2-40B4-BE49-F238E27FC236}">
                <a16:creationId xmlns:a16="http://schemas.microsoft.com/office/drawing/2014/main" id="{04FAA119-4EA4-5DB7-FE75-AC028A854C3C}"/>
              </a:ext>
            </a:extLst>
          </p:cNvPr>
          <p:cNvSpPr txBox="1">
            <a:spLocks/>
          </p:cNvSpPr>
          <p:nvPr/>
        </p:nvSpPr>
        <p:spPr>
          <a:xfrm>
            <a:off x="1939244" y="2593767"/>
            <a:ext cx="8313513" cy="3147816"/>
          </a:xfrm>
          <a:prstGeom prst="rect">
            <a:avLst/>
          </a:prstGeom>
          <a:solidFill>
            <a:srgbClr val="D6E0E1"/>
          </a:solidFill>
          <a:effectLst/>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50000"/>
              </a:lnSpc>
              <a:buNone/>
            </a:pPr>
            <a:r>
              <a:rPr lang="en-GB" sz="1733" err="1">
                <a:latin typeface="Verdana" panose="020B0604030504040204" pitchFamily="34" charset="0"/>
                <a:ea typeface="Verdana" panose="020B0604030504040204" pitchFamily="34" charset="0"/>
                <a:cs typeface="Verdana" panose="020B0604030504040204" pitchFamily="34" charset="0"/>
              </a:rPr>
              <a:t>Undersökningen</a:t>
            </a:r>
            <a:r>
              <a:rPr lang="en-GB" sz="1733">
                <a:latin typeface="Verdana" panose="020B0604030504040204" pitchFamily="34" charset="0"/>
                <a:ea typeface="Verdana" panose="020B0604030504040204" pitchFamily="34" charset="0"/>
                <a:cs typeface="Verdana" panose="020B0604030504040204" pitchFamily="34" charset="0"/>
              </a:rPr>
              <a:t> </a:t>
            </a:r>
            <a:r>
              <a:rPr lang="en-GB" sz="1733" err="1">
                <a:latin typeface="Verdana" panose="020B0604030504040204" pitchFamily="34" charset="0"/>
                <a:ea typeface="Verdana" panose="020B0604030504040204" pitchFamily="34" charset="0"/>
                <a:cs typeface="Verdana" panose="020B0604030504040204" pitchFamily="34" charset="0"/>
              </a:rPr>
              <a:t>skickades</a:t>
            </a:r>
            <a:r>
              <a:rPr lang="en-GB" sz="1733">
                <a:latin typeface="Verdana" panose="020B0604030504040204" pitchFamily="34" charset="0"/>
                <a:ea typeface="Verdana" panose="020B0604030504040204" pitchFamily="34" charset="0"/>
                <a:cs typeface="Verdana" panose="020B0604030504040204" pitchFamily="34" charset="0"/>
              </a:rPr>
              <a:t> </a:t>
            </a:r>
            <a:r>
              <a:rPr lang="en-GB" sz="1733" err="1">
                <a:latin typeface="Verdana" panose="020B0604030504040204" pitchFamily="34" charset="0"/>
                <a:ea typeface="Verdana" panose="020B0604030504040204" pitchFamily="34" charset="0"/>
                <a:cs typeface="Verdana" panose="020B0604030504040204" pitchFamily="34" charset="0"/>
              </a:rPr>
              <a:t>ut</a:t>
            </a:r>
            <a:r>
              <a:rPr lang="en-GB" sz="1733">
                <a:latin typeface="Verdana" panose="020B0604030504040204" pitchFamily="34" charset="0"/>
                <a:ea typeface="Verdana" panose="020B0604030504040204" pitchFamily="34" charset="0"/>
                <a:cs typeface="Verdana" panose="020B0604030504040204" pitchFamily="34" charset="0"/>
              </a:rPr>
              <a:t> till </a:t>
            </a:r>
            <a:r>
              <a:rPr lang="en-GB" sz="1733" b="1">
                <a:latin typeface="Verdana" panose="020B0604030504040204" pitchFamily="34" charset="0"/>
                <a:ea typeface="Verdana" panose="020B0604030504040204" pitchFamily="34" charset="0"/>
                <a:cs typeface="Verdana" panose="020B0604030504040204" pitchFamily="34" charset="0"/>
              </a:rPr>
              <a:t>21 483 </a:t>
            </a:r>
            <a:r>
              <a:rPr lang="en-GB" sz="1733" b="1" err="1">
                <a:latin typeface="Verdana" panose="020B0604030504040204" pitchFamily="34" charset="0"/>
                <a:ea typeface="Verdana" panose="020B0604030504040204" pitchFamily="34" charset="0"/>
                <a:cs typeface="Verdana" panose="020B0604030504040204" pitchFamily="34" charset="0"/>
              </a:rPr>
              <a:t>medlemmar</a:t>
            </a:r>
            <a:r>
              <a:rPr lang="en-GB" sz="1733" b="1">
                <a:latin typeface="Verdana" panose="020B0604030504040204" pitchFamily="34" charset="0"/>
                <a:ea typeface="Verdana" panose="020B0604030504040204" pitchFamily="34" charset="0"/>
                <a:cs typeface="Verdana" panose="020B0604030504040204" pitchFamily="34" charset="0"/>
              </a:rPr>
              <a:t> </a:t>
            </a:r>
            <a:r>
              <a:rPr lang="en-GB" sz="1733">
                <a:latin typeface="Verdana" panose="020B0604030504040204" pitchFamily="34" charset="0"/>
                <a:ea typeface="Verdana" panose="020B0604030504040204" pitchFamily="34" charset="0"/>
                <a:cs typeface="Verdana" panose="020B0604030504040204" pitchFamily="34" charset="0"/>
              </a:rPr>
              <a:t>och </a:t>
            </a:r>
            <a:r>
              <a:rPr lang="en-GB" sz="1733" err="1">
                <a:latin typeface="Verdana" panose="020B0604030504040204" pitchFamily="34" charset="0"/>
                <a:ea typeface="Verdana" panose="020B0604030504040204" pitchFamily="34" charset="0"/>
                <a:cs typeface="Verdana" panose="020B0604030504040204" pitchFamily="34" charset="0"/>
              </a:rPr>
              <a:t>besvarades</a:t>
            </a:r>
            <a:r>
              <a:rPr lang="en-GB" sz="1733">
                <a:latin typeface="Verdana" panose="020B0604030504040204" pitchFamily="34" charset="0"/>
                <a:ea typeface="Verdana" panose="020B0604030504040204" pitchFamily="34" charset="0"/>
                <a:cs typeface="Verdana" panose="020B0604030504040204" pitchFamily="34" charset="0"/>
              </a:rPr>
              <a:t> </a:t>
            </a:r>
            <a:r>
              <a:rPr lang="en-GB" sz="1733" err="1">
                <a:latin typeface="Verdana" panose="020B0604030504040204" pitchFamily="34" charset="0"/>
                <a:ea typeface="Verdana" panose="020B0604030504040204" pitchFamily="34" charset="0"/>
                <a:cs typeface="Verdana" panose="020B0604030504040204" pitchFamily="34" charset="0"/>
              </a:rPr>
              <a:t>av</a:t>
            </a:r>
            <a:r>
              <a:rPr lang="en-GB" sz="1733">
                <a:latin typeface="Verdana" panose="020B0604030504040204" pitchFamily="34" charset="0"/>
                <a:ea typeface="Verdana" panose="020B0604030504040204" pitchFamily="34" charset="0"/>
                <a:cs typeface="Verdana" panose="020B0604030504040204" pitchFamily="34" charset="0"/>
              </a:rPr>
              <a:t> </a:t>
            </a:r>
            <a:r>
              <a:rPr lang="en-GB" sz="1733" b="1">
                <a:latin typeface="Verdana" panose="020B0604030504040204" pitchFamily="34" charset="0"/>
                <a:ea typeface="Verdana" panose="020B0604030504040204" pitchFamily="34" charset="0"/>
                <a:cs typeface="Verdana" panose="020B0604030504040204" pitchFamily="34" charset="0"/>
              </a:rPr>
              <a:t>7 053 </a:t>
            </a:r>
            <a:r>
              <a:rPr lang="en-GB" sz="1733" b="1" err="1">
                <a:latin typeface="Verdana" panose="020B0604030504040204" pitchFamily="34" charset="0"/>
                <a:ea typeface="Verdana" panose="020B0604030504040204" pitchFamily="34" charset="0"/>
                <a:cs typeface="Verdana" panose="020B0604030504040204" pitchFamily="34" charset="0"/>
              </a:rPr>
              <a:t>personer</a:t>
            </a:r>
            <a:r>
              <a:rPr lang="en-GB" sz="1733">
                <a:latin typeface="Verdana" panose="020B0604030504040204" pitchFamily="34" charset="0"/>
                <a:ea typeface="Verdana" panose="020B0604030504040204" pitchFamily="34" charset="0"/>
                <a:cs typeface="Verdana" panose="020B0604030504040204" pitchFamily="34" charset="0"/>
              </a:rPr>
              <a:t>. Det </a:t>
            </a:r>
            <a:r>
              <a:rPr lang="en-GB" sz="1733" err="1">
                <a:latin typeface="Verdana" panose="020B0604030504040204" pitchFamily="34" charset="0"/>
                <a:ea typeface="Verdana" panose="020B0604030504040204" pitchFamily="34" charset="0"/>
                <a:cs typeface="Verdana" panose="020B0604030504040204" pitchFamily="34" charset="0"/>
              </a:rPr>
              <a:t>motsvarar</a:t>
            </a:r>
            <a:r>
              <a:rPr lang="en-GB" sz="1733">
                <a:latin typeface="Verdana" panose="020B0604030504040204" pitchFamily="34" charset="0"/>
                <a:ea typeface="Verdana" panose="020B0604030504040204" pitchFamily="34" charset="0"/>
                <a:cs typeface="Verdana" panose="020B0604030504040204" pitchFamily="34" charset="0"/>
              </a:rPr>
              <a:t> </a:t>
            </a:r>
            <a:r>
              <a:rPr lang="en-GB" sz="1733" err="1">
                <a:latin typeface="Verdana" panose="020B0604030504040204" pitchFamily="34" charset="0"/>
                <a:ea typeface="Verdana" panose="020B0604030504040204" pitchFamily="34" charset="0"/>
                <a:cs typeface="Verdana" panose="020B0604030504040204" pitchFamily="34" charset="0"/>
              </a:rPr>
              <a:t>en</a:t>
            </a:r>
            <a:r>
              <a:rPr lang="en-GB" sz="1733">
                <a:latin typeface="Verdana" panose="020B0604030504040204" pitchFamily="34" charset="0"/>
                <a:ea typeface="Verdana" panose="020B0604030504040204" pitchFamily="34" charset="0"/>
                <a:cs typeface="Verdana" panose="020B0604030504040204" pitchFamily="34" charset="0"/>
              </a:rPr>
              <a:t> </a:t>
            </a:r>
            <a:r>
              <a:rPr lang="en-GB" sz="1733" err="1">
                <a:latin typeface="Verdana" panose="020B0604030504040204" pitchFamily="34" charset="0"/>
                <a:ea typeface="Verdana" panose="020B0604030504040204" pitchFamily="34" charset="0"/>
                <a:cs typeface="Verdana" panose="020B0604030504040204" pitchFamily="34" charset="0"/>
              </a:rPr>
              <a:t>svarsfrekvens</a:t>
            </a:r>
            <a:r>
              <a:rPr lang="en-GB" sz="1733">
                <a:latin typeface="Verdana" panose="020B0604030504040204" pitchFamily="34" charset="0"/>
                <a:ea typeface="Verdana" panose="020B0604030504040204" pitchFamily="34" charset="0"/>
                <a:cs typeface="Verdana" panose="020B0604030504040204" pitchFamily="34" charset="0"/>
              </a:rPr>
              <a:t> </a:t>
            </a:r>
            <a:r>
              <a:rPr lang="en-GB" sz="1733" err="1">
                <a:latin typeface="Verdana" panose="020B0604030504040204" pitchFamily="34" charset="0"/>
                <a:ea typeface="Verdana" panose="020B0604030504040204" pitchFamily="34" charset="0"/>
                <a:cs typeface="Verdana" panose="020B0604030504040204" pitchFamily="34" charset="0"/>
              </a:rPr>
              <a:t>på</a:t>
            </a:r>
            <a:r>
              <a:rPr lang="en-GB" sz="1733">
                <a:latin typeface="Verdana" panose="020B0604030504040204" pitchFamily="34" charset="0"/>
                <a:ea typeface="Verdana" panose="020B0604030504040204" pitchFamily="34" charset="0"/>
                <a:cs typeface="Verdana" panose="020B0604030504040204" pitchFamily="34" charset="0"/>
              </a:rPr>
              <a:t> </a:t>
            </a:r>
            <a:r>
              <a:rPr lang="en-GB" sz="1733" err="1">
                <a:latin typeface="Verdana" panose="020B0604030504040204" pitchFamily="34" charset="0"/>
                <a:ea typeface="Verdana" panose="020B0604030504040204" pitchFamily="34" charset="0"/>
                <a:cs typeface="Verdana" panose="020B0604030504040204" pitchFamily="34" charset="0"/>
              </a:rPr>
              <a:t>hela</a:t>
            </a:r>
            <a:r>
              <a:rPr lang="en-GB" sz="1733">
                <a:latin typeface="Verdana" panose="020B0604030504040204" pitchFamily="34" charset="0"/>
                <a:ea typeface="Verdana" panose="020B0604030504040204" pitchFamily="34" charset="0"/>
                <a:cs typeface="Verdana" panose="020B0604030504040204" pitchFamily="34" charset="0"/>
              </a:rPr>
              <a:t> </a:t>
            </a:r>
            <a:r>
              <a:rPr lang="en-GB" sz="1733" b="1">
                <a:latin typeface="Verdana" panose="020B0604030504040204" pitchFamily="34" charset="0"/>
                <a:ea typeface="Verdana" panose="020B0604030504040204" pitchFamily="34" charset="0"/>
                <a:cs typeface="Verdana" panose="020B0604030504040204" pitchFamily="34" charset="0"/>
              </a:rPr>
              <a:t>33 </a:t>
            </a:r>
            <a:r>
              <a:rPr lang="en-GB" sz="1733" b="1" err="1">
                <a:latin typeface="Verdana" panose="020B0604030504040204" pitchFamily="34" charset="0"/>
                <a:ea typeface="Verdana" panose="020B0604030504040204" pitchFamily="34" charset="0"/>
                <a:cs typeface="Verdana" panose="020B0604030504040204" pitchFamily="34" charset="0"/>
              </a:rPr>
              <a:t>procent</a:t>
            </a:r>
            <a:r>
              <a:rPr lang="en-GB" sz="1733">
                <a:latin typeface="Verdana" panose="020B0604030504040204" pitchFamily="34" charset="0"/>
                <a:ea typeface="Verdana" panose="020B0604030504040204" pitchFamily="34" charset="0"/>
                <a:cs typeface="Verdana" panose="020B0604030504040204" pitchFamily="34" charset="0"/>
              </a:rPr>
              <a:t>. </a:t>
            </a:r>
            <a:r>
              <a:rPr lang="en-GB" sz="1733" err="1">
                <a:latin typeface="Verdana" panose="020B0604030504040204" pitchFamily="34" charset="0"/>
                <a:ea typeface="Verdana" panose="020B0604030504040204" pitchFamily="34" charset="0"/>
                <a:cs typeface="Verdana" panose="020B0604030504040204" pitchFamily="34" charset="0"/>
              </a:rPr>
              <a:t>Fältperioden</a:t>
            </a:r>
            <a:r>
              <a:rPr lang="en-GB" sz="1733">
                <a:latin typeface="Verdana" panose="020B0604030504040204" pitchFamily="34" charset="0"/>
                <a:ea typeface="Verdana" panose="020B0604030504040204" pitchFamily="34" charset="0"/>
                <a:cs typeface="Verdana" panose="020B0604030504040204" pitchFamily="34" charset="0"/>
              </a:rPr>
              <a:t> </a:t>
            </a:r>
            <a:r>
              <a:rPr lang="en-GB" sz="1733" err="1">
                <a:latin typeface="Verdana" panose="020B0604030504040204" pitchFamily="34" charset="0"/>
                <a:ea typeface="Verdana" panose="020B0604030504040204" pitchFamily="34" charset="0"/>
                <a:cs typeface="Verdana" panose="020B0604030504040204" pitchFamily="34" charset="0"/>
              </a:rPr>
              <a:t>löpte</a:t>
            </a:r>
            <a:r>
              <a:rPr lang="en-GB" sz="1733">
                <a:latin typeface="Verdana" panose="020B0604030504040204" pitchFamily="34" charset="0"/>
                <a:ea typeface="Verdana" panose="020B0604030504040204" pitchFamily="34" charset="0"/>
                <a:cs typeface="Verdana" panose="020B0604030504040204" pitchFamily="34" charset="0"/>
              </a:rPr>
              <a:t> under </a:t>
            </a:r>
            <a:r>
              <a:rPr lang="en-GB" sz="1733" err="1">
                <a:latin typeface="Verdana" panose="020B0604030504040204" pitchFamily="34" charset="0"/>
                <a:ea typeface="Verdana" panose="020B0604030504040204" pitchFamily="34" charset="0"/>
                <a:cs typeface="Verdana" panose="020B0604030504040204" pitchFamily="34" charset="0"/>
              </a:rPr>
              <a:t>tretton</a:t>
            </a:r>
            <a:r>
              <a:rPr lang="en-GB" sz="1733">
                <a:latin typeface="Verdana" panose="020B0604030504040204" pitchFamily="34" charset="0"/>
                <a:ea typeface="Verdana" panose="020B0604030504040204" pitchFamily="34" charset="0"/>
                <a:cs typeface="Verdana" panose="020B0604030504040204" pitchFamily="34" charset="0"/>
              </a:rPr>
              <a:t> </a:t>
            </a:r>
            <a:r>
              <a:rPr lang="en-GB" sz="1733" err="1">
                <a:latin typeface="Verdana" panose="020B0604030504040204" pitchFamily="34" charset="0"/>
                <a:ea typeface="Verdana" panose="020B0604030504040204" pitchFamily="34" charset="0"/>
                <a:cs typeface="Verdana" panose="020B0604030504040204" pitchFamily="34" charset="0"/>
              </a:rPr>
              <a:t>dagar</a:t>
            </a:r>
            <a:r>
              <a:rPr lang="en-GB" sz="1733">
                <a:latin typeface="Verdana" panose="020B0604030504040204" pitchFamily="34" charset="0"/>
                <a:ea typeface="Verdana" panose="020B0604030504040204" pitchFamily="34" charset="0"/>
                <a:cs typeface="Verdana" panose="020B0604030504040204" pitchFamily="34" charset="0"/>
              </a:rPr>
              <a:t>, </a:t>
            </a:r>
            <a:r>
              <a:rPr lang="en-GB" sz="1733" err="1">
                <a:latin typeface="Verdana" panose="020B0604030504040204" pitchFamily="34" charset="0"/>
                <a:ea typeface="Verdana" panose="020B0604030504040204" pitchFamily="34" charset="0"/>
                <a:cs typeface="Verdana" panose="020B0604030504040204" pitchFamily="34" charset="0"/>
              </a:rPr>
              <a:t>mellan</a:t>
            </a:r>
            <a:r>
              <a:rPr lang="en-GB" sz="1733">
                <a:latin typeface="Verdana" panose="020B0604030504040204" pitchFamily="34" charset="0"/>
                <a:ea typeface="Verdana" panose="020B0604030504040204" pitchFamily="34" charset="0"/>
                <a:cs typeface="Verdana" panose="020B0604030504040204" pitchFamily="34" charset="0"/>
              </a:rPr>
              <a:t> den 17 och 29 </a:t>
            </a:r>
            <a:r>
              <a:rPr lang="en-GB" sz="1733" err="1">
                <a:latin typeface="Verdana" panose="020B0604030504040204" pitchFamily="34" charset="0"/>
                <a:ea typeface="Verdana" panose="020B0604030504040204" pitchFamily="34" charset="0"/>
                <a:cs typeface="Verdana" panose="020B0604030504040204" pitchFamily="34" charset="0"/>
              </a:rPr>
              <a:t>april</a:t>
            </a:r>
            <a:r>
              <a:rPr lang="en-GB" sz="1733">
                <a:latin typeface="Verdana" panose="020B0604030504040204" pitchFamily="34" charset="0"/>
                <a:ea typeface="Verdana" panose="020B0604030504040204" pitchFamily="34" charset="0"/>
                <a:cs typeface="Verdana" panose="020B0604030504040204" pitchFamily="34" charset="0"/>
              </a:rPr>
              <a:t>. Tre </a:t>
            </a:r>
            <a:r>
              <a:rPr lang="en-GB" sz="1733" err="1">
                <a:latin typeface="Verdana" panose="020B0604030504040204" pitchFamily="34" charset="0"/>
                <a:ea typeface="Verdana" panose="020B0604030504040204" pitchFamily="34" charset="0"/>
                <a:cs typeface="Verdana" panose="020B0604030504040204" pitchFamily="34" charset="0"/>
              </a:rPr>
              <a:t>utskick</a:t>
            </a:r>
            <a:r>
              <a:rPr lang="en-GB" sz="1733">
                <a:latin typeface="Verdana" panose="020B0604030504040204" pitchFamily="34" charset="0"/>
                <a:ea typeface="Verdana" panose="020B0604030504040204" pitchFamily="34" charset="0"/>
                <a:cs typeface="Verdana" panose="020B0604030504040204" pitchFamily="34" charset="0"/>
              </a:rPr>
              <a:t> </a:t>
            </a:r>
            <a:r>
              <a:rPr lang="en-GB" sz="1733" err="1">
                <a:latin typeface="Verdana" panose="020B0604030504040204" pitchFamily="34" charset="0"/>
                <a:ea typeface="Verdana" panose="020B0604030504040204" pitchFamily="34" charset="0"/>
                <a:cs typeface="Verdana" panose="020B0604030504040204" pitchFamily="34" charset="0"/>
              </a:rPr>
              <a:t>gjordes</a:t>
            </a:r>
            <a:r>
              <a:rPr lang="en-GB" sz="1733">
                <a:latin typeface="Verdana" panose="020B0604030504040204" pitchFamily="34" charset="0"/>
                <a:ea typeface="Verdana" panose="020B0604030504040204" pitchFamily="34" charset="0"/>
                <a:cs typeface="Verdana" panose="020B0604030504040204" pitchFamily="34" charset="0"/>
              </a:rPr>
              <a:t>: </a:t>
            </a:r>
            <a:r>
              <a:rPr lang="en-GB" sz="1733" err="1">
                <a:latin typeface="Verdana" panose="020B0604030504040204" pitchFamily="34" charset="0"/>
                <a:ea typeface="Verdana" panose="020B0604030504040204" pitchFamily="34" charset="0"/>
                <a:cs typeface="Verdana" panose="020B0604030504040204" pitchFamily="34" charset="0"/>
              </a:rPr>
              <a:t>ett</a:t>
            </a:r>
            <a:r>
              <a:rPr lang="en-GB" sz="1733">
                <a:latin typeface="Verdana" panose="020B0604030504040204" pitchFamily="34" charset="0"/>
                <a:ea typeface="Verdana" panose="020B0604030504040204" pitchFamily="34" charset="0"/>
                <a:cs typeface="Verdana" panose="020B0604030504040204" pitchFamily="34" charset="0"/>
              </a:rPr>
              <a:t> </a:t>
            </a:r>
            <a:r>
              <a:rPr lang="en-GB" sz="1733" err="1">
                <a:latin typeface="Verdana" panose="020B0604030504040204" pitchFamily="34" charset="0"/>
                <a:ea typeface="Verdana" panose="020B0604030504040204" pitchFamily="34" charset="0"/>
                <a:cs typeface="Verdana" panose="020B0604030504040204" pitchFamily="34" charset="0"/>
              </a:rPr>
              <a:t>första</a:t>
            </a:r>
            <a:r>
              <a:rPr lang="en-GB" sz="1733">
                <a:latin typeface="Verdana" panose="020B0604030504040204" pitchFamily="34" charset="0"/>
                <a:ea typeface="Verdana" panose="020B0604030504040204" pitchFamily="34" charset="0"/>
                <a:cs typeface="Verdana" panose="020B0604030504040204" pitchFamily="34" charset="0"/>
              </a:rPr>
              <a:t> </a:t>
            </a:r>
            <a:r>
              <a:rPr lang="en-GB" sz="1733" err="1">
                <a:latin typeface="Verdana" panose="020B0604030504040204" pitchFamily="34" charset="0"/>
                <a:ea typeface="Verdana" panose="020B0604030504040204" pitchFamily="34" charset="0"/>
                <a:cs typeface="Verdana" panose="020B0604030504040204" pitchFamily="34" charset="0"/>
              </a:rPr>
              <a:t>utskick</a:t>
            </a:r>
            <a:r>
              <a:rPr lang="en-GB" sz="1733">
                <a:latin typeface="Verdana" panose="020B0604030504040204" pitchFamily="34" charset="0"/>
                <a:ea typeface="Verdana" panose="020B0604030504040204" pitchFamily="34" charset="0"/>
                <a:cs typeface="Verdana" panose="020B0604030504040204" pitchFamily="34" charset="0"/>
              </a:rPr>
              <a:t> till alla </a:t>
            </a:r>
            <a:r>
              <a:rPr lang="en-GB" sz="1733" err="1">
                <a:latin typeface="Verdana" panose="020B0604030504040204" pitchFamily="34" charset="0"/>
                <a:ea typeface="Verdana" panose="020B0604030504040204" pitchFamily="34" charset="0"/>
                <a:cs typeface="Verdana" panose="020B0604030504040204" pitchFamily="34" charset="0"/>
              </a:rPr>
              <a:t>medlemmar</a:t>
            </a:r>
            <a:r>
              <a:rPr lang="en-GB" sz="1733">
                <a:latin typeface="Verdana" panose="020B0604030504040204" pitchFamily="34" charset="0"/>
                <a:ea typeface="Verdana" panose="020B0604030504040204" pitchFamily="34" charset="0"/>
                <a:cs typeface="Verdana" panose="020B0604030504040204" pitchFamily="34" charset="0"/>
              </a:rPr>
              <a:t> </a:t>
            </a:r>
            <a:r>
              <a:rPr lang="en-GB" sz="1733" err="1">
                <a:latin typeface="Verdana" panose="020B0604030504040204" pitchFamily="34" charset="0"/>
                <a:ea typeface="Verdana" panose="020B0604030504040204" pitchFamily="34" charset="0"/>
                <a:cs typeface="Verdana" panose="020B0604030504040204" pitchFamily="34" charset="0"/>
              </a:rPr>
              <a:t>fredagen</a:t>
            </a:r>
            <a:r>
              <a:rPr lang="en-GB" sz="1733">
                <a:latin typeface="Verdana" panose="020B0604030504040204" pitchFamily="34" charset="0"/>
                <a:ea typeface="Verdana" panose="020B0604030504040204" pitchFamily="34" charset="0"/>
                <a:cs typeface="Verdana" panose="020B0604030504040204" pitchFamily="34" charset="0"/>
              </a:rPr>
              <a:t> den 17 </a:t>
            </a:r>
            <a:r>
              <a:rPr lang="en-GB" sz="1733" err="1">
                <a:latin typeface="Verdana" panose="020B0604030504040204" pitchFamily="34" charset="0"/>
                <a:ea typeface="Verdana" panose="020B0604030504040204" pitchFamily="34" charset="0"/>
                <a:cs typeface="Verdana" panose="020B0604030504040204" pitchFamily="34" charset="0"/>
              </a:rPr>
              <a:t>april</a:t>
            </a:r>
            <a:r>
              <a:rPr lang="en-GB" sz="1733">
                <a:latin typeface="Verdana" panose="020B0604030504040204" pitchFamily="34" charset="0"/>
                <a:ea typeface="Verdana" panose="020B0604030504040204" pitchFamily="34" charset="0"/>
                <a:cs typeface="Verdana" panose="020B0604030504040204" pitchFamily="34" charset="0"/>
              </a:rPr>
              <a:t>, </a:t>
            </a:r>
            <a:r>
              <a:rPr lang="en-GB" sz="1733" err="1">
                <a:latin typeface="Verdana" panose="020B0604030504040204" pitchFamily="34" charset="0"/>
                <a:ea typeface="Verdana" panose="020B0604030504040204" pitchFamily="34" charset="0"/>
                <a:cs typeface="Verdana" panose="020B0604030504040204" pitchFamily="34" charset="0"/>
              </a:rPr>
              <a:t>en</a:t>
            </a:r>
            <a:r>
              <a:rPr lang="en-GB" sz="1733">
                <a:latin typeface="Verdana" panose="020B0604030504040204" pitchFamily="34" charset="0"/>
                <a:ea typeface="Verdana" panose="020B0604030504040204" pitchFamily="34" charset="0"/>
                <a:cs typeface="Verdana" panose="020B0604030504040204" pitchFamily="34" charset="0"/>
              </a:rPr>
              <a:t> </a:t>
            </a:r>
            <a:r>
              <a:rPr lang="en-GB" sz="1733" err="1">
                <a:latin typeface="Verdana" panose="020B0604030504040204" pitchFamily="34" charset="0"/>
                <a:ea typeface="Verdana" panose="020B0604030504040204" pitchFamily="34" charset="0"/>
                <a:cs typeface="Verdana" panose="020B0604030504040204" pitchFamily="34" charset="0"/>
              </a:rPr>
              <a:t>första</a:t>
            </a:r>
            <a:r>
              <a:rPr lang="en-GB" sz="1733">
                <a:latin typeface="Verdana" panose="020B0604030504040204" pitchFamily="34" charset="0"/>
                <a:ea typeface="Verdana" panose="020B0604030504040204" pitchFamily="34" charset="0"/>
                <a:cs typeface="Verdana" panose="020B0604030504040204" pitchFamily="34" charset="0"/>
              </a:rPr>
              <a:t> </a:t>
            </a:r>
            <a:r>
              <a:rPr lang="en-GB" sz="1733" err="1">
                <a:latin typeface="Verdana" panose="020B0604030504040204" pitchFamily="34" charset="0"/>
                <a:ea typeface="Verdana" panose="020B0604030504040204" pitchFamily="34" charset="0"/>
                <a:cs typeface="Verdana" panose="020B0604030504040204" pitchFamily="34" charset="0"/>
              </a:rPr>
              <a:t>påminnelse</a:t>
            </a:r>
            <a:r>
              <a:rPr lang="en-GB" sz="1733">
                <a:latin typeface="Verdana" panose="020B0604030504040204" pitchFamily="34" charset="0"/>
                <a:ea typeface="Verdana" panose="020B0604030504040204" pitchFamily="34" charset="0"/>
                <a:cs typeface="Verdana" panose="020B0604030504040204" pitchFamily="34" charset="0"/>
              </a:rPr>
              <a:t> </a:t>
            </a:r>
            <a:r>
              <a:rPr lang="en-GB" sz="1733" err="1">
                <a:latin typeface="Verdana" panose="020B0604030504040204" pitchFamily="34" charset="0"/>
                <a:ea typeface="Verdana" panose="020B0604030504040204" pitchFamily="34" charset="0"/>
                <a:cs typeface="Verdana" panose="020B0604030504040204" pitchFamily="34" charset="0"/>
              </a:rPr>
              <a:t>tisdagen</a:t>
            </a:r>
            <a:r>
              <a:rPr lang="en-GB" sz="1733">
                <a:latin typeface="Verdana" panose="020B0604030504040204" pitchFamily="34" charset="0"/>
                <a:ea typeface="Verdana" panose="020B0604030504040204" pitchFamily="34" charset="0"/>
                <a:cs typeface="Verdana" panose="020B0604030504040204" pitchFamily="34" charset="0"/>
              </a:rPr>
              <a:t> den 21 </a:t>
            </a:r>
            <a:r>
              <a:rPr lang="en-GB" sz="1733" err="1">
                <a:latin typeface="Verdana" panose="020B0604030504040204" pitchFamily="34" charset="0"/>
                <a:ea typeface="Verdana" panose="020B0604030504040204" pitchFamily="34" charset="0"/>
                <a:cs typeface="Verdana" panose="020B0604030504040204" pitchFamily="34" charset="0"/>
              </a:rPr>
              <a:t>april</a:t>
            </a:r>
            <a:r>
              <a:rPr lang="en-GB" sz="1733">
                <a:latin typeface="Verdana" panose="020B0604030504040204" pitchFamily="34" charset="0"/>
                <a:ea typeface="Verdana" panose="020B0604030504040204" pitchFamily="34" charset="0"/>
                <a:cs typeface="Verdana" panose="020B0604030504040204" pitchFamily="34" charset="0"/>
              </a:rPr>
              <a:t> och </a:t>
            </a:r>
            <a:r>
              <a:rPr lang="en-GB" sz="1733" err="1">
                <a:latin typeface="Verdana" panose="020B0604030504040204" pitchFamily="34" charset="0"/>
                <a:ea typeface="Verdana" panose="020B0604030504040204" pitchFamily="34" charset="0"/>
                <a:cs typeface="Verdana" panose="020B0604030504040204" pitchFamily="34" charset="0"/>
              </a:rPr>
              <a:t>en</a:t>
            </a:r>
            <a:r>
              <a:rPr lang="en-GB" sz="1733">
                <a:latin typeface="Verdana" panose="020B0604030504040204" pitchFamily="34" charset="0"/>
                <a:ea typeface="Verdana" panose="020B0604030504040204" pitchFamily="34" charset="0"/>
                <a:cs typeface="Verdana" panose="020B0604030504040204" pitchFamily="34" charset="0"/>
              </a:rPr>
              <a:t> </a:t>
            </a:r>
            <a:r>
              <a:rPr lang="en-GB" sz="1733" err="1">
                <a:latin typeface="Verdana" panose="020B0604030504040204" pitchFamily="34" charset="0"/>
                <a:ea typeface="Verdana" panose="020B0604030504040204" pitchFamily="34" charset="0"/>
                <a:cs typeface="Verdana" panose="020B0604030504040204" pitchFamily="34" charset="0"/>
              </a:rPr>
              <a:t>sista</a:t>
            </a:r>
            <a:r>
              <a:rPr lang="en-GB" sz="1733">
                <a:latin typeface="Verdana" panose="020B0604030504040204" pitchFamily="34" charset="0"/>
                <a:ea typeface="Verdana" panose="020B0604030504040204" pitchFamily="34" charset="0"/>
                <a:cs typeface="Verdana" panose="020B0604030504040204" pitchFamily="34" charset="0"/>
              </a:rPr>
              <a:t> </a:t>
            </a:r>
            <a:r>
              <a:rPr lang="en-GB" sz="1733" err="1">
                <a:latin typeface="Verdana" panose="020B0604030504040204" pitchFamily="34" charset="0"/>
                <a:ea typeface="Verdana" panose="020B0604030504040204" pitchFamily="34" charset="0"/>
                <a:cs typeface="Verdana" panose="020B0604030504040204" pitchFamily="34" charset="0"/>
              </a:rPr>
              <a:t>påminnelse</a:t>
            </a:r>
            <a:r>
              <a:rPr lang="en-GB" sz="1733">
                <a:latin typeface="Verdana" panose="020B0604030504040204" pitchFamily="34" charset="0"/>
                <a:ea typeface="Verdana" panose="020B0604030504040204" pitchFamily="34" charset="0"/>
                <a:cs typeface="Verdana" panose="020B0604030504040204" pitchFamily="34" charset="0"/>
              </a:rPr>
              <a:t> </a:t>
            </a:r>
            <a:r>
              <a:rPr lang="en-GB" sz="1733" err="1">
                <a:latin typeface="Verdana" panose="020B0604030504040204" pitchFamily="34" charset="0"/>
                <a:ea typeface="Verdana" panose="020B0604030504040204" pitchFamily="34" charset="0"/>
                <a:cs typeface="Verdana" panose="020B0604030504040204" pitchFamily="34" charset="0"/>
              </a:rPr>
              <a:t>måndagen</a:t>
            </a:r>
            <a:r>
              <a:rPr lang="en-GB" sz="1733">
                <a:latin typeface="Verdana" panose="020B0604030504040204" pitchFamily="34" charset="0"/>
                <a:ea typeface="Verdana" panose="020B0604030504040204" pitchFamily="34" charset="0"/>
                <a:cs typeface="Verdana" panose="020B0604030504040204" pitchFamily="34" charset="0"/>
              </a:rPr>
              <a:t> den 27 </a:t>
            </a:r>
            <a:r>
              <a:rPr lang="en-GB" sz="1733" err="1">
                <a:latin typeface="Verdana" panose="020B0604030504040204" pitchFamily="34" charset="0"/>
                <a:ea typeface="Verdana" panose="020B0604030504040204" pitchFamily="34" charset="0"/>
                <a:cs typeface="Verdana" panose="020B0604030504040204" pitchFamily="34" charset="0"/>
              </a:rPr>
              <a:t>april</a:t>
            </a:r>
            <a:r>
              <a:rPr lang="en-GB" sz="1733">
                <a:latin typeface="Verdana" panose="020B0604030504040204" pitchFamily="34" charset="0"/>
                <a:ea typeface="Verdana" panose="020B0604030504040204" pitchFamily="34" charset="0"/>
                <a:cs typeface="Verdana" panose="020B0604030504040204" pitchFamily="34" charset="0"/>
              </a:rPr>
              <a:t>. </a:t>
            </a:r>
            <a:r>
              <a:rPr lang="en-GB" sz="1733" err="1">
                <a:latin typeface="Verdana" panose="020B0604030504040204" pitchFamily="34" charset="0"/>
                <a:ea typeface="Verdana" panose="020B0604030504040204" pitchFamily="34" charset="0"/>
                <a:cs typeface="Verdana" panose="020B0604030504040204" pitchFamily="34" charset="0"/>
              </a:rPr>
              <a:t>Mediantiden</a:t>
            </a:r>
            <a:r>
              <a:rPr lang="en-GB" sz="1733">
                <a:latin typeface="Verdana" panose="020B0604030504040204" pitchFamily="34" charset="0"/>
                <a:ea typeface="Verdana" panose="020B0604030504040204" pitchFamily="34" charset="0"/>
                <a:cs typeface="Verdana" panose="020B0604030504040204" pitchFamily="34" charset="0"/>
              </a:rPr>
              <a:t> för </a:t>
            </a:r>
            <a:r>
              <a:rPr lang="en-GB" sz="1733" err="1">
                <a:latin typeface="Verdana" panose="020B0604030504040204" pitchFamily="34" charset="0"/>
                <a:ea typeface="Verdana" panose="020B0604030504040204" pitchFamily="34" charset="0"/>
                <a:cs typeface="Verdana" panose="020B0604030504040204" pitchFamily="34" charset="0"/>
              </a:rPr>
              <a:t>att</a:t>
            </a:r>
            <a:r>
              <a:rPr lang="en-GB" sz="1733">
                <a:latin typeface="Verdana" panose="020B0604030504040204" pitchFamily="34" charset="0"/>
                <a:ea typeface="Verdana" panose="020B0604030504040204" pitchFamily="34" charset="0"/>
                <a:cs typeface="Verdana" panose="020B0604030504040204" pitchFamily="34" charset="0"/>
              </a:rPr>
              <a:t> </a:t>
            </a:r>
            <a:r>
              <a:rPr lang="en-GB" sz="1733" err="1">
                <a:latin typeface="Verdana" panose="020B0604030504040204" pitchFamily="34" charset="0"/>
                <a:ea typeface="Verdana" panose="020B0604030504040204" pitchFamily="34" charset="0"/>
                <a:cs typeface="Verdana" panose="020B0604030504040204" pitchFamily="34" charset="0"/>
              </a:rPr>
              <a:t>besvara</a:t>
            </a:r>
            <a:r>
              <a:rPr lang="en-GB" sz="1733">
                <a:latin typeface="Verdana" panose="020B0604030504040204" pitchFamily="34" charset="0"/>
                <a:ea typeface="Verdana" panose="020B0604030504040204" pitchFamily="34" charset="0"/>
                <a:cs typeface="Verdana" panose="020B0604030504040204" pitchFamily="34" charset="0"/>
              </a:rPr>
              <a:t> </a:t>
            </a:r>
            <a:r>
              <a:rPr lang="en-GB" sz="1733" err="1">
                <a:latin typeface="Verdana" panose="020B0604030504040204" pitchFamily="34" charset="0"/>
                <a:ea typeface="Verdana" panose="020B0604030504040204" pitchFamily="34" charset="0"/>
                <a:cs typeface="Verdana" panose="020B0604030504040204" pitchFamily="34" charset="0"/>
              </a:rPr>
              <a:t>enkäten</a:t>
            </a:r>
            <a:r>
              <a:rPr lang="en-GB" sz="1733">
                <a:latin typeface="Verdana" panose="020B0604030504040204" pitchFamily="34" charset="0"/>
                <a:ea typeface="Verdana" panose="020B0604030504040204" pitchFamily="34" charset="0"/>
                <a:cs typeface="Verdana" panose="020B0604030504040204" pitchFamily="34" charset="0"/>
              </a:rPr>
              <a:t> var </a:t>
            </a:r>
            <a:r>
              <a:rPr lang="en-GB" sz="1733" err="1">
                <a:latin typeface="Verdana" panose="020B0604030504040204" pitchFamily="34" charset="0"/>
                <a:ea typeface="Verdana" panose="020B0604030504040204" pitchFamily="34" charset="0"/>
                <a:cs typeface="Verdana" panose="020B0604030504040204" pitchFamily="34" charset="0"/>
              </a:rPr>
              <a:t>knappt</a:t>
            </a:r>
            <a:r>
              <a:rPr lang="en-GB" sz="1733">
                <a:latin typeface="Verdana" panose="020B0604030504040204" pitchFamily="34" charset="0"/>
                <a:ea typeface="Verdana" panose="020B0604030504040204" pitchFamily="34" charset="0"/>
                <a:cs typeface="Verdana" panose="020B0604030504040204" pitchFamily="34" charset="0"/>
              </a:rPr>
              <a:t> sex </a:t>
            </a:r>
            <a:r>
              <a:rPr lang="en-GB" sz="1733" err="1">
                <a:latin typeface="Verdana" panose="020B0604030504040204" pitchFamily="34" charset="0"/>
                <a:ea typeface="Verdana" panose="020B0604030504040204" pitchFamily="34" charset="0"/>
                <a:cs typeface="Verdana" panose="020B0604030504040204" pitchFamily="34" charset="0"/>
              </a:rPr>
              <a:t>minuter</a:t>
            </a:r>
            <a:r>
              <a:rPr lang="en-GB" sz="1733">
                <a:latin typeface="Verdana" panose="020B0604030504040204" pitchFamily="34" charset="0"/>
                <a:ea typeface="Verdana" panose="020B0604030504040204" pitchFamily="34" charset="0"/>
                <a:cs typeface="Verdana" panose="020B0604030504040204" pitchFamily="34" charset="0"/>
              </a:rPr>
              <a:t> (05:59).</a:t>
            </a:r>
          </a:p>
        </p:txBody>
      </p:sp>
      <p:sp>
        <p:nvSpPr>
          <p:cNvPr id="3" name="Platshållare för text 1">
            <a:extLst>
              <a:ext uri="{FF2B5EF4-FFF2-40B4-BE49-F238E27FC236}">
                <a16:creationId xmlns:a16="http://schemas.microsoft.com/office/drawing/2014/main" id="{69F063CE-C232-F87B-0414-25C48382FBF1}"/>
              </a:ext>
            </a:extLst>
          </p:cNvPr>
          <p:cNvSpPr txBox="1">
            <a:spLocks/>
          </p:cNvSpPr>
          <p:nvPr/>
        </p:nvSpPr>
        <p:spPr>
          <a:xfrm>
            <a:off x="1834483" y="1877648"/>
            <a:ext cx="5097943" cy="532397"/>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sv-SE" sz="2933" b="1">
                <a:latin typeface="Verdana" panose="020B0604030504040204" pitchFamily="34" charset="0"/>
                <a:ea typeface="Verdana" panose="020B0604030504040204" pitchFamily="34" charset="0"/>
                <a:cs typeface="Verdana" panose="020B0604030504040204" pitchFamily="34" charset="0"/>
              </a:rPr>
              <a:t>Om undersökningen</a:t>
            </a:r>
            <a:endParaRPr lang="sv-SE" sz="2933">
              <a:latin typeface="Verdana" panose="020B0604030504040204" pitchFamily="34" charset="0"/>
              <a:ea typeface="Verdana" panose="020B0604030504040204" pitchFamily="34" charset="0"/>
              <a:cs typeface="Verdana" panose="020B0604030504040204" pitchFamily="34" charset="0"/>
            </a:endParaRPr>
          </a:p>
        </p:txBody>
      </p:sp>
      <p:pic>
        <p:nvPicPr>
          <p:cNvPr id="4" name="Picture 3">
            <a:extLst>
              <a:ext uri="{FF2B5EF4-FFF2-40B4-BE49-F238E27FC236}">
                <a16:creationId xmlns:a16="http://schemas.microsoft.com/office/drawing/2014/main" id="{1A0DC4BC-5A13-2A7D-5E1D-9E498366085A}"/>
              </a:ext>
            </a:extLst>
          </p:cNvPr>
          <p:cNvPicPr>
            <a:picLocks noChangeAspect="1"/>
          </p:cNvPicPr>
          <p:nvPr/>
        </p:nvPicPr>
        <p:blipFill>
          <a:blip r:embed="rId2">
            <a:alphaModFix/>
          </a:blip>
          <a:srcRect l="10944" t="22656" r="10705" b="25339"/>
          <a:stretch>
            <a:fillRect/>
          </a:stretch>
        </p:blipFill>
        <p:spPr>
          <a:xfrm>
            <a:off x="575734" y="353621"/>
            <a:ext cx="2231263" cy="701081"/>
          </a:xfrm>
          <a:prstGeom prst="rect">
            <a:avLst/>
          </a:prstGeom>
        </p:spPr>
      </p:pic>
    </p:spTree>
    <p:extLst>
      <p:ext uri="{BB962C8B-B14F-4D97-AF65-F5344CB8AC3E}">
        <p14:creationId xmlns:p14="http://schemas.microsoft.com/office/powerpoint/2010/main" val="34458669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BE8D94-FF61-3CC1-9ACB-38D612F1E132}"/>
            </a:ext>
          </a:extLst>
        </p:cNvPr>
        <p:cNvGrpSpPr/>
        <p:nvPr/>
      </p:nvGrpSpPr>
      <p:grpSpPr>
        <a:xfrm>
          <a:off x="0" y="0"/>
          <a:ext cx="0" cy="0"/>
          <a:chOff x="0" y="0"/>
          <a:chExt cx="0" cy="0"/>
        </a:xfrm>
      </p:grpSpPr>
      <p:pic>
        <p:nvPicPr>
          <p:cNvPr id="5" name="Bildobjekt 7">
            <a:extLst>
              <a:ext uri="{FF2B5EF4-FFF2-40B4-BE49-F238E27FC236}">
                <a16:creationId xmlns:a16="http://schemas.microsoft.com/office/drawing/2014/main" id="{BA0251B7-AC6B-B195-42F0-72D261A56FCC}"/>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r="49280"/>
          <a:stretch/>
        </p:blipFill>
        <p:spPr>
          <a:xfrm>
            <a:off x="8836153" y="57152"/>
            <a:ext cx="3355849" cy="6858000"/>
          </a:xfrm>
          <a:prstGeom prst="rect">
            <a:avLst/>
          </a:prstGeom>
        </p:spPr>
      </p:pic>
      <p:sp>
        <p:nvSpPr>
          <p:cNvPr id="6" name="Platshållare för text 1">
            <a:extLst>
              <a:ext uri="{FF2B5EF4-FFF2-40B4-BE49-F238E27FC236}">
                <a16:creationId xmlns:a16="http://schemas.microsoft.com/office/drawing/2014/main" id="{AF0EBA09-BBA9-3AE0-CFBA-1CB56F883BFE}"/>
              </a:ext>
            </a:extLst>
          </p:cNvPr>
          <p:cNvSpPr txBox="1">
            <a:spLocks/>
          </p:cNvSpPr>
          <p:nvPr/>
        </p:nvSpPr>
        <p:spPr>
          <a:xfrm>
            <a:off x="575734" y="2928885"/>
            <a:ext cx="7181925" cy="1000231"/>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sv-SE" sz="5333" b="1">
                <a:latin typeface="Verdana" panose="020B0604030504040204" pitchFamily="34" charset="0"/>
                <a:ea typeface="Verdana" panose="020B0604030504040204" pitchFamily="34" charset="0"/>
                <a:cs typeface="Verdana" panose="020B0604030504040204" pitchFamily="34" charset="0"/>
              </a:rPr>
              <a:t>Bakgrundsfrågor</a:t>
            </a:r>
            <a:endParaRPr lang="sv-SE" sz="5333">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5212858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Object"/>
          <p:cNvGraphicFramePr/>
          <p:nvPr/>
        </p:nvGraphicFramePr>
        <p:xfrm>
          <a:off x="576267" y="1385455"/>
          <a:ext cx="11040000" cy="4725541"/>
        </p:xfrm>
        <a:graphic>
          <a:graphicData uri="http://schemas.openxmlformats.org/drawingml/2006/chart">
            <c:chart xmlns:c="http://schemas.openxmlformats.org/drawingml/2006/chart" xmlns:r="http://schemas.openxmlformats.org/officeDocument/2006/relationships" r:id="rId2"/>
          </a:graphicData>
        </a:graphic>
      </p:graphicFrame>
      <p:sp>
        <p:nvSpPr>
          <p:cNvPr id="7" name="New shape">
            <a:extLst>
              <a:ext uri="{FF2B5EF4-FFF2-40B4-BE49-F238E27FC236}">
                <a16:creationId xmlns:a16="http://schemas.microsoft.com/office/drawing/2014/main" id="{FC2B050C-C509-CA2A-3214-1545FD1622E0}"/>
              </a:ext>
            </a:extLst>
          </p:cNvPr>
          <p:cNvSpPr/>
          <p:nvPr/>
        </p:nvSpPr>
        <p:spPr>
          <a:xfrm>
            <a:off x="575734" y="6309785"/>
            <a:ext cx="3583388" cy="215444"/>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a:latin typeface="Verdana" panose="020B0604030504040204" pitchFamily="34" charset="0"/>
                <a:ea typeface="Verdana" panose="020B0604030504040204" pitchFamily="34" charset="0"/>
                <a:cs typeface="Verdana" panose="020B0604030504040204" pitchFamily="34" charset="0"/>
              </a:rPr>
              <a:t>Antal </a:t>
            </a:r>
            <a:r>
              <a:rPr sz="1400" b="1" err="1">
                <a:latin typeface="Verdana" panose="020B0604030504040204" pitchFamily="34" charset="0"/>
                <a:ea typeface="Verdana" panose="020B0604030504040204" pitchFamily="34" charset="0"/>
                <a:cs typeface="Verdana" panose="020B0604030504040204" pitchFamily="34" charset="0"/>
              </a:rPr>
              <a:t>svar</a:t>
            </a:r>
            <a:r>
              <a:rPr sz="1400" b="1">
                <a:latin typeface="Verdana" panose="020B0604030504040204" pitchFamily="34" charset="0"/>
                <a:ea typeface="Verdana" panose="020B0604030504040204" pitchFamily="34" charset="0"/>
                <a:cs typeface="Verdana" panose="020B0604030504040204" pitchFamily="34" charset="0"/>
              </a:rPr>
              <a:t>: </a:t>
            </a:r>
            <a:r>
              <a:rPr lang="sv-SE" sz="1400" b="1">
                <a:latin typeface="Verdana" panose="020B0604030504040204" pitchFamily="34" charset="0"/>
                <a:ea typeface="Verdana" panose="020B0604030504040204" pitchFamily="34" charset="0"/>
                <a:cs typeface="Verdana" panose="020B0604030504040204" pitchFamily="34" charset="0"/>
              </a:rPr>
              <a:t>7 005 respondenter</a:t>
            </a:r>
            <a:endParaRPr sz="1400" b="1">
              <a:latin typeface="Verdana" panose="020B0604030504040204" pitchFamily="34" charset="0"/>
              <a:ea typeface="Verdana" panose="020B0604030504040204" pitchFamily="34" charset="0"/>
              <a:cs typeface="Verdana" panose="020B0604030504040204" pitchFamily="34" charset="0"/>
            </a:endParaRPr>
          </a:p>
        </p:txBody>
      </p:sp>
      <p:sp>
        <p:nvSpPr>
          <p:cNvPr id="10" name="New shape">
            <a:extLst>
              <a:ext uri="{FF2B5EF4-FFF2-40B4-BE49-F238E27FC236}">
                <a16:creationId xmlns:a16="http://schemas.microsoft.com/office/drawing/2014/main" id="{E64FEE2F-D520-BB21-5D5F-8F225E9BE408}"/>
              </a:ext>
            </a:extLst>
          </p:cNvPr>
          <p:cNvSpPr/>
          <p:nvPr/>
        </p:nvSpPr>
        <p:spPr>
          <a:xfrm>
            <a:off x="575734" y="1048751"/>
            <a:ext cx="11040533" cy="215444"/>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lang="sv-SE" sz="1400" i="1">
                <a:latin typeface="Verdana" panose="020B0604030504040204" pitchFamily="34" charset="0"/>
                <a:ea typeface="Verdana" panose="020B0604030504040204" pitchFamily="34" charset="0"/>
                <a:cs typeface="Verdana" panose="020B0604030504040204" pitchFamily="34" charset="0"/>
              </a:rPr>
              <a:t>Hur gammal är du?</a:t>
            </a:r>
            <a:endParaRPr sz="1400" i="1">
              <a:highlight>
                <a:srgbClr val="FFFF00"/>
              </a:highlight>
              <a:latin typeface="Verdana" panose="020B0604030504040204" pitchFamily="34" charset="0"/>
              <a:ea typeface="Verdana" panose="020B0604030504040204" pitchFamily="34" charset="0"/>
              <a:cs typeface="Verdana" panose="020B0604030504040204" pitchFamily="34" charset="0"/>
            </a:endParaRPr>
          </a:p>
        </p:txBody>
      </p:sp>
      <p:sp>
        <p:nvSpPr>
          <p:cNvPr id="11" name="New shape">
            <a:extLst>
              <a:ext uri="{FF2B5EF4-FFF2-40B4-BE49-F238E27FC236}">
                <a16:creationId xmlns:a16="http://schemas.microsoft.com/office/drawing/2014/main" id="{29A8C019-C8DF-B342-BE3C-65984C197D91}"/>
              </a:ext>
            </a:extLst>
          </p:cNvPr>
          <p:cNvSpPr/>
          <p:nvPr/>
        </p:nvSpPr>
        <p:spPr>
          <a:xfrm>
            <a:off x="575734" y="548217"/>
            <a:ext cx="11040533" cy="410433"/>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lang="sv-SE" sz="2667" b="1">
                <a:latin typeface="Verdana" panose="020B0604030504040204" pitchFamily="34" charset="0"/>
                <a:ea typeface="Verdana" panose="020B0604030504040204" pitchFamily="34" charset="0"/>
                <a:cs typeface="Verdana" panose="020B0604030504040204" pitchFamily="34" charset="0"/>
              </a:rPr>
              <a:t>Hälften av respondenterna är mellan 75 och 84 år</a:t>
            </a:r>
            <a:endParaRPr sz="2667" b="1">
              <a:highlight>
                <a:srgbClr val="FFFF00"/>
              </a:highlight>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Object"/>
          <p:cNvGraphicFramePr/>
          <p:nvPr/>
        </p:nvGraphicFramePr>
        <p:xfrm>
          <a:off x="575733" y="1385455"/>
          <a:ext cx="11040000" cy="4760240"/>
        </p:xfrm>
        <a:graphic>
          <a:graphicData uri="http://schemas.openxmlformats.org/drawingml/2006/chart">
            <c:chart xmlns:c="http://schemas.openxmlformats.org/drawingml/2006/chart" xmlns:r="http://schemas.openxmlformats.org/officeDocument/2006/relationships" r:id="rId2"/>
          </a:graphicData>
        </a:graphic>
      </p:graphicFrame>
      <p:sp>
        <p:nvSpPr>
          <p:cNvPr id="8" name="New shape">
            <a:extLst>
              <a:ext uri="{FF2B5EF4-FFF2-40B4-BE49-F238E27FC236}">
                <a16:creationId xmlns:a16="http://schemas.microsoft.com/office/drawing/2014/main" id="{B7D7D59E-DA5E-B681-3E7C-BB75E08EEDA8}"/>
              </a:ext>
            </a:extLst>
          </p:cNvPr>
          <p:cNvSpPr/>
          <p:nvPr/>
        </p:nvSpPr>
        <p:spPr>
          <a:xfrm>
            <a:off x="575734" y="6309785"/>
            <a:ext cx="3583388" cy="215444"/>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a:latin typeface="Verdana" panose="020B0604030504040204" pitchFamily="34" charset="0"/>
                <a:ea typeface="Verdana" panose="020B0604030504040204" pitchFamily="34" charset="0"/>
                <a:cs typeface="Verdana" panose="020B0604030504040204" pitchFamily="34" charset="0"/>
              </a:rPr>
              <a:t>Antal </a:t>
            </a:r>
            <a:r>
              <a:rPr sz="1400" b="1" err="1">
                <a:latin typeface="Verdana" panose="020B0604030504040204" pitchFamily="34" charset="0"/>
                <a:ea typeface="Verdana" panose="020B0604030504040204" pitchFamily="34" charset="0"/>
                <a:cs typeface="Verdana" panose="020B0604030504040204" pitchFamily="34" charset="0"/>
              </a:rPr>
              <a:t>svar</a:t>
            </a:r>
            <a:r>
              <a:rPr sz="1400" b="1">
                <a:latin typeface="Verdana" panose="020B0604030504040204" pitchFamily="34" charset="0"/>
                <a:ea typeface="Verdana" panose="020B0604030504040204" pitchFamily="34" charset="0"/>
                <a:cs typeface="Verdana" panose="020B0604030504040204" pitchFamily="34" charset="0"/>
              </a:rPr>
              <a:t>: 6</a:t>
            </a:r>
            <a:r>
              <a:rPr lang="sv-SE" sz="1400" b="1">
                <a:latin typeface="Verdana" panose="020B0604030504040204" pitchFamily="34" charset="0"/>
                <a:ea typeface="Verdana" panose="020B0604030504040204" pitchFamily="34" charset="0"/>
                <a:cs typeface="Verdana" panose="020B0604030504040204" pitchFamily="34" charset="0"/>
              </a:rPr>
              <a:t> </a:t>
            </a:r>
            <a:r>
              <a:rPr sz="1400" b="1">
                <a:latin typeface="Verdana" panose="020B0604030504040204" pitchFamily="34" charset="0"/>
                <a:ea typeface="Verdana" panose="020B0604030504040204" pitchFamily="34" charset="0"/>
                <a:cs typeface="Verdana" panose="020B0604030504040204" pitchFamily="34" charset="0"/>
              </a:rPr>
              <a:t>96</a:t>
            </a:r>
            <a:r>
              <a:rPr lang="sv-SE" sz="1400" b="1">
                <a:latin typeface="Verdana" panose="020B0604030504040204" pitchFamily="34" charset="0"/>
                <a:ea typeface="Verdana" panose="020B0604030504040204" pitchFamily="34" charset="0"/>
                <a:cs typeface="Verdana" panose="020B0604030504040204" pitchFamily="34" charset="0"/>
              </a:rPr>
              <a:t>6 respondenter</a:t>
            </a:r>
            <a:endParaRPr sz="1400" b="1">
              <a:latin typeface="Verdana" panose="020B0604030504040204" pitchFamily="34" charset="0"/>
              <a:ea typeface="Verdana" panose="020B0604030504040204" pitchFamily="34" charset="0"/>
              <a:cs typeface="Verdana" panose="020B0604030504040204" pitchFamily="34" charset="0"/>
            </a:endParaRPr>
          </a:p>
        </p:txBody>
      </p:sp>
      <p:sp>
        <p:nvSpPr>
          <p:cNvPr id="11" name="New shape">
            <a:extLst>
              <a:ext uri="{FF2B5EF4-FFF2-40B4-BE49-F238E27FC236}">
                <a16:creationId xmlns:a16="http://schemas.microsoft.com/office/drawing/2014/main" id="{9FE9565C-18BD-BF0B-767B-D0197ACCD3AC}"/>
              </a:ext>
            </a:extLst>
          </p:cNvPr>
          <p:cNvSpPr/>
          <p:nvPr/>
        </p:nvSpPr>
        <p:spPr>
          <a:xfrm>
            <a:off x="575734" y="1048751"/>
            <a:ext cx="11040533" cy="215444"/>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lang="sv-SE" sz="1400" i="1">
                <a:latin typeface="Verdana" panose="020B0604030504040204" pitchFamily="34" charset="0"/>
                <a:ea typeface="Verdana" panose="020B0604030504040204" pitchFamily="34" charset="0"/>
                <a:cs typeface="Verdana" panose="020B0604030504040204" pitchFamily="34" charset="0"/>
              </a:rPr>
              <a:t>Vilket kön identifierar du dig som?</a:t>
            </a:r>
          </a:p>
        </p:txBody>
      </p:sp>
      <p:sp>
        <p:nvSpPr>
          <p:cNvPr id="12" name="New shape">
            <a:extLst>
              <a:ext uri="{FF2B5EF4-FFF2-40B4-BE49-F238E27FC236}">
                <a16:creationId xmlns:a16="http://schemas.microsoft.com/office/drawing/2014/main" id="{5A23D99C-4274-5CDA-9FE5-CBB4F987EF01}"/>
              </a:ext>
            </a:extLst>
          </p:cNvPr>
          <p:cNvSpPr/>
          <p:nvPr/>
        </p:nvSpPr>
        <p:spPr>
          <a:xfrm>
            <a:off x="575734" y="548218"/>
            <a:ext cx="11040533" cy="410433"/>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lang="sv-SE" sz="2667" b="1">
                <a:latin typeface="Verdana" panose="020B0604030504040204" pitchFamily="34" charset="0"/>
                <a:ea typeface="Verdana" panose="020B0604030504040204" pitchFamily="34" charset="0"/>
                <a:cs typeface="Verdana" panose="020B0604030504040204" pitchFamily="34" charset="0"/>
              </a:rPr>
              <a:t>Sex av tio respondenter är kvinnor</a:t>
            </a:r>
            <a:endParaRPr sz="2667" b="1">
              <a:highlight>
                <a:srgbClr val="FFFF00"/>
              </a:highlight>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84103F-5BD2-1B88-1815-124B61C74CA8}"/>
            </a:ext>
          </a:extLst>
        </p:cNvPr>
        <p:cNvGrpSpPr/>
        <p:nvPr/>
      </p:nvGrpSpPr>
      <p:grpSpPr>
        <a:xfrm>
          <a:off x="0" y="0"/>
          <a:ext cx="0" cy="0"/>
          <a:chOff x="0" y="0"/>
          <a:chExt cx="0" cy="0"/>
        </a:xfrm>
      </p:grpSpPr>
      <p:pic>
        <p:nvPicPr>
          <p:cNvPr id="5" name="Bildobjekt 7">
            <a:extLst>
              <a:ext uri="{FF2B5EF4-FFF2-40B4-BE49-F238E27FC236}">
                <a16:creationId xmlns:a16="http://schemas.microsoft.com/office/drawing/2014/main" id="{0597705F-DDCC-A468-9F4F-9F50D63FCF4B}"/>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r="49280"/>
          <a:stretch/>
        </p:blipFill>
        <p:spPr>
          <a:xfrm>
            <a:off x="8836153" y="57152"/>
            <a:ext cx="3355849" cy="6858000"/>
          </a:xfrm>
          <a:prstGeom prst="rect">
            <a:avLst/>
          </a:prstGeom>
        </p:spPr>
      </p:pic>
      <p:sp>
        <p:nvSpPr>
          <p:cNvPr id="6" name="Platshållare för text 1">
            <a:extLst>
              <a:ext uri="{FF2B5EF4-FFF2-40B4-BE49-F238E27FC236}">
                <a16:creationId xmlns:a16="http://schemas.microsoft.com/office/drawing/2014/main" id="{3CCD1B03-EB50-F9E3-025D-600C5A48F7A0}"/>
              </a:ext>
            </a:extLst>
          </p:cNvPr>
          <p:cNvSpPr txBox="1">
            <a:spLocks/>
          </p:cNvSpPr>
          <p:nvPr/>
        </p:nvSpPr>
        <p:spPr>
          <a:xfrm>
            <a:off x="575734" y="2560290"/>
            <a:ext cx="7181925" cy="1000231"/>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sv-SE" sz="5333" b="1">
                <a:latin typeface="Verdana" panose="020B0604030504040204" pitchFamily="34" charset="0"/>
                <a:ea typeface="Verdana" panose="020B0604030504040204" pitchFamily="34" charset="0"/>
                <a:cs typeface="Verdana" panose="020B0604030504040204" pitchFamily="34" charset="0"/>
              </a:rPr>
              <a:t>Frågor om kontinuitet</a:t>
            </a:r>
            <a:endParaRPr lang="sv-SE" sz="5333">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7859589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Object"/>
          <p:cNvGraphicFramePr/>
          <p:nvPr/>
        </p:nvGraphicFramePr>
        <p:xfrm>
          <a:off x="575733" y="1407621"/>
          <a:ext cx="11040000" cy="4735179"/>
        </p:xfrm>
        <a:graphic>
          <a:graphicData uri="http://schemas.openxmlformats.org/drawingml/2006/chart">
            <c:chart xmlns:c="http://schemas.openxmlformats.org/drawingml/2006/chart" xmlns:r="http://schemas.openxmlformats.org/officeDocument/2006/relationships" r:id="rId2"/>
          </a:graphicData>
        </a:graphic>
      </p:graphicFrame>
      <p:sp>
        <p:nvSpPr>
          <p:cNvPr id="6" name="New shape">
            <a:extLst>
              <a:ext uri="{FF2B5EF4-FFF2-40B4-BE49-F238E27FC236}">
                <a16:creationId xmlns:a16="http://schemas.microsoft.com/office/drawing/2014/main" id="{A08B24D2-02BF-99CF-B46A-C74F96566D74}"/>
              </a:ext>
            </a:extLst>
          </p:cNvPr>
          <p:cNvSpPr/>
          <p:nvPr/>
        </p:nvSpPr>
        <p:spPr>
          <a:xfrm>
            <a:off x="575734" y="6309785"/>
            <a:ext cx="3583388" cy="215444"/>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a:latin typeface="Verdana" panose="020B0604030504040204" pitchFamily="34" charset="0"/>
                <a:ea typeface="Verdana" panose="020B0604030504040204" pitchFamily="34" charset="0"/>
                <a:cs typeface="Verdana" panose="020B0604030504040204" pitchFamily="34" charset="0"/>
              </a:rPr>
              <a:t>Antal </a:t>
            </a:r>
            <a:r>
              <a:rPr sz="1400" b="1" err="1">
                <a:latin typeface="Verdana" panose="020B0604030504040204" pitchFamily="34" charset="0"/>
                <a:ea typeface="Verdana" panose="020B0604030504040204" pitchFamily="34" charset="0"/>
                <a:cs typeface="Verdana" panose="020B0604030504040204" pitchFamily="34" charset="0"/>
              </a:rPr>
              <a:t>svar</a:t>
            </a:r>
            <a:r>
              <a:rPr sz="1400" b="1">
                <a:latin typeface="Verdana" panose="020B0604030504040204" pitchFamily="34" charset="0"/>
                <a:ea typeface="Verdana" panose="020B0604030504040204" pitchFamily="34" charset="0"/>
                <a:cs typeface="Verdana" panose="020B0604030504040204" pitchFamily="34" charset="0"/>
              </a:rPr>
              <a:t>: </a:t>
            </a:r>
            <a:r>
              <a:rPr lang="sv-SE" sz="1400" b="1">
                <a:latin typeface="Verdana" panose="020B0604030504040204" pitchFamily="34" charset="0"/>
                <a:ea typeface="Verdana" panose="020B0604030504040204" pitchFamily="34" charset="0"/>
                <a:cs typeface="Verdana" panose="020B0604030504040204" pitchFamily="34" charset="0"/>
              </a:rPr>
              <a:t>5 459 respondenter</a:t>
            </a:r>
            <a:endParaRPr sz="1400" b="1">
              <a:latin typeface="Verdana" panose="020B0604030504040204" pitchFamily="34" charset="0"/>
              <a:ea typeface="Verdana" panose="020B0604030504040204" pitchFamily="34" charset="0"/>
              <a:cs typeface="Verdana" panose="020B0604030504040204" pitchFamily="34" charset="0"/>
            </a:endParaRPr>
          </a:p>
        </p:txBody>
      </p:sp>
      <p:sp>
        <p:nvSpPr>
          <p:cNvPr id="9" name="New shape">
            <a:extLst>
              <a:ext uri="{FF2B5EF4-FFF2-40B4-BE49-F238E27FC236}">
                <a16:creationId xmlns:a16="http://schemas.microsoft.com/office/drawing/2014/main" id="{81E6EA13-2D6C-CC1A-0498-EC960267D3A6}"/>
              </a:ext>
            </a:extLst>
          </p:cNvPr>
          <p:cNvSpPr/>
          <p:nvPr/>
        </p:nvSpPr>
        <p:spPr>
          <a:xfrm>
            <a:off x="575734" y="1048751"/>
            <a:ext cx="11040533" cy="215444"/>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lang="sv-SE" sz="1400" i="1">
                <a:latin typeface="Verdana" panose="020B0604030504040204" pitchFamily="34" charset="0"/>
                <a:ea typeface="Verdana" panose="020B0604030504040204" pitchFamily="34" charset="0"/>
                <a:cs typeface="Verdana" panose="020B0604030504040204" pitchFamily="34" charset="0"/>
              </a:rPr>
              <a:t>Har du fler än en diagnos eller sjukdom som kräver regelbunden vårdkontakt?</a:t>
            </a:r>
          </a:p>
        </p:txBody>
      </p:sp>
      <p:sp>
        <p:nvSpPr>
          <p:cNvPr id="10" name="New shape">
            <a:extLst>
              <a:ext uri="{FF2B5EF4-FFF2-40B4-BE49-F238E27FC236}">
                <a16:creationId xmlns:a16="http://schemas.microsoft.com/office/drawing/2014/main" id="{5746F5D7-02BA-5AAF-A911-1C443F636A74}"/>
              </a:ext>
            </a:extLst>
          </p:cNvPr>
          <p:cNvSpPr/>
          <p:nvPr/>
        </p:nvSpPr>
        <p:spPr>
          <a:xfrm>
            <a:off x="575734" y="548217"/>
            <a:ext cx="11040533" cy="328231"/>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lang="sv-SE" sz="2133" b="1">
                <a:latin typeface="Verdana" panose="020B0604030504040204" pitchFamily="34" charset="0"/>
                <a:ea typeface="Verdana" panose="020B0604030504040204" pitchFamily="34" charset="0"/>
                <a:cs typeface="Verdana" panose="020B0604030504040204" pitchFamily="34" charset="0"/>
              </a:rPr>
              <a:t>Sex av tio har flera diagnoser som kräver regelbunden vårdkontakt</a:t>
            </a:r>
            <a:endParaRPr sz="2133" b="1">
              <a:highlight>
                <a:srgbClr val="FFFF00"/>
              </a:highlight>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Object"/>
          <p:cNvGraphicFramePr/>
          <p:nvPr/>
        </p:nvGraphicFramePr>
        <p:xfrm>
          <a:off x="575733" y="1396539"/>
          <a:ext cx="11040000" cy="4735661"/>
        </p:xfrm>
        <a:graphic>
          <a:graphicData uri="http://schemas.openxmlformats.org/drawingml/2006/chart">
            <c:chart xmlns:c="http://schemas.openxmlformats.org/drawingml/2006/chart" xmlns:r="http://schemas.openxmlformats.org/officeDocument/2006/relationships" r:id="rId2"/>
          </a:graphicData>
        </a:graphic>
      </p:graphicFrame>
      <p:sp>
        <p:nvSpPr>
          <p:cNvPr id="6" name="New shape">
            <a:extLst>
              <a:ext uri="{FF2B5EF4-FFF2-40B4-BE49-F238E27FC236}">
                <a16:creationId xmlns:a16="http://schemas.microsoft.com/office/drawing/2014/main" id="{A587EF90-73C3-0542-E711-D9EF48AB50E2}"/>
              </a:ext>
            </a:extLst>
          </p:cNvPr>
          <p:cNvSpPr/>
          <p:nvPr/>
        </p:nvSpPr>
        <p:spPr>
          <a:xfrm>
            <a:off x="575734" y="6309785"/>
            <a:ext cx="3583388" cy="215444"/>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a:latin typeface="Verdana" panose="020B0604030504040204" pitchFamily="34" charset="0"/>
                <a:ea typeface="Verdana" panose="020B0604030504040204" pitchFamily="34" charset="0"/>
                <a:cs typeface="Verdana" panose="020B0604030504040204" pitchFamily="34" charset="0"/>
              </a:rPr>
              <a:t>Antal </a:t>
            </a:r>
            <a:r>
              <a:rPr sz="1400" b="1" err="1">
                <a:latin typeface="Verdana" panose="020B0604030504040204" pitchFamily="34" charset="0"/>
                <a:ea typeface="Verdana" panose="020B0604030504040204" pitchFamily="34" charset="0"/>
                <a:cs typeface="Verdana" panose="020B0604030504040204" pitchFamily="34" charset="0"/>
              </a:rPr>
              <a:t>svar</a:t>
            </a:r>
            <a:r>
              <a:rPr sz="1400" b="1">
                <a:latin typeface="Verdana" panose="020B0604030504040204" pitchFamily="34" charset="0"/>
                <a:ea typeface="Verdana" panose="020B0604030504040204" pitchFamily="34" charset="0"/>
                <a:cs typeface="Verdana" panose="020B0604030504040204" pitchFamily="34" charset="0"/>
              </a:rPr>
              <a:t>: </a:t>
            </a:r>
            <a:r>
              <a:rPr lang="sv-SE" sz="1400" b="1">
                <a:latin typeface="Verdana" panose="020B0604030504040204" pitchFamily="34" charset="0"/>
                <a:ea typeface="Verdana" panose="020B0604030504040204" pitchFamily="34" charset="0"/>
                <a:cs typeface="Verdana" panose="020B0604030504040204" pitchFamily="34" charset="0"/>
              </a:rPr>
              <a:t>5 411 respondenter</a:t>
            </a:r>
            <a:endParaRPr sz="1400" b="1">
              <a:latin typeface="Verdana" panose="020B0604030504040204" pitchFamily="34" charset="0"/>
              <a:ea typeface="Verdana" panose="020B0604030504040204" pitchFamily="34" charset="0"/>
              <a:cs typeface="Verdana" panose="020B0604030504040204" pitchFamily="34" charset="0"/>
            </a:endParaRPr>
          </a:p>
        </p:txBody>
      </p:sp>
      <p:sp>
        <p:nvSpPr>
          <p:cNvPr id="9" name="New shape">
            <a:extLst>
              <a:ext uri="{FF2B5EF4-FFF2-40B4-BE49-F238E27FC236}">
                <a16:creationId xmlns:a16="http://schemas.microsoft.com/office/drawing/2014/main" id="{8E3BE4D8-37B4-9E44-3F19-44301C39D835}"/>
              </a:ext>
            </a:extLst>
          </p:cNvPr>
          <p:cNvSpPr/>
          <p:nvPr/>
        </p:nvSpPr>
        <p:spPr>
          <a:xfrm>
            <a:off x="575734" y="1048751"/>
            <a:ext cx="11040533" cy="215444"/>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lang="sv-SE" sz="1400" i="1">
                <a:latin typeface="Verdana" panose="020B0604030504040204" pitchFamily="34" charset="0"/>
                <a:ea typeface="Verdana" panose="020B0604030504040204" pitchFamily="34" charset="0"/>
                <a:cs typeface="Verdana" panose="020B0604030504040204" pitchFamily="34" charset="0"/>
              </a:rPr>
              <a:t>Har du en fast läkarkontakt i primärvården (vårdcentralen)?</a:t>
            </a:r>
            <a:endParaRPr sz="1400" i="1">
              <a:highlight>
                <a:srgbClr val="FFFF00"/>
              </a:highlight>
              <a:latin typeface="Verdana" panose="020B0604030504040204" pitchFamily="34" charset="0"/>
              <a:ea typeface="Verdana" panose="020B0604030504040204" pitchFamily="34" charset="0"/>
              <a:cs typeface="Verdana" panose="020B0604030504040204" pitchFamily="34" charset="0"/>
            </a:endParaRPr>
          </a:p>
        </p:txBody>
      </p:sp>
      <p:sp>
        <p:nvSpPr>
          <p:cNvPr id="10" name="New shape">
            <a:extLst>
              <a:ext uri="{FF2B5EF4-FFF2-40B4-BE49-F238E27FC236}">
                <a16:creationId xmlns:a16="http://schemas.microsoft.com/office/drawing/2014/main" id="{C7D29B96-0EF0-0ACC-BC6D-E21AD02043AE}"/>
              </a:ext>
            </a:extLst>
          </p:cNvPr>
          <p:cNvSpPr/>
          <p:nvPr/>
        </p:nvSpPr>
        <p:spPr>
          <a:xfrm>
            <a:off x="575734" y="548217"/>
            <a:ext cx="11040533" cy="410433"/>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lang="sv-SE" sz="2667" b="1">
                <a:latin typeface="Verdana" panose="020B0604030504040204" pitchFamily="34" charset="0"/>
                <a:ea typeface="Verdana" panose="020B0604030504040204" pitchFamily="34" charset="0"/>
                <a:cs typeface="Verdana" panose="020B0604030504040204" pitchFamily="34" charset="0"/>
              </a:rPr>
              <a:t>Var tredje medlem saknar en fast läkarkontakt</a:t>
            </a:r>
            <a:endParaRPr sz="2667" b="1">
              <a:highlight>
                <a:srgbClr val="FFFF00"/>
              </a:highlight>
              <a:latin typeface="Verdana" panose="020B0604030504040204" pitchFamily="34" charset="0"/>
              <a:ea typeface="Verdana" panose="020B0604030504040204" pitchFamily="34" charset="0"/>
              <a:cs typeface="Verdana" panose="020B0604030504040204" pitchFamily="34" charset="0"/>
            </a:endParaRPr>
          </a:p>
        </p:txBody>
      </p:sp>
      <p:sp>
        <p:nvSpPr>
          <p:cNvPr id="12" name="New shape">
            <a:extLst>
              <a:ext uri="{FF2B5EF4-FFF2-40B4-BE49-F238E27FC236}">
                <a16:creationId xmlns:a16="http://schemas.microsoft.com/office/drawing/2014/main" id="{8FAEC04A-1FBA-4F72-96A9-C230F2555613}"/>
              </a:ext>
            </a:extLst>
          </p:cNvPr>
          <p:cNvSpPr/>
          <p:nvPr/>
        </p:nvSpPr>
        <p:spPr>
          <a:xfrm>
            <a:off x="9604485" y="6166155"/>
            <a:ext cx="2187183" cy="430695"/>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lang="sv-SE" sz="933" i="1">
                <a:latin typeface="Verdana" panose="020B0604030504040204" pitchFamily="34" charset="0"/>
                <a:ea typeface="Verdana" panose="020B0604030504040204" pitchFamily="34" charset="0"/>
                <a:cs typeface="Verdana" panose="020B0604030504040204" pitchFamily="34" charset="0"/>
              </a:rPr>
              <a:t>Obs samma datafördelning som föregående diagram, slumpmässigt.</a:t>
            </a:r>
            <a:br>
              <a:rPr lang="sv-SE" sz="933" i="1">
                <a:latin typeface="Verdana" panose="020B0604030504040204" pitchFamily="34" charset="0"/>
                <a:ea typeface="Verdana" panose="020B0604030504040204" pitchFamily="34" charset="0"/>
                <a:cs typeface="Verdana" panose="020B0604030504040204" pitchFamily="34" charset="0"/>
              </a:rPr>
            </a:br>
            <a:r>
              <a:rPr lang="sv-SE" sz="933" i="1">
                <a:latin typeface="Verdana" panose="020B0604030504040204" pitchFamily="34" charset="0"/>
                <a:ea typeface="Verdana" panose="020B0604030504040204" pitchFamily="34" charset="0"/>
                <a:cs typeface="Verdana" panose="020B0604030504040204" pitchFamily="34" charset="0"/>
              </a:rPr>
              <a:t>Ej feldesign.</a:t>
            </a:r>
            <a:endParaRPr sz="933" i="1">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Object"/>
          <p:cNvGraphicFramePr/>
          <p:nvPr/>
        </p:nvGraphicFramePr>
        <p:xfrm>
          <a:off x="576267" y="1396538"/>
          <a:ext cx="11040000" cy="4746263"/>
        </p:xfrm>
        <a:graphic>
          <a:graphicData uri="http://schemas.openxmlformats.org/drawingml/2006/chart">
            <c:chart xmlns:c="http://schemas.openxmlformats.org/drawingml/2006/chart" xmlns:r="http://schemas.openxmlformats.org/officeDocument/2006/relationships" r:id="rId2"/>
          </a:graphicData>
        </a:graphic>
      </p:graphicFrame>
      <p:sp>
        <p:nvSpPr>
          <p:cNvPr id="6" name="New shape">
            <a:extLst>
              <a:ext uri="{FF2B5EF4-FFF2-40B4-BE49-F238E27FC236}">
                <a16:creationId xmlns:a16="http://schemas.microsoft.com/office/drawing/2014/main" id="{5DEA31C2-5D52-989A-BBB3-EB4DEA2B76AA}"/>
              </a:ext>
            </a:extLst>
          </p:cNvPr>
          <p:cNvSpPr/>
          <p:nvPr/>
        </p:nvSpPr>
        <p:spPr>
          <a:xfrm>
            <a:off x="575734" y="6309785"/>
            <a:ext cx="3583388" cy="215444"/>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a:latin typeface="Verdana" panose="020B0604030504040204" pitchFamily="34" charset="0"/>
                <a:ea typeface="Verdana" panose="020B0604030504040204" pitchFamily="34" charset="0"/>
                <a:cs typeface="Verdana" panose="020B0604030504040204" pitchFamily="34" charset="0"/>
              </a:rPr>
              <a:t>Antal </a:t>
            </a:r>
            <a:r>
              <a:rPr sz="1400" b="1" err="1">
                <a:latin typeface="Verdana" panose="020B0604030504040204" pitchFamily="34" charset="0"/>
                <a:ea typeface="Verdana" panose="020B0604030504040204" pitchFamily="34" charset="0"/>
                <a:cs typeface="Verdana" panose="020B0604030504040204" pitchFamily="34" charset="0"/>
              </a:rPr>
              <a:t>svar</a:t>
            </a:r>
            <a:r>
              <a:rPr sz="1400" b="1">
                <a:latin typeface="Verdana" panose="020B0604030504040204" pitchFamily="34" charset="0"/>
                <a:ea typeface="Verdana" panose="020B0604030504040204" pitchFamily="34" charset="0"/>
                <a:cs typeface="Verdana" panose="020B0604030504040204" pitchFamily="34" charset="0"/>
              </a:rPr>
              <a:t>: </a:t>
            </a:r>
            <a:r>
              <a:rPr lang="sv-SE" sz="1400" b="1">
                <a:latin typeface="Verdana" panose="020B0604030504040204" pitchFamily="34" charset="0"/>
                <a:ea typeface="Verdana" panose="020B0604030504040204" pitchFamily="34" charset="0"/>
                <a:cs typeface="Verdana" panose="020B0604030504040204" pitchFamily="34" charset="0"/>
              </a:rPr>
              <a:t>5 459 respondenter</a:t>
            </a:r>
            <a:endParaRPr sz="1400" b="1">
              <a:latin typeface="Verdana" panose="020B0604030504040204" pitchFamily="34" charset="0"/>
              <a:ea typeface="Verdana" panose="020B0604030504040204" pitchFamily="34" charset="0"/>
              <a:cs typeface="Verdana" panose="020B0604030504040204" pitchFamily="34" charset="0"/>
            </a:endParaRPr>
          </a:p>
        </p:txBody>
      </p:sp>
      <p:sp>
        <p:nvSpPr>
          <p:cNvPr id="9" name="New shape">
            <a:extLst>
              <a:ext uri="{FF2B5EF4-FFF2-40B4-BE49-F238E27FC236}">
                <a16:creationId xmlns:a16="http://schemas.microsoft.com/office/drawing/2014/main" id="{8F13464C-BEDE-3815-6431-A608A842FA55}"/>
              </a:ext>
            </a:extLst>
          </p:cNvPr>
          <p:cNvSpPr/>
          <p:nvPr/>
        </p:nvSpPr>
        <p:spPr>
          <a:xfrm>
            <a:off x="575734" y="1048751"/>
            <a:ext cx="11040533" cy="215444"/>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lang="sv-SE" sz="1400" i="1">
                <a:latin typeface="Verdana" panose="020B0604030504040204" pitchFamily="34" charset="0"/>
                <a:ea typeface="Verdana" panose="020B0604030504040204" pitchFamily="34" charset="0"/>
                <a:cs typeface="Verdana" panose="020B0604030504040204" pitchFamily="34" charset="0"/>
              </a:rPr>
              <a:t>Hur viktigt är det för dig att ha en fast läkarkontakt?</a:t>
            </a:r>
            <a:endParaRPr sz="1400" i="1">
              <a:highlight>
                <a:srgbClr val="FFFF00"/>
              </a:highlight>
              <a:latin typeface="Verdana" panose="020B0604030504040204" pitchFamily="34" charset="0"/>
              <a:ea typeface="Verdana" panose="020B0604030504040204" pitchFamily="34" charset="0"/>
              <a:cs typeface="Verdana" panose="020B0604030504040204" pitchFamily="34" charset="0"/>
            </a:endParaRPr>
          </a:p>
        </p:txBody>
      </p:sp>
      <p:sp>
        <p:nvSpPr>
          <p:cNvPr id="10" name="New shape">
            <a:extLst>
              <a:ext uri="{FF2B5EF4-FFF2-40B4-BE49-F238E27FC236}">
                <a16:creationId xmlns:a16="http://schemas.microsoft.com/office/drawing/2014/main" id="{7DE71825-5F56-CE7C-0BE9-D956C7A8562D}"/>
              </a:ext>
            </a:extLst>
          </p:cNvPr>
          <p:cNvSpPr/>
          <p:nvPr/>
        </p:nvSpPr>
        <p:spPr>
          <a:xfrm>
            <a:off x="575734" y="548217"/>
            <a:ext cx="11040533" cy="410433"/>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lang="sv-SE" sz="2667" b="1">
                <a:latin typeface="Verdana" panose="020B0604030504040204" pitchFamily="34" charset="0"/>
                <a:ea typeface="Verdana" panose="020B0604030504040204" pitchFamily="34" charset="0"/>
                <a:cs typeface="Verdana" panose="020B0604030504040204" pitchFamily="34" charset="0"/>
              </a:rPr>
              <a:t>Tre av fyra tycker att fast läkarkontakt är mycket viktigt</a:t>
            </a:r>
            <a:endParaRPr sz="2667" b="1">
              <a:highlight>
                <a:srgbClr val="FFFF00"/>
              </a:highlight>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 name="Bildobjekt 42">
            <a:extLst>
              <a:ext uri="{FF2B5EF4-FFF2-40B4-BE49-F238E27FC236}">
                <a16:creationId xmlns:a16="http://schemas.microsoft.com/office/drawing/2014/main" id="{11FCC6BB-9116-57A9-3EC7-5F8D417B768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61235" y="692696"/>
            <a:ext cx="1830765" cy="5095629"/>
          </a:xfrm>
          <a:prstGeom prst="rect">
            <a:avLst/>
          </a:prstGeom>
        </p:spPr>
      </p:pic>
      <p:sp>
        <p:nvSpPr>
          <p:cNvPr id="37" name="Rounded Rectangle 36"/>
          <p:cNvSpPr/>
          <p:nvPr/>
        </p:nvSpPr>
        <p:spPr>
          <a:xfrm>
            <a:off x="7790687" y="4343400"/>
            <a:ext cx="3065847" cy="1417320"/>
          </a:xfrm>
          <a:prstGeom prst="roundRect">
            <a:avLst>
              <a:gd name="adj" fmla="val 2000"/>
            </a:avLst>
          </a:prstGeom>
          <a:solidFill>
            <a:srgbClr val="EEF2F4"/>
          </a:solidFill>
          <a:ln>
            <a:solidFill>
              <a:srgbClr val="EEF2F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8" name="Oval 22">
            <a:extLst>
              <a:ext uri="{FF2B5EF4-FFF2-40B4-BE49-F238E27FC236}">
                <a16:creationId xmlns:a16="http://schemas.microsoft.com/office/drawing/2014/main" id="{CD0D1AC2-10F3-1F0C-F8E4-E7D590C5C732}"/>
              </a:ext>
            </a:extLst>
          </p:cNvPr>
          <p:cNvSpPr/>
          <p:nvPr/>
        </p:nvSpPr>
        <p:spPr>
          <a:xfrm>
            <a:off x="7841649" y="4703318"/>
            <a:ext cx="310896" cy="310896"/>
          </a:xfrm>
          <a:prstGeom prst="ellipse">
            <a:avLst/>
          </a:prstGeom>
          <a:solidFill>
            <a:srgbClr val="49B170"/>
          </a:solidFill>
          <a:ln>
            <a:solidFill>
              <a:srgbClr val="49B17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2" name="Rounded Rectangle 31"/>
          <p:cNvSpPr/>
          <p:nvPr/>
        </p:nvSpPr>
        <p:spPr>
          <a:xfrm>
            <a:off x="4288536" y="4343400"/>
            <a:ext cx="3026664" cy="1417320"/>
          </a:xfrm>
          <a:prstGeom prst="roundRect">
            <a:avLst>
              <a:gd name="adj" fmla="val 2000"/>
            </a:avLst>
          </a:prstGeom>
          <a:solidFill>
            <a:srgbClr val="EEF2F4"/>
          </a:solidFill>
          <a:ln>
            <a:solidFill>
              <a:srgbClr val="EEF2F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7" name="Oval 17">
            <a:extLst>
              <a:ext uri="{FF2B5EF4-FFF2-40B4-BE49-F238E27FC236}">
                <a16:creationId xmlns:a16="http://schemas.microsoft.com/office/drawing/2014/main" id="{43E954B8-16F6-707E-85F6-BDB797E099AF}"/>
              </a:ext>
            </a:extLst>
          </p:cNvPr>
          <p:cNvSpPr/>
          <p:nvPr/>
        </p:nvSpPr>
        <p:spPr>
          <a:xfrm>
            <a:off x="4337050" y="4703318"/>
            <a:ext cx="310896" cy="310896"/>
          </a:xfrm>
          <a:prstGeom prst="ellipse">
            <a:avLst/>
          </a:prstGeom>
          <a:solidFill>
            <a:srgbClr val="009FE3"/>
          </a:solidFill>
          <a:ln>
            <a:solidFill>
              <a:srgbClr val="009FE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Rounded Rectangle 26"/>
          <p:cNvSpPr/>
          <p:nvPr/>
        </p:nvSpPr>
        <p:spPr>
          <a:xfrm>
            <a:off x="786384" y="4343400"/>
            <a:ext cx="3026664" cy="1417320"/>
          </a:xfrm>
          <a:prstGeom prst="roundRect">
            <a:avLst>
              <a:gd name="adj" fmla="val 2000"/>
            </a:avLst>
          </a:prstGeom>
          <a:solidFill>
            <a:srgbClr val="EEF2F4"/>
          </a:solidFill>
          <a:ln>
            <a:solidFill>
              <a:srgbClr val="EEF2F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6" name="Oval 12">
            <a:extLst>
              <a:ext uri="{FF2B5EF4-FFF2-40B4-BE49-F238E27FC236}">
                <a16:creationId xmlns:a16="http://schemas.microsoft.com/office/drawing/2014/main" id="{65D00602-86B2-E85E-DA05-A651B93915F8}"/>
              </a:ext>
            </a:extLst>
          </p:cNvPr>
          <p:cNvSpPr/>
          <p:nvPr/>
        </p:nvSpPr>
        <p:spPr>
          <a:xfrm>
            <a:off x="847598" y="4714748"/>
            <a:ext cx="310896" cy="310896"/>
          </a:xfrm>
          <a:prstGeom prst="ellipse">
            <a:avLst/>
          </a:prstGeom>
          <a:solidFill>
            <a:srgbClr val="A6112B"/>
          </a:solidFill>
          <a:ln>
            <a:solidFill>
              <a:srgbClr val="A6112B"/>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658368" y="384048"/>
            <a:ext cx="7765542" cy="430887"/>
          </a:xfrm>
          <a:prstGeom prst="rect">
            <a:avLst/>
          </a:prstGeom>
          <a:noFill/>
        </p:spPr>
        <p:txBody>
          <a:bodyPr wrap="square" lIns="0" tIns="0" rIns="0" bIns="0" anchor="t">
            <a:spAutoFit/>
          </a:bodyPr>
          <a:lstStyle/>
          <a:p>
            <a:pPr algn="l">
              <a:lnSpc>
                <a:spcPct val="100000"/>
              </a:lnSpc>
              <a:spcBef>
                <a:spcPts val="0"/>
              </a:spcBef>
              <a:spcAft>
                <a:spcPts val="0"/>
              </a:spcAft>
            </a:pPr>
            <a:r>
              <a:rPr sz="2800" b="1" err="1">
                <a:solidFill>
                  <a:srgbClr val="000000"/>
                </a:solidFill>
                <a:latin typeface="Verdana"/>
              </a:rPr>
              <a:t>Bakgrund</a:t>
            </a:r>
            <a:r>
              <a:rPr sz="2800" b="1">
                <a:solidFill>
                  <a:srgbClr val="000000"/>
                </a:solidFill>
                <a:latin typeface="Verdana"/>
              </a:rPr>
              <a:t> till</a:t>
            </a:r>
            <a:r>
              <a:rPr lang="sv-SE" sz="2800" b="1">
                <a:solidFill>
                  <a:srgbClr val="000000"/>
                </a:solidFill>
                <a:latin typeface="Verdana"/>
              </a:rPr>
              <a:t> </a:t>
            </a:r>
            <a:r>
              <a:rPr sz="2800" b="1" err="1">
                <a:solidFill>
                  <a:srgbClr val="000000"/>
                </a:solidFill>
                <a:latin typeface="Verdana"/>
              </a:rPr>
              <a:t>valengagemang</a:t>
            </a:r>
            <a:endParaRPr sz="2800" b="1">
              <a:solidFill>
                <a:srgbClr val="000000"/>
              </a:solidFill>
              <a:latin typeface="Verdana"/>
            </a:endParaRPr>
          </a:p>
        </p:txBody>
      </p:sp>
      <p:sp>
        <p:nvSpPr>
          <p:cNvPr id="4" name="TextBox 3"/>
          <p:cNvSpPr txBox="1"/>
          <p:nvPr/>
        </p:nvSpPr>
        <p:spPr>
          <a:xfrm>
            <a:off x="658368" y="886968"/>
            <a:ext cx="5596382" cy="292388"/>
          </a:xfrm>
          <a:prstGeom prst="rect">
            <a:avLst/>
          </a:prstGeom>
          <a:noFill/>
        </p:spPr>
        <p:txBody>
          <a:bodyPr wrap="square" lIns="0" tIns="0" rIns="0" bIns="0" anchor="t">
            <a:spAutoFit/>
          </a:bodyPr>
          <a:lstStyle/>
          <a:p>
            <a:pPr algn="l">
              <a:lnSpc>
                <a:spcPct val="100000"/>
              </a:lnSpc>
              <a:spcBef>
                <a:spcPts val="0"/>
              </a:spcBef>
              <a:spcAft>
                <a:spcPts val="0"/>
              </a:spcAft>
            </a:pPr>
            <a:r>
              <a:rPr sz="1900" b="0" err="1">
                <a:solidFill>
                  <a:srgbClr val="A6112B"/>
                </a:solidFill>
                <a:latin typeface="Verdana"/>
              </a:rPr>
              <a:t>Varför</a:t>
            </a:r>
            <a:r>
              <a:rPr sz="1900" b="0">
                <a:solidFill>
                  <a:srgbClr val="A6112B"/>
                </a:solidFill>
                <a:latin typeface="Verdana"/>
              </a:rPr>
              <a:t> ska vi </a:t>
            </a:r>
            <a:r>
              <a:rPr sz="1900" b="0" err="1">
                <a:solidFill>
                  <a:srgbClr val="A6112B"/>
                </a:solidFill>
                <a:latin typeface="Verdana"/>
              </a:rPr>
              <a:t>engagera</a:t>
            </a:r>
            <a:r>
              <a:rPr sz="1900" b="0">
                <a:solidFill>
                  <a:srgbClr val="A6112B"/>
                </a:solidFill>
                <a:latin typeface="Verdana"/>
              </a:rPr>
              <a:t> </a:t>
            </a:r>
            <a:r>
              <a:rPr sz="1900" b="0" err="1">
                <a:solidFill>
                  <a:srgbClr val="A6112B"/>
                </a:solidFill>
                <a:latin typeface="Verdana"/>
              </a:rPr>
              <a:t>oss</a:t>
            </a:r>
            <a:r>
              <a:rPr sz="1900" b="0">
                <a:solidFill>
                  <a:srgbClr val="A6112B"/>
                </a:solidFill>
                <a:latin typeface="Verdana"/>
              </a:rPr>
              <a:t> </a:t>
            </a:r>
            <a:r>
              <a:rPr sz="1900" b="0" err="1">
                <a:solidFill>
                  <a:srgbClr val="A6112B"/>
                </a:solidFill>
                <a:latin typeface="Verdana"/>
              </a:rPr>
              <a:t>i</a:t>
            </a:r>
            <a:r>
              <a:rPr sz="1900" b="0">
                <a:solidFill>
                  <a:srgbClr val="A6112B"/>
                </a:solidFill>
                <a:latin typeface="Verdana"/>
              </a:rPr>
              <a:t> </a:t>
            </a:r>
            <a:r>
              <a:rPr sz="1900" b="0" err="1">
                <a:solidFill>
                  <a:srgbClr val="A6112B"/>
                </a:solidFill>
                <a:latin typeface="Verdana"/>
              </a:rPr>
              <a:t>en</a:t>
            </a:r>
            <a:r>
              <a:rPr sz="1900" b="0">
                <a:solidFill>
                  <a:srgbClr val="A6112B"/>
                </a:solidFill>
                <a:latin typeface="Verdana"/>
              </a:rPr>
              <a:t> </a:t>
            </a:r>
            <a:r>
              <a:rPr sz="1900" b="0" err="1">
                <a:solidFill>
                  <a:srgbClr val="A6112B"/>
                </a:solidFill>
                <a:latin typeface="Verdana"/>
              </a:rPr>
              <a:t>valrörelse</a:t>
            </a:r>
            <a:r>
              <a:rPr sz="1900" b="0">
                <a:solidFill>
                  <a:srgbClr val="A6112B"/>
                </a:solidFill>
                <a:latin typeface="Verdana"/>
              </a:rPr>
              <a:t>?</a:t>
            </a:r>
          </a:p>
        </p:txBody>
      </p:sp>
      <p:sp>
        <p:nvSpPr>
          <p:cNvPr id="5" name="Rounded Rectangle 4"/>
          <p:cNvSpPr/>
          <p:nvPr/>
        </p:nvSpPr>
        <p:spPr>
          <a:xfrm>
            <a:off x="658368" y="1920240"/>
            <a:ext cx="3154680" cy="475488"/>
          </a:xfrm>
          <a:prstGeom prst="roundRect">
            <a:avLst>
              <a:gd name="adj" fmla="val 2000"/>
            </a:avLst>
          </a:prstGeom>
          <a:solidFill>
            <a:srgbClr val="A6112B"/>
          </a:solidFill>
          <a:ln>
            <a:solidFill>
              <a:srgbClr val="A6112B"/>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795528" y="2048256"/>
            <a:ext cx="2788920" cy="182880"/>
          </a:xfrm>
          <a:prstGeom prst="rect">
            <a:avLst/>
          </a:prstGeom>
          <a:noFill/>
        </p:spPr>
        <p:txBody>
          <a:bodyPr wrap="square" lIns="0" tIns="0" rIns="0" bIns="0" anchor="t">
            <a:spAutoFit/>
          </a:bodyPr>
          <a:lstStyle/>
          <a:p>
            <a:pPr algn="l">
              <a:lnSpc>
                <a:spcPct val="100000"/>
              </a:lnSpc>
              <a:spcBef>
                <a:spcPts val="0"/>
              </a:spcBef>
              <a:spcAft>
                <a:spcPts val="0"/>
              </a:spcAft>
            </a:pPr>
            <a:r>
              <a:rPr sz="1500" b="1">
                <a:solidFill>
                  <a:srgbClr val="FFFFFF"/>
                </a:solidFill>
                <a:latin typeface="Verdana"/>
              </a:rPr>
              <a:t>Påverkan</a:t>
            </a:r>
          </a:p>
        </p:txBody>
      </p:sp>
      <p:sp>
        <p:nvSpPr>
          <p:cNvPr id="7" name="Rounded Rectangle 6"/>
          <p:cNvSpPr/>
          <p:nvPr/>
        </p:nvSpPr>
        <p:spPr>
          <a:xfrm>
            <a:off x="4160520" y="1920240"/>
            <a:ext cx="3154680" cy="475488"/>
          </a:xfrm>
          <a:prstGeom prst="roundRect">
            <a:avLst>
              <a:gd name="adj" fmla="val 2000"/>
            </a:avLst>
          </a:prstGeom>
          <a:solidFill>
            <a:srgbClr val="009FE3"/>
          </a:solidFill>
          <a:ln>
            <a:solidFill>
              <a:srgbClr val="009FE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TextBox 7"/>
          <p:cNvSpPr txBox="1"/>
          <p:nvPr/>
        </p:nvSpPr>
        <p:spPr>
          <a:xfrm>
            <a:off x="4297680" y="2048256"/>
            <a:ext cx="2788920" cy="182880"/>
          </a:xfrm>
          <a:prstGeom prst="rect">
            <a:avLst/>
          </a:prstGeom>
          <a:noFill/>
        </p:spPr>
        <p:txBody>
          <a:bodyPr wrap="square" lIns="0" tIns="0" rIns="0" bIns="0" anchor="t">
            <a:spAutoFit/>
          </a:bodyPr>
          <a:lstStyle/>
          <a:p>
            <a:pPr algn="l">
              <a:lnSpc>
                <a:spcPct val="100000"/>
              </a:lnSpc>
              <a:spcBef>
                <a:spcPts val="0"/>
              </a:spcBef>
              <a:spcAft>
                <a:spcPts val="0"/>
              </a:spcAft>
            </a:pPr>
            <a:r>
              <a:rPr sz="1500" b="1">
                <a:solidFill>
                  <a:srgbClr val="FFFFFF"/>
                </a:solidFill>
                <a:latin typeface="Verdana"/>
              </a:rPr>
              <a:t>Inflytande</a:t>
            </a:r>
          </a:p>
        </p:txBody>
      </p:sp>
      <p:sp>
        <p:nvSpPr>
          <p:cNvPr id="9" name="Rounded Rectangle 8"/>
          <p:cNvSpPr/>
          <p:nvPr/>
        </p:nvSpPr>
        <p:spPr>
          <a:xfrm>
            <a:off x="7662672" y="1920240"/>
            <a:ext cx="3154680" cy="475488"/>
          </a:xfrm>
          <a:prstGeom prst="roundRect">
            <a:avLst>
              <a:gd name="adj" fmla="val 2000"/>
            </a:avLst>
          </a:prstGeom>
          <a:solidFill>
            <a:srgbClr val="49B170"/>
          </a:solidFill>
          <a:ln>
            <a:solidFill>
              <a:srgbClr val="49B17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7799832" y="2048256"/>
            <a:ext cx="2788920" cy="182880"/>
          </a:xfrm>
          <a:prstGeom prst="rect">
            <a:avLst/>
          </a:prstGeom>
          <a:noFill/>
        </p:spPr>
        <p:txBody>
          <a:bodyPr wrap="square" lIns="0" tIns="0" rIns="0" bIns="0" anchor="t">
            <a:spAutoFit/>
          </a:bodyPr>
          <a:lstStyle/>
          <a:p>
            <a:pPr algn="l">
              <a:lnSpc>
                <a:spcPct val="100000"/>
              </a:lnSpc>
              <a:spcBef>
                <a:spcPts val="0"/>
              </a:spcBef>
              <a:spcAft>
                <a:spcPts val="0"/>
              </a:spcAft>
            </a:pPr>
            <a:r>
              <a:rPr sz="1500" b="1">
                <a:solidFill>
                  <a:srgbClr val="FFFFFF"/>
                </a:solidFill>
                <a:latin typeface="Verdana"/>
              </a:rPr>
              <a:t>Företrädarskap</a:t>
            </a:r>
          </a:p>
        </p:txBody>
      </p:sp>
      <p:sp>
        <p:nvSpPr>
          <p:cNvPr id="11" name="Rounded Rectangle 10"/>
          <p:cNvSpPr/>
          <p:nvPr/>
        </p:nvSpPr>
        <p:spPr>
          <a:xfrm>
            <a:off x="658368" y="2505456"/>
            <a:ext cx="3154680" cy="1508760"/>
          </a:xfrm>
          <a:prstGeom prst="roundRect">
            <a:avLst>
              <a:gd name="adj" fmla="val 2000"/>
            </a:avLst>
          </a:prstGeom>
          <a:solidFill>
            <a:srgbClr val="EEF2F4"/>
          </a:solidFill>
          <a:ln>
            <a:solidFill>
              <a:srgbClr val="EEF2F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Rectangle 11"/>
          <p:cNvSpPr/>
          <p:nvPr/>
        </p:nvSpPr>
        <p:spPr>
          <a:xfrm>
            <a:off x="658368" y="2505456"/>
            <a:ext cx="91440" cy="1508760"/>
          </a:xfrm>
          <a:prstGeom prst="rect">
            <a:avLst/>
          </a:prstGeom>
          <a:solidFill>
            <a:srgbClr val="A6112B"/>
          </a:solidFill>
          <a:ln>
            <a:solidFill>
              <a:srgbClr val="A6112B"/>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Oval 12"/>
          <p:cNvSpPr/>
          <p:nvPr/>
        </p:nvSpPr>
        <p:spPr>
          <a:xfrm>
            <a:off x="804672" y="2670048"/>
            <a:ext cx="310896" cy="310896"/>
          </a:xfrm>
          <a:prstGeom prst="ellipse">
            <a:avLst/>
          </a:prstGeom>
          <a:solidFill>
            <a:srgbClr val="A6112B"/>
          </a:solidFill>
          <a:ln>
            <a:solidFill>
              <a:srgbClr val="A6112B"/>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804672" y="2692908"/>
            <a:ext cx="310896" cy="228600"/>
          </a:xfrm>
          <a:prstGeom prst="rect">
            <a:avLst/>
          </a:prstGeom>
          <a:noFill/>
        </p:spPr>
        <p:txBody>
          <a:bodyPr wrap="square" lIns="0" tIns="0" rIns="0" bIns="0" anchor="t">
            <a:spAutoFit/>
          </a:bodyPr>
          <a:lstStyle/>
          <a:p>
            <a:pPr algn="ctr">
              <a:lnSpc>
                <a:spcPct val="100000"/>
              </a:lnSpc>
              <a:spcBef>
                <a:spcPts val="0"/>
              </a:spcBef>
              <a:spcAft>
                <a:spcPts val="0"/>
              </a:spcAft>
            </a:pPr>
            <a:r>
              <a:rPr sz="1500" b="1">
                <a:solidFill>
                  <a:srgbClr val="FFFFFF"/>
                </a:solidFill>
                <a:latin typeface="Verdana"/>
              </a:rPr>
              <a:t>1</a:t>
            </a:r>
          </a:p>
        </p:txBody>
      </p:sp>
      <p:sp>
        <p:nvSpPr>
          <p:cNvPr id="15" name="TextBox 14"/>
          <p:cNvSpPr txBox="1"/>
          <p:nvPr/>
        </p:nvSpPr>
        <p:spPr>
          <a:xfrm>
            <a:off x="1159256" y="2633472"/>
            <a:ext cx="2606040" cy="911019"/>
          </a:xfrm>
          <a:prstGeom prst="rect">
            <a:avLst/>
          </a:prstGeom>
          <a:noFill/>
        </p:spPr>
        <p:txBody>
          <a:bodyPr wrap="square" lIns="18288" tIns="18288" rIns="18288" bIns="18288" anchor="t">
            <a:spAutoFit/>
          </a:bodyPr>
          <a:lstStyle/>
          <a:p>
            <a:pPr algn="l">
              <a:lnSpc>
                <a:spcPct val="100000"/>
              </a:lnSpc>
              <a:spcBef>
                <a:spcPts val="0"/>
              </a:spcBef>
              <a:spcAft>
                <a:spcPts val="0"/>
              </a:spcAft>
            </a:pPr>
            <a:r>
              <a:rPr sz="1400" b="0">
                <a:solidFill>
                  <a:srgbClr val="000000"/>
                </a:solidFill>
                <a:latin typeface="Verdana"/>
              </a:rPr>
              <a:t>Politiska beslut</a:t>
            </a:r>
            <a:endParaRPr lang="sv-SE" sz="1400" b="0">
              <a:solidFill>
                <a:srgbClr val="000000"/>
              </a:solidFill>
              <a:latin typeface="Verdana"/>
            </a:endParaRPr>
          </a:p>
          <a:p>
            <a:pPr algn="l">
              <a:lnSpc>
                <a:spcPct val="100000"/>
              </a:lnSpc>
              <a:spcBef>
                <a:spcPts val="0"/>
              </a:spcBef>
              <a:spcAft>
                <a:spcPts val="0"/>
              </a:spcAft>
            </a:pPr>
            <a:r>
              <a:rPr lang="sv-SE" sz="1420" b="0">
                <a:solidFill>
                  <a:srgbClr val="000000"/>
                </a:solidFill>
                <a:latin typeface="Verdana"/>
              </a:rPr>
              <a:t>påverkar våra</a:t>
            </a:r>
          </a:p>
          <a:p>
            <a:pPr algn="l">
              <a:lnSpc>
                <a:spcPct val="100000"/>
              </a:lnSpc>
              <a:spcBef>
                <a:spcPts val="0"/>
              </a:spcBef>
              <a:spcAft>
                <a:spcPts val="0"/>
              </a:spcAft>
            </a:pPr>
            <a:r>
              <a:rPr sz="1420" b="0" err="1">
                <a:solidFill>
                  <a:srgbClr val="000000"/>
                </a:solidFill>
                <a:latin typeface="Verdana"/>
              </a:rPr>
              <a:t>medlemmars</a:t>
            </a:r>
            <a:r>
              <a:rPr sz="1420" b="0">
                <a:solidFill>
                  <a:srgbClr val="000000"/>
                </a:solidFill>
                <a:latin typeface="Verdana"/>
              </a:rPr>
              <a:t> liv och</a:t>
            </a:r>
          </a:p>
          <a:p>
            <a:pPr algn="l">
              <a:lnSpc>
                <a:spcPct val="100000"/>
              </a:lnSpc>
              <a:spcBef>
                <a:spcPts val="0"/>
              </a:spcBef>
              <a:spcAft>
                <a:spcPts val="0"/>
              </a:spcAft>
            </a:pPr>
            <a:r>
              <a:rPr lang="sv-SE" sz="1400">
                <a:solidFill>
                  <a:srgbClr val="000000"/>
                </a:solidFill>
                <a:latin typeface="Verdana"/>
              </a:rPr>
              <a:t>vardag</a:t>
            </a:r>
            <a:r>
              <a:rPr lang="sv-SE" sz="1400" b="0">
                <a:solidFill>
                  <a:srgbClr val="000000"/>
                </a:solidFill>
                <a:latin typeface="Verdana"/>
              </a:rPr>
              <a:t>.</a:t>
            </a:r>
            <a:endParaRPr sz="1400" b="0">
              <a:solidFill>
                <a:srgbClr val="000000"/>
              </a:solidFill>
              <a:latin typeface="Verdana"/>
            </a:endParaRPr>
          </a:p>
        </p:txBody>
      </p:sp>
      <p:sp>
        <p:nvSpPr>
          <p:cNvPr id="16" name="Rounded Rectangle 15"/>
          <p:cNvSpPr/>
          <p:nvPr/>
        </p:nvSpPr>
        <p:spPr>
          <a:xfrm>
            <a:off x="4160520" y="2505456"/>
            <a:ext cx="3154680" cy="1508760"/>
          </a:xfrm>
          <a:prstGeom prst="roundRect">
            <a:avLst>
              <a:gd name="adj" fmla="val 2000"/>
            </a:avLst>
          </a:prstGeom>
          <a:solidFill>
            <a:srgbClr val="EEF2F4"/>
          </a:solidFill>
          <a:ln>
            <a:solidFill>
              <a:srgbClr val="EEF2F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Rectangle 16"/>
          <p:cNvSpPr/>
          <p:nvPr/>
        </p:nvSpPr>
        <p:spPr>
          <a:xfrm>
            <a:off x="4160520" y="2505456"/>
            <a:ext cx="91440" cy="1508760"/>
          </a:xfrm>
          <a:prstGeom prst="rect">
            <a:avLst/>
          </a:prstGeom>
          <a:solidFill>
            <a:srgbClr val="009FE3"/>
          </a:solidFill>
          <a:ln>
            <a:solidFill>
              <a:srgbClr val="009FE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Oval 17"/>
          <p:cNvSpPr/>
          <p:nvPr/>
        </p:nvSpPr>
        <p:spPr>
          <a:xfrm>
            <a:off x="4306824" y="2670048"/>
            <a:ext cx="310896" cy="310896"/>
          </a:xfrm>
          <a:prstGeom prst="ellipse">
            <a:avLst/>
          </a:prstGeom>
          <a:solidFill>
            <a:srgbClr val="009FE3"/>
          </a:solidFill>
          <a:ln>
            <a:solidFill>
              <a:srgbClr val="009FE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TextBox 18"/>
          <p:cNvSpPr txBox="1"/>
          <p:nvPr/>
        </p:nvSpPr>
        <p:spPr>
          <a:xfrm>
            <a:off x="4306824" y="2692908"/>
            <a:ext cx="310896" cy="228600"/>
          </a:xfrm>
          <a:prstGeom prst="rect">
            <a:avLst/>
          </a:prstGeom>
          <a:noFill/>
        </p:spPr>
        <p:txBody>
          <a:bodyPr wrap="square" lIns="0" tIns="0" rIns="0" bIns="0" anchor="t">
            <a:spAutoFit/>
          </a:bodyPr>
          <a:lstStyle/>
          <a:p>
            <a:pPr algn="ctr">
              <a:lnSpc>
                <a:spcPct val="100000"/>
              </a:lnSpc>
              <a:spcBef>
                <a:spcPts val="0"/>
              </a:spcBef>
              <a:spcAft>
                <a:spcPts val="0"/>
              </a:spcAft>
            </a:pPr>
            <a:r>
              <a:rPr sz="1500" b="1">
                <a:solidFill>
                  <a:srgbClr val="FFFFFF"/>
                </a:solidFill>
                <a:latin typeface="Verdana"/>
              </a:rPr>
              <a:t>2</a:t>
            </a:r>
          </a:p>
        </p:txBody>
      </p:sp>
      <p:sp>
        <p:nvSpPr>
          <p:cNvPr id="20" name="TextBox 19"/>
          <p:cNvSpPr txBox="1"/>
          <p:nvPr/>
        </p:nvSpPr>
        <p:spPr>
          <a:xfrm>
            <a:off x="4661408" y="2633472"/>
            <a:ext cx="2606040" cy="911019"/>
          </a:xfrm>
          <a:prstGeom prst="rect">
            <a:avLst/>
          </a:prstGeom>
          <a:noFill/>
        </p:spPr>
        <p:txBody>
          <a:bodyPr wrap="square" lIns="18288" tIns="18288" rIns="18288" bIns="18288" anchor="t">
            <a:spAutoFit/>
          </a:bodyPr>
          <a:lstStyle/>
          <a:p>
            <a:pPr algn="l">
              <a:lnSpc>
                <a:spcPct val="100000"/>
              </a:lnSpc>
              <a:spcBef>
                <a:spcPts val="0"/>
              </a:spcBef>
              <a:spcAft>
                <a:spcPts val="0"/>
              </a:spcAft>
            </a:pPr>
            <a:r>
              <a:rPr sz="1420" b="0" err="1">
                <a:solidFill>
                  <a:srgbClr val="000000"/>
                </a:solidFill>
                <a:latin typeface="Verdana"/>
              </a:rPr>
              <a:t>Möjligheten</a:t>
            </a:r>
            <a:r>
              <a:rPr sz="1420" b="0">
                <a:solidFill>
                  <a:srgbClr val="000000"/>
                </a:solidFill>
                <a:latin typeface="Verdana"/>
              </a:rPr>
              <a:t> till</a:t>
            </a:r>
          </a:p>
          <a:p>
            <a:pPr algn="l">
              <a:lnSpc>
                <a:spcPct val="100000"/>
              </a:lnSpc>
              <a:spcBef>
                <a:spcPts val="0"/>
              </a:spcBef>
              <a:spcAft>
                <a:spcPts val="0"/>
              </a:spcAft>
            </a:pPr>
            <a:r>
              <a:rPr sz="1420" b="0" err="1">
                <a:solidFill>
                  <a:srgbClr val="000000"/>
                </a:solidFill>
                <a:latin typeface="Verdana"/>
              </a:rPr>
              <a:t>påverkan</a:t>
            </a:r>
            <a:r>
              <a:rPr sz="1420" b="0">
                <a:solidFill>
                  <a:srgbClr val="000000"/>
                </a:solidFill>
                <a:latin typeface="Verdana"/>
              </a:rPr>
              <a:t> </a:t>
            </a:r>
            <a:r>
              <a:rPr sz="1420" b="0" err="1">
                <a:solidFill>
                  <a:srgbClr val="000000"/>
                </a:solidFill>
                <a:latin typeface="Verdana"/>
              </a:rPr>
              <a:t>är</a:t>
            </a:r>
            <a:r>
              <a:rPr sz="1420" b="0">
                <a:solidFill>
                  <a:srgbClr val="000000"/>
                </a:solidFill>
                <a:latin typeface="Verdana"/>
              </a:rPr>
              <a:t> </a:t>
            </a:r>
            <a:r>
              <a:rPr sz="1420" b="0" err="1">
                <a:solidFill>
                  <a:srgbClr val="000000"/>
                </a:solidFill>
                <a:latin typeface="Verdana"/>
              </a:rPr>
              <a:t>större</a:t>
            </a:r>
            <a:r>
              <a:rPr sz="1420" b="0">
                <a:solidFill>
                  <a:srgbClr val="000000"/>
                </a:solidFill>
                <a:latin typeface="Verdana"/>
              </a:rPr>
              <a:t> -</a:t>
            </a:r>
          </a:p>
          <a:p>
            <a:pPr algn="l">
              <a:lnSpc>
                <a:spcPct val="100000"/>
              </a:lnSpc>
              <a:spcBef>
                <a:spcPts val="0"/>
              </a:spcBef>
              <a:spcAft>
                <a:spcPts val="0"/>
              </a:spcAft>
            </a:pPr>
            <a:r>
              <a:rPr sz="1420" b="0" err="1">
                <a:solidFill>
                  <a:srgbClr val="000000"/>
                </a:solidFill>
                <a:latin typeface="Verdana"/>
              </a:rPr>
              <a:t>politiker</a:t>
            </a:r>
            <a:r>
              <a:rPr sz="1420" b="0">
                <a:solidFill>
                  <a:srgbClr val="000000"/>
                </a:solidFill>
                <a:latin typeface="Verdana"/>
              </a:rPr>
              <a:t> </a:t>
            </a:r>
            <a:r>
              <a:rPr sz="1420" b="0" err="1">
                <a:solidFill>
                  <a:srgbClr val="000000"/>
                </a:solidFill>
                <a:latin typeface="Verdana"/>
              </a:rPr>
              <a:t>på</a:t>
            </a:r>
            <a:r>
              <a:rPr sz="1420" b="0">
                <a:solidFill>
                  <a:srgbClr val="000000"/>
                </a:solidFill>
                <a:latin typeface="Verdana"/>
              </a:rPr>
              <a:t> alla </a:t>
            </a:r>
            <a:r>
              <a:rPr sz="1420" b="0" err="1">
                <a:solidFill>
                  <a:srgbClr val="000000"/>
                </a:solidFill>
                <a:latin typeface="Verdana"/>
              </a:rPr>
              <a:t>nivåer</a:t>
            </a:r>
            <a:endParaRPr sz="1420" b="0">
              <a:solidFill>
                <a:srgbClr val="000000"/>
              </a:solidFill>
              <a:latin typeface="Verdana"/>
            </a:endParaRPr>
          </a:p>
          <a:p>
            <a:pPr algn="l">
              <a:lnSpc>
                <a:spcPct val="100000"/>
              </a:lnSpc>
              <a:spcBef>
                <a:spcPts val="0"/>
              </a:spcBef>
              <a:spcAft>
                <a:spcPts val="0"/>
              </a:spcAft>
            </a:pPr>
            <a:r>
              <a:rPr lang="sv-SE" sz="1420" b="0">
                <a:solidFill>
                  <a:srgbClr val="000000"/>
                </a:solidFill>
                <a:latin typeface="Verdana"/>
              </a:rPr>
              <a:t>L</a:t>
            </a:r>
            <a:r>
              <a:rPr sz="1420" b="0" err="1">
                <a:solidFill>
                  <a:srgbClr val="000000"/>
                </a:solidFill>
                <a:latin typeface="Verdana"/>
              </a:rPr>
              <a:t>yssnar</a:t>
            </a:r>
            <a:r>
              <a:rPr lang="sv-SE" sz="1420" b="0">
                <a:solidFill>
                  <a:srgbClr val="000000"/>
                </a:solidFill>
                <a:latin typeface="Verdana"/>
              </a:rPr>
              <a:t>.</a:t>
            </a:r>
            <a:endParaRPr sz="1420" b="0">
              <a:solidFill>
                <a:srgbClr val="000000"/>
              </a:solidFill>
              <a:latin typeface="Verdana"/>
            </a:endParaRPr>
          </a:p>
        </p:txBody>
      </p:sp>
      <p:sp>
        <p:nvSpPr>
          <p:cNvPr id="21" name="Rounded Rectangle 20"/>
          <p:cNvSpPr/>
          <p:nvPr/>
        </p:nvSpPr>
        <p:spPr>
          <a:xfrm>
            <a:off x="7662672" y="2505456"/>
            <a:ext cx="3154680" cy="1508760"/>
          </a:xfrm>
          <a:prstGeom prst="roundRect">
            <a:avLst>
              <a:gd name="adj" fmla="val 2000"/>
            </a:avLst>
          </a:prstGeom>
          <a:solidFill>
            <a:srgbClr val="EEF2F4"/>
          </a:solidFill>
          <a:ln>
            <a:solidFill>
              <a:srgbClr val="EEF2F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Rectangle 21"/>
          <p:cNvSpPr/>
          <p:nvPr/>
        </p:nvSpPr>
        <p:spPr>
          <a:xfrm>
            <a:off x="7662672" y="2505456"/>
            <a:ext cx="91440" cy="1508760"/>
          </a:xfrm>
          <a:prstGeom prst="rect">
            <a:avLst/>
          </a:prstGeom>
          <a:solidFill>
            <a:srgbClr val="49B170"/>
          </a:solidFill>
          <a:ln>
            <a:solidFill>
              <a:srgbClr val="49B17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Oval 22"/>
          <p:cNvSpPr/>
          <p:nvPr/>
        </p:nvSpPr>
        <p:spPr>
          <a:xfrm>
            <a:off x="7808976" y="2670048"/>
            <a:ext cx="310896" cy="310896"/>
          </a:xfrm>
          <a:prstGeom prst="ellipse">
            <a:avLst/>
          </a:prstGeom>
          <a:solidFill>
            <a:srgbClr val="49B170"/>
          </a:solidFill>
          <a:ln>
            <a:solidFill>
              <a:srgbClr val="49B17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TextBox 23"/>
          <p:cNvSpPr txBox="1"/>
          <p:nvPr/>
        </p:nvSpPr>
        <p:spPr>
          <a:xfrm>
            <a:off x="7808976" y="2692908"/>
            <a:ext cx="310896" cy="228600"/>
          </a:xfrm>
          <a:prstGeom prst="rect">
            <a:avLst/>
          </a:prstGeom>
          <a:noFill/>
        </p:spPr>
        <p:txBody>
          <a:bodyPr wrap="square" lIns="0" tIns="0" rIns="0" bIns="0" anchor="t">
            <a:spAutoFit/>
          </a:bodyPr>
          <a:lstStyle/>
          <a:p>
            <a:pPr algn="ctr">
              <a:lnSpc>
                <a:spcPct val="100000"/>
              </a:lnSpc>
              <a:spcBef>
                <a:spcPts val="0"/>
              </a:spcBef>
              <a:spcAft>
                <a:spcPts val="0"/>
              </a:spcAft>
            </a:pPr>
            <a:r>
              <a:rPr sz="1500" b="1">
                <a:solidFill>
                  <a:srgbClr val="FFFFFF"/>
                </a:solidFill>
                <a:latin typeface="Verdana"/>
              </a:rPr>
              <a:t>3</a:t>
            </a:r>
          </a:p>
        </p:txBody>
      </p:sp>
      <p:sp>
        <p:nvSpPr>
          <p:cNvPr id="25" name="TextBox 24"/>
          <p:cNvSpPr txBox="1"/>
          <p:nvPr/>
        </p:nvSpPr>
        <p:spPr>
          <a:xfrm>
            <a:off x="8163560" y="2633472"/>
            <a:ext cx="2606040" cy="1129540"/>
          </a:xfrm>
          <a:prstGeom prst="rect">
            <a:avLst/>
          </a:prstGeom>
          <a:noFill/>
        </p:spPr>
        <p:txBody>
          <a:bodyPr wrap="square" lIns="18288" tIns="18288" rIns="18288" bIns="18288" anchor="t">
            <a:spAutoFit/>
          </a:bodyPr>
          <a:lstStyle/>
          <a:p>
            <a:pPr algn="l">
              <a:lnSpc>
                <a:spcPct val="100000"/>
              </a:lnSpc>
              <a:spcBef>
                <a:spcPts val="0"/>
              </a:spcBef>
              <a:spcAft>
                <a:spcPts val="0"/>
              </a:spcAft>
            </a:pPr>
            <a:r>
              <a:rPr sz="1420" b="0">
                <a:solidFill>
                  <a:srgbClr val="000000"/>
                </a:solidFill>
                <a:latin typeface="Verdana"/>
              </a:rPr>
              <a:t>Vi </a:t>
            </a:r>
            <a:r>
              <a:rPr sz="1420" b="0" err="1">
                <a:solidFill>
                  <a:srgbClr val="000000"/>
                </a:solidFill>
                <a:latin typeface="Verdana"/>
              </a:rPr>
              <a:t>är</a:t>
            </a:r>
            <a:r>
              <a:rPr sz="1420" b="0">
                <a:solidFill>
                  <a:srgbClr val="000000"/>
                </a:solidFill>
                <a:latin typeface="Verdana"/>
              </a:rPr>
              <a:t> den </a:t>
            </a:r>
            <a:r>
              <a:rPr sz="1420" b="0" err="1">
                <a:solidFill>
                  <a:srgbClr val="000000"/>
                </a:solidFill>
                <a:latin typeface="Verdana"/>
              </a:rPr>
              <a:t>främsta</a:t>
            </a:r>
            <a:endParaRPr sz="1420" b="0">
              <a:solidFill>
                <a:srgbClr val="000000"/>
              </a:solidFill>
              <a:latin typeface="Verdana"/>
            </a:endParaRPr>
          </a:p>
          <a:p>
            <a:pPr algn="l">
              <a:lnSpc>
                <a:spcPct val="100000"/>
              </a:lnSpc>
              <a:spcBef>
                <a:spcPts val="0"/>
              </a:spcBef>
              <a:spcAft>
                <a:spcPts val="0"/>
              </a:spcAft>
            </a:pPr>
            <a:r>
              <a:rPr sz="1420" b="0" err="1">
                <a:solidFill>
                  <a:srgbClr val="000000"/>
                </a:solidFill>
                <a:latin typeface="Verdana"/>
              </a:rPr>
              <a:t>representanten</a:t>
            </a:r>
            <a:r>
              <a:rPr sz="1420" b="0">
                <a:solidFill>
                  <a:srgbClr val="000000"/>
                </a:solidFill>
                <a:latin typeface="Verdana"/>
              </a:rPr>
              <a:t> för</a:t>
            </a:r>
          </a:p>
          <a:p>
            <a:pPr algn="l">
              <a:lnSpc>
                <a:spcPct val="100000"/>
              </a:lnSpc>
              <a:spcBef>
                <a:spcPts val="0"/>
              </a:spcBef>
              <a:spcAft>
                <a:spcPts val="0"/>
              </a:spcAft>
            </a:pPr>
            <a:r>
              <a:rPr sz="1420" b="0" err="1">
                <a:solidFill>
                  <a:srgbClr val="000000"/>
                </a:solidFill>
                <a:latin typeface="Verdana"/>
              </a:rPr>
              <a:t>människor</a:t>
            </a:r>
            <a:r>
              <a:rPr sz="1420" b="0">
                <a:solidFill>
                  <a:srgbClr val="000000"/>
                </a:solidFill>
                <a:latin typeface="Verdana"/>
              </a:rPr>
              <a:t> </a:t>
            </a:r>
            <a:r>
              <a:rPr sz="1420" b="0" err="1">
                <a:solidFill>
                  <a:srgbClr val="000000"/>
                </a:solidFill>
                <a:latin typeface="Verdana"/>
              </a:rPr>
              <a:t>som</a:t>
            </a:r>
            <a:r>
              <a:rPr sz="1420" b="0">
                <a:solidFill>
                  <a:srgbClr val="000000"/>
                </a:solidFill>
                <a:latin typeface="Verdana"/>
              </a:rPr>
              <a:t> lever</a:t>
            </a:r>
          </a:p>
          <a:p>
            <a:pPr algn="l">
              <a:lnSpc>
                <a:spcPct val="100000"/>
              </a:lnSpc>
              <a:spcBef>
                <a:spcPts val="0"/>
              </a:spcBef>
              <a:spcAft>
                <a:spcPts val="0"/>
              </a:spcAft>
            </a:pPr>
            <a:r>
              <a:rPr sz="1420" b="0">
                <a:solidFill>
                  <a:srgbClr val="000000"/>
                </a:solidFill>
                <a:latin typeface="Verdana"/>
              </a:rPr>
              <a:t>med </a:t>
            </a:r>
            <a:r>
              <a:rPr sz="1420" b="0" err="1">
                <a:solidFill>
                  <a:srgbClr val="000000"/>
                </a:solidFill>
                <a:latin typeface="Verdana"/>
              </a:rPr>
              <a:t>hjärt</a:t>
            </a:r>
            <a:r>
              <a:rPr sz="1420" b="0">
                <a:solidFill>
                  <a:srgbClr val="000000"/>
                </a:solidFill>
                <a:latin typeface="Verdana"/>
              </a:rPr>
              <a:t>-, </a:t>
            </a:r>
            <a:r>
              <a:rPr sz="1420" b="0" err="1">
                <a:solidFill>
                  <a:srgbClr val="000000"/>
                </a:solidFill>
                <a:latin typeface="Verdana"/>
              </a:rPr>
              <a:t>kärl</a:t>
            </a:r>
            <a:r>
              <a:rPr sz="1420" b="0">
                <a:solidFill>
                  <a:srgbClr val="000000"/>
                </a:solidFill>
                <a:latin typeface="Verdana"/>
              </a:rPr>
              <a:t>- och</a:t>
            </a:r>
          </a:p>
          <a:p>
            <a:pPr algn="l">
              <a:lnSpc>
                <a:spcPct val="100000"/>
              </a:lnSpc>
              <a:spcBef>
                <a:spcPts val="0"/>
              </a:spcBef>
              <a:spcAft>
                <a:spcPts val="0"/>
              </a:spcAft>
            </a:pPr>
            <a:r>
              <a:rPr lang="sv-SE" sz="1400">
                <a:solidFill>
                  <a:srgbClr val="000000"/>
                </a:solidFill>
                <a:latin typeface="Verdana"/>
              </a:rPr>
              <a:t>l</a:t>
            </a:r>
            <a:r>
              <a:rPr lang="sv-SE" sz="1400" err="1">
                <a:solidFill>
                  <a:srgbClr val="000000"/>
                </a:solidFill>
                <a:latin typeface="Verdana"/>
              </a:rPr>
              <a:t>ungsjukdomar</a:t>
            </a:r>
            <a:r>
              <a:rPr lang="sv-SE" sz="1400" b="0">
                <a:solidFill>
                  <a:srgbClr val="000000"/>
                </a:solidFill>
                <a:latin typeface="Verdana"/>
              </a:rPr>
              <a:t>.</a:t>
            </a:r>
            <a:endParaRPr sz="1400" b="0">
              <a:solidFill>
                <a:srgbClr val="000000"/>
              </a:solidFill>
              <a:latin typeface="Verdana"/>
            </a:endParaRPr>
          </a:p>
        </p:txBody>
      </p:sp>
      <p:sp>
        <p:nvSpPr>
          <p:cNvPr id="26" name="Rectangle 25"/>
          <p:cNvSpPr/>
          <p:nvPr/>
        </p:nvSpPr>
        <p:spPr>
          <a:xfrm>
            <a:off x="658368" y="4343400"/>
            <a:ext cx="91440" cy="1417320"/>
          </a:xfrm>
          <a:prstGeom prst="rect">
            <a:avLst/>
          </a:prstGeom>
          <a:solidFill>
            <a:srgbClr val="A6112B"/>
          </a:solidFill>
          <a:ln>
            <a:solidFill>
              <a:srgbClr val="A6112B"/>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9" name="TextBox 28"/>
          <p:cNvSpPr txBox="1"/>
          <p:nvPr/>
        </p:nvSpPr>
        <p:spPr>
          <a:xfrm>
            <a:off x="859536" y="4754880"/>
            <a:ext cx="274320" cy="182880"/>
          </a:xfrm>
          <a:prstGeom prst="rect">
            <a:avLst/>
          </a:prstGeom>
          <a:noFill/>
        </p:spPr>
        <p:txBody>
          <a:bodyPr wrap="square" lIns="0" tIns="0" rIns="0" bIns="0" anchor="t">
            <a:spAutoFit/>
          </a:bodyPr>
          <a:lstStyle/>
          <a:p>
            <a:pPr algn="ctr">
              <a:lnSpc>
                <a:spcPct val="100000"/>
              </a:lnSpc>
              <a:spcBef>
                <a:spcPts val="0"/>
              </a:spcBef>
              <a:spcAft>
                <a:spcPts val="0"/>
              </a:spcAft>
            </a:pPr>
            <a:r>
              <a:rPr sz="1300" b="1">
                <a:solidFill>
                  <a:srgbClr val="FFFFFF"/>
                </a:solidFill>
                <a:latin typeface="Verdana"/>
              </a:rPr>
              <a:t>4</a:t>
            </a:r>
          </a:p>
        </p:txBody>
      </p:sp>
      <p:sp>
        <p:nvSpPr>
          <p:cNvPr id="30" name="TextBox 29"/>
          <p:cNvSpPr txBox="1"/>
          <p:nvPr/>
        </p:nvSpPr>
        <p:spPr>
          <a:xfrm>
            <a:off x="1219708" y="4526280"/>
            <a:ext cx="2423160" cy="1114151"/>
          </a:xfrm>
          <a:prstGeom prst="rect">
            <a:avLst/>
          </a:prstGeom>
          <a:noFill/>
        </p:spPr>
        <p:txBody>
          <a:bodyPr wrap="square" lIns="18288" tIns="18288" rIns="18288" bIns="18288" anchor="t">
            <a:spAutoFit/>
          </a:bodyPr>
          <a:lstStyle/>
          <a:p>
            <a:pPr algn="l">
              <a:lnSpc>
                <a:spcPct val="100000"/>
              </a:lnSpc>
              <a:spcBef>
                <a:spcPts val="0"/>
              </a:spcBef>
              <a:spcAft>
                <a:spcPts val="0"/>
              </a:spcAft>
            </a:pPr>
            <a:r>
              <a:rPr sz="1400" b="0" err="1">
                <a:solidFill>
                  <a:srgbClr val="000000"/>
                </a:solidFill>
                <a:latin typeface="Verdana"/>
              </a:rPr>
              <a:t>Våra</a:t>
            </a:r>
            <a:r>
              <a:rPr sz="1400" b="0">
                <a:solidFill>
                  <a:srgbClr val="000000"/>
                </a:solidFill>
                <a:latin typeface="Verdana"/>
              </a:rPr>
              <a:t> </a:t>
            </a:r>
            <a:r>
              <a:rPr sz="1400" b="0" err="1">
                <a:solidFill>
                  <a:srgbClr val="000000"/>
                </a:solidFill>
                <a:latin typeface="Verdana"/>
              </a:rPr>
              <a:t>frågor</a:t>
            </a:r>
            <a:r>
              <a:rPr sz="1400" b="0">
                <a:solidFill>
                  <a:srgbClr val="000000"/>
                </a:solidFill>
                <a:latin typeface="Verdana"/>
              </a:rPr>
              <a:t> </a:t>
            </a:r>
            <a:r>
              <a:rPr sz="1400" b="0" err="1">
                <a:solidFill>
                  <a:srgbClr val="000000"/>
                </a:solidFill>
                <a:latin typeface="Verdana"/>
              </a:rPr>
              <a:t>behöver</a:t>
            </a:r>
            <a:endParaRPr sz="1400" b="0">
              <a:solidFill>
                <a:srgbClr val="000000"/>
              </a:solidFill>
              <a:latin typeface="Verdana"/>
            </a:endParaRPr>
          </a:p>
          <a:p>
            <a:pPr algn="l">
              <a:lnSpc>
                <a:spcPct val="100000"/>
              </a:lnSpc>
              <a:spcBef>
                <a:spcPts val="0"/>
              </a:spcBef>
              <a:spcAft>
                <a:spcPts val="0"/>
              </a:spcAft>
            </a:pPr>
            <a:r>
              <a:rPr sz="1400" b="0" err="1">
                <a:solidFill>
                  <a:srgbClr val="000000"/>
                </a:solidFill>
                <a:latin typeface="Verdana"/>
              </a:rPr>
              <a:t>prioriteras</a:t>
            </a:r>
            <a:r>
              <a:rPr sz="1400" b="0">
                <a:solidFill>
                  <a:srgbClr val="000000"/>
                </a:solidFill>
                <a:latin typeface="Verdana"/>
              </a:rPr>
              <a:t> </a:t>
            </a:r>
            <a:r>
              <a:rPr sz="1400" b="0" err="1">
                <a:solidFill>
                  <a:srgbClr val="000000"/>
                </a:solidFill>
                <a:latin typeface="Verdana"/>
              </a:rPr>
              <a:t>högre</a:t>
            </a:r>
            <a:endParaRPr sz="1400" b="0">
              <a:solidFill>
                <a:srgbClr val="000000"/>
              </a:solidFill>
              <a:latin typeface="Verdana"/>
            </a:endParaRPr>
          </a:p>
          <a:p>
            <a:pPr algn="l">
              <a:lnSpc>
                <a:spcPct val="100000"/>
              </a:lnSpc>
              <a:spcBef>
                <a:spcPts val="0"/>
              </a:spcBef>
              <a:spcAft>
                <a:spcPts val="0"/>
              </a:spcAft>
            </a:pPr>
            <a:r>
              <a:rPr sz="1400" b="0">
                <a:solidFill>
                  <a:srgbClr val="000000"/>
                </a:solidFill>
                <a:latin typeface="Verdana"/>
              </a:rPr>
              <a:t>(</a:t>
            </a:r>
            <a:r>
              <a:rPr sz="1400" b="0" err="1">
                <a:solidFill>
                  <a:srgbClr val="000000"/>
                </a:solidFill>
                <a:latin typeface="Verdana"/>
              </a:rPr>
              <a:t>hjärt-kärlsjukdom</a:t>
            </a:r>
            <a:endParaRPr sz="1400" b="0">
              <a:solidFill>
                <a:srgbClr val="000000"/>
              </a:solidFill>
              <a:latin typeface="Verdana"/>
            </a:endParaRPr>
          </a:p>
          <a:p>
            <a:pPr algn="l">
              <a:lnSpc>
                <a:spcPct val="100000"/>
              </a:lnSpc>
              <a:spcBef>
                <a:spcPts val="0"/>
              </a:spcBef>
              <a:spcAft>
                <a:spcPts val="0"/>
              </a:spcAft>
            </a:pPr>
            <a:r>
              <a:rPr sz="1400" b="0" err="1">
                <a:solidFill>
                  <a:srgbClr val="000000"/>
                </a:solidFill>
                <a:latin typeface="Verdana"/>
              </a:rPr>
              <a:t>dödar</a:t>
            </a:r>
            <a:r>
              <a:rPr sz="1400" b="0">
                <a:solidFill>
                  <a:srgbClr val="000000"/>
                </a:solidFill>
                <a:latin typeface="Verdana"/>
              </a:rPr>
              <a:t> </a:t>
            </a:r>
            <a:r>
              <a:rPr sz="1400" b="0" err="1">
                <a:solidFill>
                  <a:srgbClr val="000000"/>
                </a:solidFill>
                <a:latin typeface="Verdana"/>
              </a:rPr>
              <a:t>flest</a:t>
            </a:r>
            <a:r>
              <a:rPr sz="1400" b="0">
                <a:solidFill>
                  <a:srgbClr val="000000"/>
                </a:solidFill>
                <a:latin typeface="Verdana"/>
              </a:rPr>
              <a:t> </a:t>
            </a:r>
            <a:r>
              <a:rPr sz="1400" b="0" err="1">
                <a:solidFill>
                  <a:srgbClr val="000000"/>
                </a:solidFill>
                <a:latin typeface="Verdana"/>
              </a:rPr>
              <a:t>personer</a:t>
            </a:r>
            <a:r>
              <a:rPr sz="1400" b="0">
                <a:solidFill>
                  <a:srgbClr val="000000"/>
                </a:solidFill>
                <a:latin typeface="Verdana"/>
              </a:rPr>
              <a:t> </a:t>
            </a:r>
            <a:r>
              <a:rPr sz="1400" b="0" err="1">
                <a:solidFill>
                  <a:srgbClr val="000000"/>
                </a:solidFill>
                <a:latin typeface="Verdana"/>
              </a:rPr>
              <a:t>i</a:t>
            </a:r>
            <a:endParaRPr sz="1400" b="0">
              <a:solidFill>
                <a:srgbClr val="000000"/>
              </a:solidFill>
              <a:latin typeface="Verdana"/>
            </a:endParaRPr>
          </a:p>
          <a:p>
            <a:pPr algn="l">
              <a:lnSpc>
                <a:spcPct val="100000"/>
              </a:lnSpc>
              <a:spcBef>
                <a:spcPts val="0"/>
              </a:spcBef>
              <a:spcAft>
                <a:spcPts val="0"/>
              </a:spcAft>
            </a:pPr>
            <a:r>
              <a:rPr sz="1400" b="0" err="1">
                <a:solidFill>
                  <a:srgbClr val="000000"/>
                </a:solidFill>
                <a:latin typeface="Verdana"/>
              </a:rPr>
              <a:t>landet</a:t>
            </a:r>
            <a:r>
              <a:rPr sz="1400" b="0">
                <a:solidFill>
                  <a:srgbClr val="000000"/>
                </a:solidFill>
                <a:latin typeface="Verdana"/>
              </a:rPr>
              <a:t>)</a:t>
            </a:r>
            <a:r>
              <a:rPr lang="sv-SE" sz="1400" b="0">
                <a:solidFill>
                  <a:srgbClr val="000000"/>
                </a:solidFill>
                <a:latin typeface="Verdana"/>
              </a:rPr>
              <a:t>.</a:t>
            </a:r>
            <a:endParaRPr sz="1400" b="0">
              <a:solidFill>
                <a:srgbClr val="000000"/>
              </a:solidFill>
              <a:latin typeface="Verdana"/>
            </a:endParaRPr>
          </a:p>
        </p:txBody>
      </p:sp>
      <p:sp>
        <p:nvSpPr>
          <p:cNvPr id="31" name="Rectangle 30"/>
          <p:cNvSpPr/>
          <p:nvPr/>
        </p:nvSpPr>
        <p:spPr>
          <a:xfrm>
            <a:off x="4160520" y="4343400"/>
            <a:ext cx="91440" cy="1417320"/>
          </a:xfrm>
          <a:prstGeom prst="rect">
            <a:avLst/>
          </a:prstGeom>
          <a:solidFill>
            <a:srgbClr val="009FE3"/>
          </a:solidFill>
          <a:ln>
            <a:solidFill>
              <a:srgbClr val="009FE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4" name="TextBox 33"/>
          <p:cNvSpPr txBox="1"/>
          <p:nvPr/>
        </p:nvSpPr>
        <p:spPr>
          <a:xfrm>
            <a:off x="4361688" y="4754880"/>
            <a:ext cx="274320" cy="182880"/>
          </a:xfrm>
          <a:prstGeom prst="rect">
            <a:avLst/>
          </a:prstGeom>
          <a:noFill/>
        </p:spPr>
        <p:txBody>
          <a:bodyPr wrap="square" lIns="0" tIns="0" rIns="0" bIns="0" anchor="t">
            <a:spAutoFit/>
          </a:bodyPr>
          <a:lstStyle/>
          <a:p>
            <a:pPr algn="ctr">
              <a:lnSpc>
                <a:spcPct val="100000"/>
              </a:lnSpc>
              <a:spcBef>
                <a:spcPts val="0"/>
              </a:spcBef>
              <a:spcAft>
                <a:spcPts val="0"/>
              </a:spcAft>
            </a:pPr>
            <a:r>
              <a:rPr sz="1300" b="1">
                <a:solidFill>
                  <a:srgbClr val="FFFFFF"/>
                </a:solidFill>
                <a:latin typeface="Verdana"/>
              </a:rPr>
              <a:t>5</a:t>
            </a:r>
          </a:p>
        </p:txBody>
      </p:sp>
      <p:sp>
        <p:nvSpPr>
          <p:cNvPr id="35" name="TextBox 34"/>
          <p:cNvSpPr txBox="1"/>
          <p:nvPr/>
        </p:nvSpPr>
        <p:spPr>
          <a:xfrm>
            <a:off x="4709160" y="4526280"/>
            <a:ext cx="2423160" cy="898708"/>
          </a:xfrm>
          <a:prstGeom prst="rect">
            <a:avLst/>
          </a:prstGeom>
          <a:noFill/>
        </p:spPr>
        <p:txBody>
          <a:bodyPr wrap="square" lIns="18288" tIns="18288" rIns="18288" bIns="18288" anchor="t">
            <a:spAutoFit/>
          </a:bodyPr>
          <a:lstStyle/>
          <a:p>
            <a:pPr algn="l">
              <a:lnSpc>
                <a:spcPct val="100000"/>
              </a:lnSpc>
              <a:spcBef>
                <a:spcPts val="0"/>
              </a:spcBef>
              <a:spcAft>
                <a:spcPts val="0"/>
              </a:spcAft>
            </a:pPr>
            <a:r>
              <a:rPr sz="1400" b="0" err="1">
                <a:solidFill>
                  <a:srgbClr val="000000"/>
                </a:solidFill>
                <a:latin typeface="Verdana"/>
              </a:rPr>
              <a:t>Möjlighet</a:t>
            </a:r>
            <a:r>
              <a:rPr sz="1400" b="0">
                <a:solidFill>
                  <a:srgbClr val="000000"/>
                </a:solidFill>
                <a:latin typeface="Verdana"/>
              </a:rPr>
              <a:t> </a:t>
            </a:r>
            <a:r>
              <a:rPr sz="1400" b="0" err="1">
                <a:solidFill>
                  <a:srgbClr val="000000"/>
                </a:solidFill>
                <a:latin typeface="Verdana"/>
              </a:rPr>
              <a:t>att</a:t>
            </a:r>
            <a:r>
              <a:rPr sz="1400" b="0">
                <a:solidFill>
                  <a:srgbClr val="000000"/>
                </a:solidFill>
                <a:latin typeface="Verdana"/>
              </a:rPr>
              <a:t> </a:t>
            </a:r>
            <a:r>
              <a:rPr sz="1400" b="0" err="1">
                <a:solidFill>
                  <a:srgbClr val="000000"/>
                </a:solidFill>
                <a:latin typeface="Verdana"/>
              </a:rPr>
              <a:t>göra</a:t>
            </a:r>
            <a:endParaRPr sz="1400" b="0">
              <a:solidFill>
                <a:srgbClr val="000000"/>
              </a:solidFill>
              <a:latin typeface="Verdana"/>
            </a:endParaRPr>
          </a:p>
          <a:p>
            <a:pPr algn="l">
              <a:lnSpc>
                <a:spcPct val="100000"/>
              </a:lnSpc>
              <a:spcBef>
                <a:spcPts val="0"/>
              </a:spcBef>
              <a:spcAft>
                <a:spcPts val="0"/>
              </a:spcAft>
            </a:pPr>
            <a:r>
              <a:rPr sz="1400" b="0" err="1">
                <a:solidFill>
                  <a:srgbClr val="000000"/>
                </a:solidFill>
                <a:latin typeface="Verdana"/>
              </a:rPr>
              <a:t>medlemmarnas</a:t>
            </a:r>
            <a:endParaRPr sz="1400" b="0">
              <a:solidFill>
                <a:srgbClr val="000000"/>
              </a:solidFill>
              <a:latin typeface="Verdana"/>
            </a:endParaRPr>
          </a:p>
          <a:p>
            <a:pPr algn="l">
              <a:lnSpc>
                <a:spcPct val="100000"/>
              </a:lnSpc>
              <a:spcBef>
                <a:spcPts val="0"/>
              </a:spcBef>
              <a:spcAft>
                <a:spcPts val="0"/>
              </a:spcAft>
            </a:pPr>
            <a:r>
              <a:rPr sz="1400" b="0" err="1">
                <a:solidFill>
                  <a:srgbClr val="000000"/>
                </a:solidFill>
                <a:latin typeface="Verdana"/>
              </a:rPr>
              <a:t>erfarenheter</a:t>
            </a:r>
            <a:r>
              <a:rPr sz="1400" b="0">
                <a:solidFill>
                  <a:srgbClr val="000000"/>
                </a:solidFill>
                <a:latin typeface="Verdana"/>
              </a:rPr>
              <a:t> till</a:t>
            </a:r>
          </a:p>
          <a:p>
            <a:pPr algn="l">
              <a:lnSpc>
                <a:spcPct val="100000"/>
              </a:lnSpc>
              <a:spcBef>
                <a:spcPts val="0"/>
              </a:spcBef>
              <a:spcAft>
                <a:spcPts val="0"/>
              </a:spcAft>
            </a:pPr>
            <a:r>
              <a:rPr sz="1400" b="0" err="1">
                <a:solidFill>
                  <a:srgbClr val="000000"/>
                </a:solidFill>
                <a:latin typeface="Verdana"/>
              </a:rPr>
              <a:t>verkliga</a:t>
            </a:r>
            <a:r>
              <a:rPr sz="1400" b="0">
                <a:solidFill>
                  <a:srgbClr val="000000"/>
                </a:solidFill>
                <a:latin typeface="Verdana"/>
              </a:rPr>
              <a:t> </a:t>
            </a:r>
            <a:r>
              <a:rPr sz="1400" b="0" err="1">
                <a:solidFill>
                  <a:srgbClr val="000000"/>
                </a:solidFill>
                <a:latin typeface="Verdana"/>
              </a:rPr>
              <a:t>förbättringar</a:t>
            </a:r>
            <a:r>
              <a:rPr lang="sv-SE" sz="1400" b="0">
                <a:solidFill>
                  <a:srgbClr val="000000"/>
                </a:solidFill>
                <a:latin typeface="Verdana"/>
              </a:rPr>
              <a:t>.</a:t>
            </a:r>
            <a:endParaRPr sz="1400" b="0">
              <a:solidFill>
                <a:srgbClr val="000000"/>
              </a:solidFill>
              <a:latin typeface="Verdana"/>
            </a:endParaRPr>
          </a:p>
        </p:txBody>
      </p:sp>
      <p:sp>
        <p:nvSpPr>
          <p:cNvPr id="36" name="Rectangle 35"/>
          <p:cNvSpPr/>
          <p:nvPr/>
        </p:nvSpPr>
        <p:spPr>
          <a:xfrm>
            <a:off x="7662672" y="4343400"/>
            <a:ext cx="91440" cy="1417320"/>
          </a:xfrm>
          <a:prstGeom prst="rect">
            <a:avLst/>
          </a:prstGeom>
          <a:solidFill>
            <a:srgbClr val="49B170"/>
          </a:solidFill>
          <a:ln>
            <a:solidFill>
              <a:srgbClr val="49B17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9" name="TextBox 38"/>
          <p:cNvSpPr txBox="1"/>
          <p:nvPr/>
        </p:nvSpPr>
        <p:spPr>
          <a:xfrm>
            <a:off x="7863840" y="4754880"/>
            <a:ext cx="274320" cy="182880"/>
          </a:xfrm>
          <a:prstGeom prst="rect">
            <a:avLst/>
          </a:prstGeom>
          <a:noFill/>
        </p:spPr>
        <p:txBody>
          <a:bodyPr wrap="square" lIns="0" tIns="0" rIns="0" bIns="0" anchor="t">
            <a:spAutoFit/>
          </a:bodyPr>
          <a:lstStyle/>
          <a:p>
            <a:pPr algn="ctr">
              <a:lnSpc>
                <a:spcPct val="100000"/>
              </a:lnSpc>
              <a:spcBef>
                <a:spcPts val="0"/>
              </a:spcBef>
              <a:spcAft>
                <a:spcPts val="0"/>
              </a:spcAft>
            </a:pPr>
            <a:r>
              <a:rPr sz="1300" b="1">
                <a:solidFill>
                  <a:srgbClr val="FFFFFF"/>
                </a:solidFill>
                <a:latin typeface="Verdana"/>
              </a:rPr>
              <a:t>6</a:t>
            </a:r>
          </a:p>
        </p:txBody>
      </p:sp>
      <p:sp>
        <p:nvSpPr>
          <p:cNvPr id="40" name="TextBox 39"/>
          <p:cNvSpPr txBox="1"/>
          <p:nvPr/>
        </p:nvSpPr>
        <p:spPr>
          <a:xfrm>
            <a:off x="8211312" y="4526280"/>
            <a:ext cx="2423160" cy="1114151"/>
          </a:xfrm>
          <a:prstGeom prst="rect">
            <a:avLst/>
          </a:prstGeom>
          <a:noFill/>
        </p:spPr>
        <p:txBody>
          <a:bodyPr wrap="square" lIns="18288" tIns="18288" rIns="18288" bIns="18288" anchor="t">
            <a:spAutoFit/>
          </a:bodyPr>
          <a:lstStyle/>
          <a:p>
            <a:pPr algn="l">
              <a:lnSpc>
                <a:spcPct val="100000"/>
              </a:lnSpc>
              <a:spcBef>
                <a:spcPts val="0"/>
              </a:spcBef>
              <a:spcAft>
                <a:spcPts val="0"/>
              </a:spcAft>
            </a:pPr>
            <a:r>
              <a:rPr sz="1400" b="0">
                <a:solidFill>
                  <a:srgbClr val="000000"/>
                </a:solidFill>
                <a:latin typeface="Verdana"/>
              </a:rPr>
              <a:t>Vi </a:t>
            </a:r>
            <a:r>
              <a:rPr sz="1400" b="0" err="1">
                <a:solidFill>
                  <a:srgbClr val="000000"/>
                </a:solidFill>
                <a:latin typeface="Verdana"/>
              </a:rPr>
              <a:t>kan</a:t>
            </a:r>
            <a:r>
              <a:rPr sz="1400" b="0">
                <a:solidFill>
                  <a:srgbClr val="000000"/>
                </a:solidFill>
                <a:latin typeface="Verdana"/>
              </a:rPr>
              <a:t> tala med</a:t>
            </a:r>
          </a:p>
          <a:p>
            <a:pPr algn="l">
              <a:lnSpc>
                <a:spcPct val="100000"/>
              </a:lnSpc>
              <a:spcBef>
                <a:spcPts val="0"/>
              </a:spcBef>
              <a:spcAft>
                <a:spcPts val="0"/>
              </a:spcAft>
            </a:pPr>
            <a:r>
              <a:rPr sz="1400" b="0" err="1">
                <a:solidFill>
                  <a:srgbClr val="000000"/>
                </a:solidFill>
                <a:latin typeface="Verdana"/>
              </a:rPr>
              <a:t>gemensam</a:t>
            </a:r>
            <a:r>
              <a:rPr sz="1400" b="0">
                <a:solidFill>
                  <a:srgbClr val="000000"/>
                </a:solidFill>
                <a:latin typeface="Verdana"/>
              </a:rPr>
              <a:t> </a:t>
            </a:r>
            <a:r>
              <a:rPr sz="1400" b="0" err="1">
                <a:solidFill>
                  <a:srgbClr val="000000"/>
                </a:solidFill>
                <a:latin typeface="Verdana"/>
              </a:rPr>
              <a:t>röst</a:t>
            </a:r>
            <a:r>
              <a:rPr sz="1400" b="0">
                <a:solidFill>
                  <a:srgbClr val="000000"/>
                </a:solidFill>
                <a:latin typeface="Verdana"/>
              </a:rPr>
              <a:t> - </a:t>
            </a:r>
            <a:r>
              <a:rPr sz="1400" b="0" err="1">
                <a:solidFill>
                  <a:srgbClr val="000000"/>
                </a:solidFill>
                <a:latin typeface="Verdana"/>
              </a:rPr>
              <a:t>val</a:t>
            </a:r>
            <a:endParaRPr sz="1400" b="0">
              <a:solidFill>
                <a:srgbClr val="000000"/>
              </a:solidFill>
              <a:latin typeface="Verdana"/>
            </a:endParaRPr>
          </a:p>
          <a:p>
            <a:pPr algn="l">
              <a:lnSpc>
                <a:spcPct val="100000"/>
              </a:lnSpc>
              <a:spcBef>
                <a:spcPts val="0"/>
              </a:spcBef>
              <a:spcAft>
                <a:spcPts val="0"/>
              </a:spcAft>
            </a:pPr>
            <a:r>
              <a:rPr sz="1400" b="0" err="1">
                <a:solidFill>
                  <a:srgbClr val="000000"/>
                </a:solidFill>
                <a:latin typeface="Verdana"/>
              </a:rPr>
              <a:t>engagerar</a:t>
            </a:r>
            <a:r>
              <a:rPr sz="1400" b="0">
                <a:solidFill>
                  <a:srgbClr val="000000"/>
                </a:solidFill>
                <a:latin typeface="Verdana"/>
              </a:rPr>
              <a:t> = </a:t>
            </a:r>
            <a:r>
              <a:rPr sz="1400" b="0" err="1">
                <a:solidFill>
                  <a:srgbClr val="000000"/>
                </a:solidFill>
                <a:latin typeface="Verdana"/>
              </a:rPr>
              <a:t>möjlighet</a:t>
            </a:r>
            <a:endParaRPr sz="1400" b="0">
              <a:solidFill>
                <a:srgbClr val="000000"/>
              </a:solidFill>
              <a:latin typeface="Verdana"/>
            </a:endParaRPr>
          </a:p>
          <a:p>
            <a:pPr algn="l">
              <a:lnSpc>
                <a:spcPct val="100000"/>
              </a:lnSpc>
              <a:spcBef>
                <a:spcPts val="0"/>
              </a:spcBef>
              <a:spcAft>
                <a:spcPts val="0"/>
              </a:spcAft>
            </a:pPr>
            <a:r>
              <a:rPr sz="1400" b="0">
                <a:solidFill>
                  <a:srgbClr val="000000"/>
                </a:solidFill>
                <a:latin typeface="Verdana"/>
              </a:rPr>
              <a:t>till </a:t>
            </a:r>
            <a:r>
              <a:rPr sz="1400" b="0" err="1">
                <a:solidFill>
                  <a:srgbClr val="000000"/>
                </a:solidFill>
                <a:latin typeface="Verdana"/>
              </a:rPr>
              <a:t>kraftsamling</a:t>
            </a:r>
            <a:r>
              <a:rPr sz="1400" b="0">
                <a:solidFill>
                  <a:srgbClr val="000000"/>
                </a:solidFill>
                <a:latin typeface="Verdana"/>
              </a:rPr>
              <a:t> </a:t>
            </a:r>
            <a:r>
              <a:rPr sz="1400" b="0" err="1">
                <a:solidFill>
                  <a:srgbClr val="000000"/>
                </a:solidFill>
                <a:latin typeface="Verdana"/>
              </a:rPr>
              <a:t>i</a:t>
            </a:r>
            <a:endParaRPr sz="1400" b="0">
              <a:solidFill>
                <a:srgbClr val="000000"/>
              </a:solidFill>
              <a:latin typeface="Verdana"/>
            </a:endParaRPr>
          </a:p>
          <a:p>
            <a:pPr algn="l">
              <a:lnSpc>
                <a:spcPct val="100000"/>
              </a:lnSpc>
              <a:spcBef>
                <a:spcPts val="0"/>
              </a:spcBef>
              <a:spcAft>
                <a:spcPts val="0"/>
              </a:spcAft>
            </a:pPr>
            <a:r>
              <a:rPr lang="sv-SE" sz="1400">
                <a:solidFill>
                  <a:srgbClr val="000000"/>
                </a:solidFill>
                <a:latin typeface="Verdana"/>
              </a:rPr>
              <a:t>o</a:t>
            </a:r>
            <a:r>
              <a:rPr sz="1400" b="0" err="1">
                <a:solidFill>
                  <a:srgbClr val="000000"/>
                </a:solidFill>
                <a:latin typeface="Verdana"/>
              </a:rPr>
              <a:t>rganisationen</a:t>
            </a:r>
            <a:r>
              <a:rPr lang="sv-SE" sz="1400" b="0">
                <a:solidFill>
                  <a:srgbClr val="000000"/>
                </a:solidFill>
                <a:latin typeface="Verdana"/>
              </a:rPr>
              <a:t>.</a:t>
            </a:r>
            <a:endParaRPr sz="1400" b="0">
              <a:solidFill>
                <a:srgbClr val="000000"/>
              </a:solidFill>
              <a:latin typeface="Verdana"/>
            </a:endParaRPr>
          </a:p>
        </p:txBody>
      </p:sp>
      <p:pic>
        <p:nvPicPr>
          <p:cNvPr id="44" name="Bildobjekt 43">
            <a:extLst>
              <a:ext uri="{FF2B5EF4-FFF2-40B4-BE49-F238E27FC236}">
                <a16:creationId xmlns:a16="http://schemas.microsoft.com/office/drawing/2014/main" id="{07F17D82-29F1-9BC0-2365-96D5DA5492EC}"/>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839416" y="6114591"/>
            <a:ext cx="1440160" cy="681761"/>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Object"/>
          <p:cNvGraphicFramePr/>
          <p:nvPr/>
        </p:nvGraphicFramePr>
        <p:xfrm>
          <a:off x="575733" y="1407621"/>
          <a:ext cx="11040000" cy="4703375"/>
        </p:xfrm>
        <a:graphic>
          <a:graphicData uri="http://schemas.openxmlformats.org/drawingml/2006/chart">
            <c:chart xmlns:c="http://schemas.openxmlformats.org/drawingml/2006/chart" xmlns:r="http://schemas.openxmlformats.org/officeDocument/2006/relationships" r:id="rId2"/>
          </a:graphicData>
        </a:graphic>
      </p:graphicFrame>
      <p:sp>
        <p:nvSpPr>
          <p:cNvPr id="6" name="New shape">
            <a:extLst>
              <a:ext uri="{FF2B5EF4-FFF2-40B4-BE49-F238E27FC236}">
                <a16:creationId xmlns:a16="http://schemas.microsoft.com/office/drawing/2014/main" id="{C38EC2FD-26E2-E18C-E59C-BBFD3F588F46}"/>
              </a:ext>
            </a:extLst>
          </p:cNvPr>
          <p:cNvSpPr/>
          <p:nvPr/>
        </p:nvSpPr>
        <p:spPr>
          <a:xfrm>
            <a:off x="575734" y="6309785"/>
            <a:ext cx="3583388" cy="215444"/>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a:latin typeface="Verdana" panose="020B0604030504040204" pitchFamily="34" charset="0"/>
                <a:ea typeface="Verdana" panose="020B0604030504040204" pitchFamily="34" charset="0"/>
                <a:cs typeface="Verdana" panose="020B0604030504040204" pitchFamily="34" charset="0"/>
              </a:rPr>
              <a:t>Antal </a:t>
            </a:r>
            <a:r>
              <a:rPr sz="1400" b="1" err="1">
                <a:latin typeface="Verdana" panose="020B0604030504040204" pitchFamily="34" charset="0"/>
                <a:ea typeface="Verdana" panose="020B0604030504040204" pitchFamily="34" charset="0"/>
                <a:cs typeface="Verdana" panose="020B0604030504040204" pitchFamily="34" charset="0"/>
              </a:rPr>
              <a:t>svar</a:t>
            </a:r>
            <a:r>
              <a:rPr sz="1400" b="1">
                <a:latin typeface="Verdana" panose="020B0604030504040204" pitchFamily="34" charset="0"/>
                <a:ea typeface="Verdana" panose="020B0604030504040204" pitchFamily="34" charset="0"/>
                <a:cs typeface="Verdana" panose="020B0604030504040204" pitchFamily="34" charset="0"/>
              </a:rPr>
              <a:t>:</a:t>
            </a:r>
            <a:r>
              <a:rPr lang="sv-SE" sz="1400" b="1">
                <a:latin typeface="Verdana" panose="020B0604030504040204" pitchFamily="34" charset="0"/>
                <a:ea typeface="Verdana" panose="020B0604030504040204" pitchFamily="34" charset="0"/>
                <a:cs typeface="Verdana" panose="020B0604030504040204" pitchFamily="34" charset="0"/>
              </a:rPr>
              <a:t> 5 425 respondenter</a:t>
            </a:r>
            <a:endParaRPr sz="1400" b="1">
              <a:latin typeface="Verdana" panose="020B0604030504040204" pitchFamily="34" charset="0"/>
              <a:ea typeface="Verdana" panose="020B0604030504040204" pitchFamily="34" charset="0"/>
              <a:cs typeface="Verdana" panose="020B0604030504040204" pitchFamily="34" charset="0"/>
            </a:endParaRPr>
          </a:p>
        </p:txBody>
      </p:sp>
      <p:sp>
        <p:nvSpPr>
          <p:cNvPr id="9" name="New shape">
            <a:extLst>
              <a:ext uri="{FF2B5EF4-FFF2-40B4-BE49-F238E27FC236}">
                <a16:creationId xmlns:a16="http://schemas.microsoft.com/office/drawing/2014/main" id="{D53D3910-05F7-C035-34D1-154B35402A3A}"/>
              </a:ext>
            </a:extLst>
          </p:cNvPr>
          <p:cNvSpPr/>
          <p:nvPr/>
        </p:nvSpPr>
        <p:spPr>
          <a:xfrm>
            <a:off x="575734" y="1048751"/>
            <a:ext cx="11040533" cy="215444"/>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lang="sv-SE" sz="1400" i="1">
                <a:latin typeface="Verdana" panose="020B0604030504040204" pitchFamily="34" charset="0"/>
                <a:ea typeface="Verdana" panose="020B0604030504040204" pitchFamily="34" charset="0"/>
                <a:cs typeface="Verdana" panose="020B0604030504040204" pitchFamily="34" charset="0"/>
              </a:rPr>
              <a:t>Händer det att du behöver upprepa din sjukdomshistoria för ny vårdpersonal?</a:t>
            </a:r>
            <a:endParaRPr sz="1400" i="1">
              <a:highlight>
                <a:srgbClr val="FFFF00"/>
              </a:highlight>
              <a:latin typeface="Verdana" panose="020B0604030504040204" pitchFamily="34" charset="0"/>
              <a:ea typeface="Verdana" panose="020B0604030504040204" pitchFamily="34" charset="0"/>
              <a:cs typeface="Verdana" panose="020B0604030504040204" pitchFamily="34" charset="0"/>
            </a:endParaRPr>
          </a:p>
        </p:txBody>
      </p:sp>
      <p:sp>
        <p:nvSpPr>
          <p:cNvPr id="10" name="New shape">
            <a:extLst>
              <a:ext uri="{FF2B5EF4-FFF2-40B4-BE49-F238E27FC236}">
                <a16:creationId xmlns:a16="http://schemas.microsoft.com/office/drawing/2014/main" id="{FDD5DD68-8A52-BA25-FB27-A0000EED2290}"/>
              </a:ext>
            </a:extLst>
          </p:cNvPr>
          <p:cNvSpPr/>
          <p:nvPr/>
        </p:nvSpPr>
        <p:spPr>
          <a:xfrm>
            <a:off x="575734" y="548217"/>
            <a:ext cx="11935581" cy="328231"/>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lang="sv-SE" sz="2133" b="1">
                <a:latin typeface="Verdana" panose="020B0604030504040204" pitchFamily="34" charset="0"/>
                <a:ea typeface="Verdana" panose="020B0604030504040204" pitchFamily="34" charset="0"/>
                <a:cs typeface="Verdana" panose="020B0604030504040204" pitchFamily="34" charset="0"/>
              </a:rPr>
              <a:t>Tre av fyra behöver upprepa sin sjukdomshistoria för ny vårdpersonal</a:t>
            </a:r>
            <a:endParaRPr sz="2133" b="1">
              <a:highlight>
                <a:srgbClr val="FFFF00"/>
              </a:highlight>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2CD782-9035-854F-C754-0E19673A8CC1}"/>
            </a:ext>
          </a:extLst>
        </p:cNvPr>
        <p:cNvGrpSpPr/>
        <p:nvPr/>
      </p:nvGrpSpPr>
      <p:grpSpPr>
        <a:xfrm>
          <a:off x="0" y="0"/>
          <a:ext cx="0" cy="0"/>
          <a:chOff x="0" y="0"/>
          <a:chExt cx="0" cy="0"/>
        </a:xfrm>
      </p:grpSpPr>
      <p:pic>
        <p:nvPicPr>
          <p:cNvPr id="5" name="Bildobjekt 7">
            <a:extLst>
              <a:ext uri="{FF2B5EF4-FFF2-40B4-BE49-F238E27FC236}">
                <a16:creationId xmlns:a16="http://schemas.microsoft.com/office/drawing/2014/main" id="{A2A2F54C-6309-E004-E8A7-2D378517AB96}"/>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r="49280"/>
          <a:stretch/>
        </p:blipFill>
        <p:spPr>
          <a:xfrm>
            <a:off x="8836153" y="57152"/>
            <a:ext cx="3355849" cy="6858000"/>
          </a:xfrm>
          <a:prstGeom prst="rect">
            <a:avLst/>
          </a:prstGeom>
        </p:spPr>
      </p:pic>
      <p:sp>
        <p:nvSpPr>
          <p:cNvPr id="6" name="Platshållare för text 1">
            <a:extLst>
              <a:ext uri="{FF2B5EF4-FFF2-40B4-BE49-F238E27FC236}">
                <a16:creationId xmlns:a16="http://schemas.microsoft.com/office/drawing/2014/main" id="{D6CB7AA5-D456-3B0A-2F3D-DFF181E93FAB}"/>
              </a:ext>
            </a:extLst>
          </p:cNvPr>
          <p:cNvSpPr txBox="1">
            <a:spLocks/>
          </p:cNvSpPr>
          <p:nvPr/>
        </p:nvSpPr>
        <p:spPr>
          <a:xfrm>
            <a:off x="575734" y="2560290"/>
            <a:ext cx="7181925" cy="1000231"/>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sv-SE" sz="5333" b="1">
                <a:latin typeface="Verdana" panose="020B0604030504040204" pitchFamily="34" charset="0"/>
                <a:ea typeface="Verdana" panose="020B0604030504040204" pitchFamily="34" charset="0"/>
                <a:cs typeface="Verdana" panose="020B0604030504040204" pitchFamily="34" charset="0"/>
              </a:rPr>
              <a:t>Frågor om</a:t>
            </a:r>
            <a:br>
              <a:rPr lang="sv-SE" sz="5333" b="1">
                <a:latin typeface="Verdana" panose="020B0604030504040204" pitchFamily="34" charset="0"/>
                <a:ea typeface="Verdana" panose="020B0604030504040204" pitchFamily="34" charset="0"/>
                <a:cs typeface="Verdana" panose="020B0604030504040204" pitchFamily="34" charset="0"/>
              </a:rPr>
            </a:br>
            <a:r>
              <a:rPr lang="sv-SE" sz="5333" b="1">
                <a:latin typeface="Verdana" panose="020B0604030504040204" pitchFamily="34" charset="0"/>
                <a:ea typeface="Verdana" panose="020B0604030504040204" pitchFamily="34" charset="0"/>
                <a:cs typeface="Verdana" panose="020B0604030504040204" pitchFamily="34" charset="0"/>
              </a:rPr>
              <a:t>samordning</a:t>
            </a:r>
            <a:endParaRPr lang="sv-SE" sz="5333">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6314848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Object"/>
          <p:cNvGraphicFramePr/>
          <p:nvPr/>
        </p:nvGraphicFramePr>
        <p:xfrm>
          <a:off x="576267" y="1814286"/>
          <a:ext cx="11040000" cy="4339116"/>
        </p:xfrm>
        <a:graphic>
          <a:graphicData uri="http://schemas.openxmlformats.org/drawingml/2006/chart">
            <c:chart xmlns:c="http://schemas.openxmlformats.org/drawingml/2006/chart" xmlns:r="http://schemas.openxmlformats.org/officeDocument/2006/relationships" r:id="rId2"/>
          </a:graphicData>
        </a:graphic>
      </p:graphicFrame>
      <p:sp>
        <p:nvSpPr>
          <p:cNvPr id="6" name="New shape">
            <a:extLst>
              <a:ext uri="{FF2B5EF4-FFF2-40B4-BE49-F238E27FC236}">
                <a16:creationId xmlns:a16="http://schemas.microsoft.com/office/drawing/2014/main" id="{41637ECD-2411-C6EF-10F8-1A1B580800D4}"/>
              </a:ext>
            </a:extLst>
          </p:cNvPr>
          <p:cNvSpPr/>
          <p:nvPr/>
        </p:nvSpPr>
        <p:spPr>
          <a:xfrm>
            <a:off x="575734" y="6309785"/>
            <a:ext cx="3583388" cy="215444"/>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a:latin typeface="Verdana" panose="020B0604030504040204" pitchFamily="34" charset="0"/>
                <a:ea typeface="Verdana" panose="020B0604030504040204" pitchFamily="34" charset="0"/>
                <a:cs typeface="Verdana" panose="020B0604030504040204" pitchFamily="34" charset="0"/>
              </a:rPr>
              <a:t>Antal </a:t>
            </a:r>
            <a:r>
              <a:rPr sz="1400" b="1" err="1">
                <a:latin typeface="Verdana" panose="020B0604030504040204" pitchFamily="34" charset="0"/>
                <a:ea typeface="Verdana" panose="020B0604030504040204" pitchFamily="34" charset="0"/>
                <a:cs typeface="Verdana" panose="020B0604030504040204" pitchFamily="34" charset="0"/>
              </a:rPr>
              <a:t>svar</a:t>
            </a:r>
            <a:r>
              <a:rPr sz="1400" b="1">
                <a:latin typeface="Verdana" panose="020B0604030504040204" pitchFamily="34" charset="0"/>
                <a:ea typeface="Verdana" panose="020B0604030504040204" pitchFamily="34" charset="0"/>
                <a:cs typeface="Verdana" panose="020B0604030504040204" pitchFamily="34" charset="0"/>
              </a:rPr>
              <a:t>: </a:t>
            </a:r>
            <a:r>
              <a:rPr lang="sv-SE" sz="1400" b="1">
                <a:latin typeface="Verdana" panose="020B0604030504040204" pitchFamily="34" charset="0"/>
                <a:ea typeface="Verdana" panose="020B0604030504040204" pitchFamily="34" charset="0"/>
                <a:cs typeface="Verdana" panose="020B0604030504040204" pitchFamily="34" charset="0"/>
              </a:rPr>
              <a:t>3 769 respondenter</a:t>
            </a:r>
            <a:endParaRPr sz="1400" b="1">
              <a:latin typeface="Verdana" panose="020B0604030504040204" pitchFamily="34" charset="0"/>
              <a:ea typeface="Verdana" panose="020B0604030504040204" pitchFamily="34" charset="0"/>
              <a:cs typeface="Verdana" panose="020B0604030504040204" pitchFamily="34" charset="0"/>
            </a:endParaRPr>
          </a:p>
        </p:txBody>
      </p:sp>
      <p:sp>
        <p:nvSpPr>
          <p:cNvPr id="9" name="New shape">
            <a:extLst>
              <a:ext uri="{FF2B5EF4-FFF2-40B4-BE49-F238E27FC236}">
                <a16:creationId xmlns:a16="http://schemas.microsoft.com/office/drawing/2014/main" id="{23F62445-5E8F-5F66-5D64-D749B2C1F4EC}"/>
              </a:ext>
            </a:extLst>
          </p:cNvPr>
          <p:cNvSpPr/>
          <p:nvPr/>
        </p:nvSpPr>
        <p:spPr>
          <a:xfrm>
            <a:off x="575734" y="1303625"/>
            <a:ext cx="11040533" cy="215444"/>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lang="sv-SE" sz="1400" i="1">
                <a:latin typeface="Verdana" panose="020B0604030504040204" pitchFamily="34" charset="0"/>
                <a:ea typeface="Verdana" panose="020B0604030504040204" pitchFamily="34" charset="0"/>
                <a:cs typeface="Verdana" panose="020B0604030504040204" pitchFamily="34" charset="0"/>
              </a:rPr>
              <a:t>Hur väl upplever du att informationen om dig och din vård följer med mellan olika vårdgivare?</a:t>
            </a:r>
            <a:endParaRPr sz="1400" i="1">
              <a:highlight>
                <a:srgbClr val="FFFF00"/>
              </a:highlight>
              <a:latin typeface="Verdana" panose="020B0604030504040204" pitchFamily="34" charset="0"/>
              <a:ea typeface="Verdana" panose="020B0604030504040204" pitchFamily="34" charset="0"/>
              <a:cs typeface="Verdana" panose="020B0604030504040204" pitchFamily="34" charset="0"/>
            </a:endParaRPr>
          </a:p>
        </p:txBody>
      </p:sp>
      <p:sp>
        <p:nvSpPr>
          <p:cNvPr id="10" name="New shape">
            <a:extLst>
              <a:ext uri="{FF2B5EF4-FFF2-40B4-BE49-F238E27FC236}">
                <a16:creationId xmlns:a16="http://schemas.microsoft.com/office/drawing/2014/main" id="{5B073425-1B7D-E100-534D-2975A1806A11}"/>
              </a:ext>
            </a:extLst>
          </p:cNvPr>
          <p:cNvSpPr/>
          <p:nvPr/>
        </p:nvSpPr>
        <p:spPr>
          <a:xfrm>
            <a:off x="575733" y="548218"/>
            <a:ext cx="8644467" cy="656462"/>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lang="sv-SE" sz="2133" b="1">
                <a:latin typeface="Verdana" panose="020B0604030504040204" pitchFamily="34" charset="0"/>
                <a:ea typeface="Verdana" panose="020B0604030504040204" pitchFamily="34" charset="0"/>
                <a:cs typeface="Verdana" panose="020B0604030504040204" pitchFamily="34" charset="0"/>
              </a:rPr>
              <a:t>En av tre upplever att informationen följer med mycket dåligt eller ganska dåligt mellan vårdgivare</a:t>
            </a:r>
            <a:endParaRPr sz="2133" b="1">
              <a:highlight>
                <a:srgbClr val="FFFF00"/>
              </a:highlight>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Object"/>
          <p:cNvGraphicFramePr/>
          <p:nvPr/>
        </p:nvGraphicFramePr>
        <p:xfrm>
          <a:off x="575733" y="1573876"/>
          <a:ext cx="11040000" cy="4567480"/>
        </p:xfrm>
        <a:graphic>
          <a:graphicData uri="http://schemas.openxmlformats.org/drawingml/2006/chart">
            <c:chart xmlns:c="http://schemas.openxmlformats.org/drawingml/2006/chart" xmlns:r="http://schemas.openxmlformats.org/officeDocument/2006/relationships" r:id="rId2"/>
          </a:graphicData>
        </a:graphic>
      </p:graphicFrame>
      <p:sp>
        <p:nvSpPr>
          <p:cNvPr id="6" name="New shape">
            <a:extLst>
              <a:ext uri="{FF2B5EF4-FFF2-40B4-BE49-F238E27FC236}">
                <a16:creationId xmlns:a16="http://schemas.microsoft.com/office/drawing/2014/main" id="{F7606D8A-9E1B-F6AD-AF7B-A996CC7500C0}"/>
              </a:ext>
            </a:extLst>
          </p:cNvPr>
          <p:cNvSpPr/>
          <p:nvPr/>
        </p:nvSpPr>
        <p:spPr>
          <a:xfrm>
            <a:off x="575734" y="6309785"/>
            <a:ext cx="3583388" cy="215444"/>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a:latin typeface="Verdana" panose="020B0604030504040204" pitchFamily="34" charset="0"/>
                <a:ea typeface="Verdana" panose="020B0604030504040204" pitchFamily="34" charset="0"/>
                <a:cs typeface="Verdana" panose="020B0604030504040204" pitchFamily="34" charset="0"/>
              </a:rPr>
              <a:t>Antal </a:t>
            </a:r>
            <a:r>
              <a:rPr sz="1400" b="1" err="1">
                <a:latin typeface="Verdana" panose="020B0604030504040204" pitchFamily="34" charset="0"/>
                <a:ea typeface="Verdana" panose="020B0604030504040204" pitchFamily="34" charset="0"/>
                <a:cs typeface="Verdana" panose="020B0604030504040204" pitchFamily="34" charset="0"/>
              </a:rPr>
              <a:t>svar</a:t>
            </a:r>
            <a:r>
              <a:rPr sz="1400" b="1">
                <a:latin typeface="Verdana" panose="020B0604030504040204" pitchFamily="34" charset="0"/>
                <a:ea typeface="Verdana" panose="020B0604030504040204" pitchFamily="34" charset="0"/>
                <a:cs typeface="Verdana" panose="020B0604030504040204" pitchFamily="34" charset="0"/>
              </a:rPr>
              <a:t>: </a:t>
            </a:r>
            <a:r>
              <a:rPr lang="sv-SE" sz="1400" b="1">
                <a:latin typeface="Verdana" panose="020B0604030504040204" pitchFamily="34" charset="0"/>
                <a:ea typeface="Verdana" panose="020B0604030504040204" pitchFamily="34" charset="0"/>
                <a:cs typeface="Verdana" panose="020B0604030504040204" pitchFamily="34" charset="0"/>
              </a:rPr>
              <a:t>3 770 respondenter</a:t>
            </a:r>
            <a:endParaRPr sz="1400" b="1">
              <a:latin typeface="Verdana" panose="020B0604030504040204" pitchFamily="34" charset="0"/>
              <a:ea typeface="Verdana" panose="020B0604030504040204" pitchFamily="34" charset="0"/>
              <a:cs typeface="Verdana" panose="020B0604030504040204" pitchFamily="34" charset="0"/>
            </a:endParaRPr>
          </a:p>
        </p:txBody>
      </p:sp>
      <p:sp>
        <p:nvSpPr>
          <p:cNvPr id="9" name="New shape">
            <a:extLst>
              <a:ext uri="{FF2B5EF4-FFF2-40B4-BE49-F238E27FC236}">
                <a16:creationId xmlns:a16="http://schemas.microsoft.com/office/drawing/2014/main" id="{19C45DDF-1B20-B854-678E-5363E46A8D00}"/>
              </a:ext>
            </a:extLst>
          </p:cNvPr>
          <p:cNvSpPr/>
          <p:nvPr/>
        </p:nvSpPr>
        <p:spPr>
          <a:xfrm>
            <a:off x="575734" y="963691"/>
            <a:ext cx="7434127" cy="430887"/>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lang="sv-SE" sz="1400" i="1">
                <a:latin typeface="Verdana" panose="020B0604030504040204" pitchFamily="34" charset="0"/>
                <a:ea typeface="Verdana" panose="020B0604030504040204" pitchFamily="34" charset="0"/>
                <a:cs typeface="Verdana" panose="020B0604030504040204" pitchFamily="34" charset="0"/>
              </a:rPr>
              <a:t>Har du upplevt att du själv behövt samordna kontakten mellan olika vårdgivare (t.ex. boka tider, förmedla information, påminna om remisser)?</a:t>
            </a:r>
            <a:endParaRPr sz="1400" i="1">
              <a:highlight>
                <a:srgbClr val="FFFF00"/>
              </a:highlight>
              <a:latin typeface="Verdana" panose="020B0604030504040204" pitchFamily="34" charset="0"/>
              <a:ea typeface="Verdana" panose="020B0604030504040204" pitchFamily="34" charset="0"/>
              <a:cs typeface="Verdana" panose="020B0604030504040204" pitchFamily="34" charset="0"/>
            </a:endParaRPr>
          </a:p>
        </p:txBody>
      </p:sp>
      <p:sp>
        <p:nvSpPr>
          <p:cNvPr id="10" name="New shape">
            <a:extLst>
              <a:ext uri="{FF2B5EF4-FFF2-40B4-BE49-F238E27FC236}">
                <a16:creationId xmlns:a16="http://schemas.microsoft.com/office/drawing/2014/main" id="{9C7AC83A-DBC5-5789-09F5-4BDCDF1ACC26}"/>
              </a:ext>
            </a:extLst>
          </p:cNvPr>
          <p:cNvSpPr/>
          <p:nvPr/>
        </p:nvSpPr>
        <p:spPr>
          <a:xfrm>
            <a:off x="575734" y="548217"/>
            <a:ext cx="11040533" cy="328231"/>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lang="sv-SE" sz="2133" b="1">
                <a:latin typeface="Verdana" panose="020B0604030504040204" pitchFamily="34" charset="0"/>
                <a:ea typeface="Verdana" panose="020B0604030504040204" pitchFamily="34" charset="0"/>
                <a:cs typeface="Verdana" panose="020B0604030504040204" pitchFamily="34" charset="0"/>
              </a:rPr>
              <a:t>En av fyra behöver ofta eller alltid samordna sin egen vård</a:t>
            </a:r>
            <a:endParaRPr sz="2133" b="1">
              <a:highlight>
                <a:srgbClr val="FFFF00"/>
              </a:highlight>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Object"/>
          <p:cNvGraphicFramePr/>
          <p:nvPr/>
        </p:nvGraphicFramePr>
        <p:xfrm>
          <a:off x="575733" y="1573877"/>
          <a:ext cx="11040000" cy="4569652"/>
        </p:xfrm>
        <a:graphic>
          <a:graphicData uri="http://schemas.openxmlformats.org/drawingml/2006/chart">
            <c:chart xmlns:c="http://schemas.openxmlformats.org/drawingml/2006/chart" xmlns:r="http://schemas.openxmlformats.org/officeDocument/2006/relationships" r:id="rId2"/>
          </a:graphicData>
        </a:graphic>
      </p:graphicFrame>
      <p:sp>
        <p:nvSpPr>
          <p:cNvPr id="6" name="New shape">
            <a:extLst>
              <a:ext uri="{FF2B5EF4-FFF2-40B4-BE49-F238E27FC236}">
                <a16:creationId xmlns:a16="http://schemas.microsoft.com/office/drawing/2014/main" id="{073D342C-F9E0-B398-AA94-1B653BEEA51B}"/>
              </a:ext>
            </a:extLst>
          </p:cNvPr>
          <p:cNvSpPr/>
          <p:nvPr/>
        </p:nvSpPr>
        <p:spPr>
          <a:xfrm>
            <a:off x="575734" y="6309785"/>
            <a:ext cx="3583388" cy="215444"/>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a:latin typeface="Verdana" panose="020B0604030504040204" pitchFamily="34" charset="0"/>
                <a:ea typeface="Verdana" panose="020B0604030504040204" pitchFamily="34" charset="0"/>
                <a:cs typeface="Verdana" panose="020B0604030504040204" pitchFamily="34" charset="0"/>
              </a:rPr>
              <a:t>Antal </a:t>
            </a:r>
            <a:r>
              <a:rPr sz="1400" b="1" err="1">
                <a:latin typeface="Verdana" panose="020B0604030504040204" pitchFamily="34" charset="0"/>
                <a:ea typeface="Verdana" panose="020B0604030504040204" pitchFamily="34" charset="0"/>
                <a:cs typeface="Verdana" panose="020B0604030504040204" pitchFamily="34" charset="0"/>
              </a:rPr>
              <a:t>svar</a:t>
            </a:r>
            <a:r>
              <a:rPr sz="1400" b="1">
                <a:latin typeface="Verdana" panose="020B0604030504040204" pitchFamily="34" charset="0"/>
                <a:ea typeface="Verdana" panose="020B0604030504040204" pitchFamily="34" charset="0"/>
                <a:cs typeface="Verdana" panose="020B0604030504040204" pitchFamily="34" charset="0"/>
              </a:rPr>
              <a:t>: </a:t>
            </a:r>
            <a:r>
              <a:rPr lang="sv-SE" sz="1400" b="1">
                <a:latin typeface="Verdana" panose="020B0604030504040204" pitchFamily="34" charset="0"/>
                <a:ea typeface="Verdana" panose="020B0604030504040204" pitchFamily="34" charset="0"/>
                <a:cs typeface="Verdana" panose="020B0604030504040204" pitchFamily="34" charset="0"/>
              </a:rPr>
              <a:t>3 763 respondenter</a:t>
            </a:r>
            <a:endParaRPr sz="1400" b="1">
              <a:latin typeface="Verdana" panose="020B0604030504040204" pitchFamily="34" charset="0"/>
              <a:ea typeface="Verdana" panose="020B0604030504040204" pitchFamily="34" charset="0"/>
              <a:cs typeface="Verdana" panose="020B0604030504040204" pitchFamily="34" charset="0"/>
            </a:endParaRPr>
          </a:p>
        </p:txBody>
      </p:sp>
      <p:sp>
        <p:nvSpPr>
          <p:cNvPr id="9" name="New shape">
            <a:extLst>
              <a:ext uri="{FF2B5EF4-FFF2-40B4-BE49-F238E27FC236}">
                <a16:creationId xmlns:a16="http://schemas.microsoft.com/office/drawing/2014/main" id="{D6DD574D-A6AB-0031-68C5-D0E1918E2C8A}"/>
              </a:ext>
            </a:extLst>
          </p:cNvPr>
          <p:cNvSpPr/>
          <p:nvPr/>
        </p:nvSpPr>
        <p:spPr>
          <a:xfrm>
            <a:off x="575733" y="963691"/>
            <a:ext cx="7646779" cy="430887"/>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lang="sv-SE" sz="1400" i="1">
                <a:latin typeface="Verdana" panose="020B0604030504040204" pitchFamily="34" charset="0"/>
                <a:ea typeface="Verdana" panose="020B0604030504040204" pitchFamily="34" charset="0"/>
                <a:cs typeface="Verdana" panose="020B0604030504040204" pitchFamily="34" charset="0"/>
              </a:rPr>
              <a:t>Har du upplevt problem i övergången mellan sjukhusvård och primärvård eller kommunal vård (t.ex. att information fallit bort eller att uppföljning uteblivit)?</a:t>
            </a:r>
            <a:endParaRPr sz="1400" i="1">
              <a:highlight>
                <a:srgbClr val="FFFF00"/>
              </a:highlight>
              <a:latin typeface="Verdana" panose="020B0604030504040204" pitchFamily="34" charset="0"/>
              <a:ea typeface="Verdana" panose="020B0604030504040204" pitchFamily="34" charset="0"/>
              <a:cs typeface="Verdana" panose="020B0604030504040204" pitchFamily="34" charset="0"/>
            </a:endParaRPr>
          </a:p>
        </p:txBody>
      </p:sp>
      <p:sp>
        <p:nvSpPr>
          <p:cNvPr id="10" name="New shape">
            <a:extLst>
              <a:ext uri="{FF2B5EF4-FFF2-40B4-BE49-F238E27FC236}">
                <a16:creationId xmlns:a16="http://schemas.microsoft.com/office/drawing/2014/main" id="{6145D89D-5B24-F4D6-FE5F-C8E23B702FD7}"/>
              </a:ext>
            </a:extLst>
          </p:cNvPr>
          <p:cNvSpPr/>
          <p:nvPr/>
        </p:nvSpPr>
        <p:spPr>
          <a:xfrm>
            <a:off x="575734" y="548217"/>
            <a:ext cx="11040533" cy="328231"/>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lang="sv-SE" sz="2133" b="1">
                <a:latin typeface="Verdana" panose="020B0604030504040204" pitchFamily="34" charset="0"/>
                <a:ea typeface="Verdana" panose="020B0604030504040204" pitchFamily="34" charset="0"/>
                <a:cs typeface="Verdana" panose="020B0604030504040204" pitchFamily="34" charset="0"/>
              </a:rPr>
              <a:t>En av tre har upplevt problem i övergången mellan vårdformer</a:t>
            </a:r>
            <a:endParaRPr sz="2133" b="1">
              <a:highlight>
                <a:srgbClr val="FFFF00"/>
              </a:highlight>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Object"/>
          <p:cNvGraphicFramePr/>
          <p:nvPr/>
        </p:nvGraphicFramePr>
        <p:xfrm>
          <a:off x="575733" y="1800447"/>
          <a:ext cx="11040000" cy="4372712"/>
        </p:xfrm>
        <a:graphic>
          <a:graphicData uri="http://schemas.openxmlformats.org/drawingml/2006/chart">
            <c:chart xmlns:c="http://schemas.openxmlformats.org/drawingml/2006/chart" xmlns:r="http://schemas.openxmlformats.org/officeDocument/2006/relationships" r:id="rId2"/>
          </a:graphicData>
        </a:graphic>
      </p:graphicFrame>
      <p:sp>
        <p:nvSpPr>
          <p:cNvPr id="6" name="New shape">
            <a:extLst>
              <a:ext uri="{FF2B5EF4-FFF2-40B4-BE49-F238E27FC236}">
                <a16:creationId xmlns:a16="http://schemas.microsoft.com/office/drawing/2014/main" id="{595261CE-CB65-CE4C-18F1-A852B982D718}"/>
              </a:ext>
            </a:extLst>
          </p:cNvPr>
          <p:cNvSpPr/>
          <p:nvPr/>
        </p:nvSpPr>
        <p:spPr>
          <a:xfrm>
            <a:off x="575734" y="6309785"/>
            <a:ext cx="3583388" cy="215444"/>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a:latin typeface="Verdana" panose="020B0604030504040204" pitchFamily="34" charset="0"/>
                <a:ea typeface="Verdana" panose="020B0604030504040204" pitchFamily="34" charset="0"/>
                <a:cs typeface="Verdana" panose="020B0604030504040204" pitchFamily="34" charset="0"/>
              </a:rPr>
              <a:t>Antal </a:t>
            </a:r>
            <a:r>
              <a:rPr sz="1400" b="1" err="1">
                <a:latin typeface="Verdana" panose="020B0604030504040204" pitchFamily="34" charset="0"/>
                <a:ea typeface="Verdana" panose="020B0604030504040204" pitchFamily="34" charset="0"/>
                <a:cs typeface="Verdana" panose="020B0604030504040204" pitchFamily="34" charset="0"/>
              </a:rPr>
              <a:t>svar</a:t>
            </a:r>
            <a:r>
              <a:rPr sz="1400" b="1">
                <a:latin typeface="Verdana" panose="020B0604030504040204" pitchFamily="34" charset="0"/>
                <a:ea typeface="Verdana" panose="020B0604030504040204" pitchFamily="34" charset="0"/>
                <a:cs typeface="Verdana" panose="020B0604030504040204" pitchFamily="34" charset="0"/>
              </a:rPr>
              <a:t>: </a:t>
            </a:r>
            <a:r>
              <a:rPr lang="sv-SE" sz="1400" b="1">
                <a:latin typeface="Verdana" panose="020B0604030504040204" pitchFamily="34" charset="0"/>
                <a:ea typeface="Verdana" panose="020B0604030504040204" pitchFamily="34" charset="0"/>
                <a:cs typeface="Verdana" panose="020B0604030504040204" pitchFamily="34" charset="0"/>
              </a:rPr>
              <a:t>3 782 respondenter</a:t>
            </a:r>
            <a:endParaRPr sz="1400" b="1">
              <a:latin typeface="Verdana" panose="020B0604030504040204" pitchFamily="34" charset="0"/>
              <a:ea typeface="Verdana" panose="020B0604030504040204" pitchFamily="34" charset="0"/>
              <a:cs typeface="Verdana" panose="020B0604030504040204" pitchFamily="34" charset="0"/>
            </a:endParaRPr>
          </a:p>
        </p:txBody>
      </p:sp>
      <p:sp>
        <p:nvSpPr>
          <p:cNvPr id="9" name="New shape">
            <a:extLst>
              <a:ext uri="{FF2B5EF4-FFF2-40B4-BE49-F238E27FC236}">
                <a16:creationId xmlns:a16="http://schemas.microsoft.com/office/drawing/2014/main" id="{173CB4B7-DC48-CB06-26C8-EB3C60B10CC0}"/>
              </a:ext>
            </a:extLst>
          </p:cNvPr>
          <p:cNvSpPr/>
          <p:nvPr/>
        </p:nvSpPr>
        <p:spPr>
          <a:xfrm>
            <a:off x="575734" y="1498693"/>
            <a:ext cx="11040533" cy="215444"/>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lang="sv-SE" sz="1400" i="1">
                <a:latin typeface="Verdana" panose="020B0604030504040204" pitchFamily="34" charset="0"/>
                <a:ea typeface="Verdana" panose="020B0604030504040204" pitchFamily="34" charset="0"/>
                <a:cs typeface="Verdana" panose="020B0604030504040204" pitchFamily="34" charset="0"/>
              </a:rPr>
              <a:t>Upplever du att det finns någon i vården som har ett helhetsansvar för din vård och hälsa?</a:t>
            </a:r>
            <a:endParaRPr sz="1400" i="1">
              <a:highlight>
                <a:srgbClr val="FFFF00"/>
              </a:highlight>
              <a:latin typeface="Verdana" panose="020B0604030504040204" pitchFamily="34" charset="0"/>
              <a:ea typeface="Verdana" panose="020B0604030504040204" pitchFamily="34" charset="0"/>
              <a:cs typeface="Verdana" panose="020B0604030504040204" pitchFamily="34" charset="0"/>
            </a:endParaRPr>
          </a:p>
        </p:txBody>
      </p:sp>
      <p:sp>
        <p:nvSpPr>
          <p:cNvPr id="10" name="New shape">
            <a:extLst>
              <a:ext uri="{FF2B5EF4-FFF2-40B4-BE49-F238E27FC236}">
                <a16:creationId xmlns:a16="http://schemas.microsoft.com/office/drawing/2014/main" id="{2C3B159F-6B37-FEC5-84FD-94F315128535}"/>
              </a:ext>
            </a:extLst>
          </p:cNvPr>
          <p:cNvSpPr/>
          <p:nvPr/>
        </p:nvSpPr>
        <p:spPr>
          <a:xfrm>
            <a:off x="575733" y="548218"/>
            <a:ext cx="7746016" cy="820866"/>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lang="sv-SE" sz="2667" b="1">
                <a:latin typeface="Verdana" panose="020B0604030504040204" pitchFamily="34" charset="0"/>
                <a:ea typeface="Verdana" panose="020B0604030504040204" pitchFamily="34" charset="0"/>
                <a:cs typeface="Verdana" panose="020B0604030504040204" pitchFamily="34" charset="0"/>
              </a:rPr>
              <a:t>Sex av tio upplever inte att någon har ett helhetsansvar för deras vård</a:t>
            </a:r>
            <a:endParaRPr sz="2667" b="1">
              <a:highlight>
                <a:srgbClr val="FFFF00"/>
              </a:highlight>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F6C9B6-1995-3AFB-2B5B-6B6385BD1EB4}"/>
            </a:ext>
          </a:extLst>
        </p:cNvPr>
        <p:cNvGrpSpPr/>
        <p:nvPr/>
      </p:nvGrpSpPr>
      <p:grpSpPr>
        <a:xfrm>
          <a:off x="0" y="0"/>
          <a:ext cx="0" cy="0"/>
          <a:chOff x="0" y="0"/>
          <a:chExt cx="0" cy="0"/>
        </a:xfrm>
      </p:grpSpPr>
      <p:pic>
        <p:nvPicPr>
          <p:cNvPr id="5" name="Bildobjekt 7">
            <a:extLst>
              <a:ext uri="{FF2B5EF4-FFF2-40B4-BE49-F238E27FC236}">
                <a16:creationId xmlns:a16="http://schemas.microsoft.com/office/drawing/2014/main" id="{84A72D47-8DB2-C2FE-AE2B-47B60A919438}"/>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r="49280"/>
          <a:stretch/>
        </p:blipFill>
        <p:spPr>
          <a:xfrm>
            <a:off x="8836153" y="57152"/>
            <a:ext cx="3355849" cy="6858000"/>
          </a:xfrm>
          <a:prstGeom prst="rect">
            <a:avLst/>
          </a:prstGeom>
        </p:spPr>
      </p:pic>
      <p:sp>
        <p:nvSpPr>
          <p:cNvPr id="6" name="Platshållare för text 1">
            <a:extLst>
              <a:ext uri="{FF2B5EF4-FFF2-40B4-BE49-F238E27FC236}">
                <a16:creationId xmlns:a16="http://schemas.microsoft.com/office/drawing/2014/main" id="{768C4F39-FDB3-3A18-8BBE-1931DCCE55D3}"/>
              </a:ext>
            </a:extLst>
          </p:cNvPr>
          <p:cNvSpPr txBox="1">
            <a:spLocks/>
          </p:cNvSpPr>
          <p:nvPr/>
        </p:nvSpPr>
        <p:spPr>
          <a:xfrm>
            <a:off x="575733" y="2560290"/>
            <a:ext cx="9121160" cy="1000231"/>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sv-SE" sz="5333" b="1">
                <a:latin typeface="Verdana" panose="020B0604030504040204" pitchFamily="34" charset="0"/>
                <a:ea typeface="Verdana" panose="020B0604030504040204" pitchFamily="34" charset="0"/>
                <a:cs typeface="Verdana" panose="020B0604030504040204" pitchFamily="34" charset="0"/>
              </a:rPr>
              <a:t>Frågor om personcentrerad vård</a:t>
            </a:r>
            <a:endParaRPr lang="sv-SE" sz="5333">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2531428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Object"/>
          <p:cNvGraphicFramePr/>
          <p:nvPr/>
        </p:nvGraphicFramePr>
        <p:xfrm>
          <a:off x="575733" y="1596045"/>
          <a:ext cx="11040000" cy="4569649"/>
        </p:xfrm>
        <a:graphic>
          <a:graphicData uri="http://schemas.openxmlformats.org/drawingml/2006/chart">
            <c:chart xmlns:c="http://schemas.openxmlformats.org/drawingml/2006/chart" xmlns:r="http://schemas.openxmlformats.org/officeDocument/2006/relationships" r:id="rId2"/>
          </a:graphicData>
        </a:graphic>
      </p:graphicFrame>
      <p:sp>
        <p:nvSpPr>
          <p:cNvPr id="6" name="New shape">
            <a:extLst>
              <a:ext uri="{FF2B5EF4-FFF2-40B4-BE49-F238E27FC236}">
                <a16:creationId xmlns:a16="http://schemas.microsoft.com/office/drawing/2014/main" id="{A438DB96-1A04-4E58-99BF-12E6A93822D9}"/>
              </a:ext>
            </a:extLst>
          </p:cNvPr>
          <p:cNvSpPr/>
          <p:nvPr/>
        </p:nvSpPr>
        <p:spPr>
          <a:xfrm>
            <a:off x="575734" y="6309785"/>
            <a:ext cx="3583388" cy="215444"/>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a:latin typeface="Verdana" panose="020B0604030504040204" pitchFamily="34" charset="0"/>
                <a:ea typeface="Verdana" panose="020B0604030504040204" pitchFamily="34" charset="0"/>
                <a:cs typeface="Verdana" panose="020B0604030504040204" pitchFamily="34" charset="0"/>
              </a:rPr>
              <a:t>Antal </a:t>
            </a:r>
            <a:r>
              <a:rPr sz="1400" b="1" err="1">
                <a:latin typeface="Verdana" panose="020B0604030504040204" pitchFamily="34" charset="0"/>
                <a:ea typeface="Verdana" panose="020B0604030504040204" pitchFamily="34" charset="0"/>
                <a:cs typeface="Verdana" panose="020B0604030504040204" pitchFamily="34" charset="0"/>
              </a:rPr>
              <a:t>svar</a:t>
            </a:r>
            <a:r>
              <a:rPr sz="1400" b="1">
                <a:latin typeface="Verdana" panose="020B0604030504040204" pitchFamily="34" charset="0"/>
                <a:ea typeface="Verdana" panose="020B0604030504040204" pitchFamily="34" charset="0"/>
                <a:cs typeface="Verdana" panose="020B0604030504040204" pitchFamily="34" charset="0"/>
              </a:rPr>
              <a:t>: </a:t>
            </a:r>
            <a:r>
              <a:rPr lang="sv-SE" sz="1400" b="1">
                <a:latin typeface="Verdana" panose="020B0604030504040204" pitchFamily="34" charset="0"/>
                <a:ea typeface="Verdana" panose="020B0604030504040204" pitchFamily="34" charset="0"/>
                <a:cs typeface="Verdana" panose="020B0604030504040204" pitchFamily="34" charset="0"/>
              </a:rPr>
              <a:t>3 773 respondenter</a:t>
            </a:r>
            <a:endParaRPr sz="1400" b="1">
              <a:latin typeface="Verdana" panose="020B0604030504040204" pitchFamily="34" charset="0"/>
              <a:ea typeface="Verdana" panose="020B0604030504040204" pitchFamily="34" charset="0"/>
              <a:cs typeface="Verdana" panose="020B0604030504040204" pitchFamily="34" charset="0"/>
            </a:endParaRPr>
          </a:p>
        </p:txBody>
      </p:sp>
      <p:sp>
        <p:nvSpPr>
          <p:cNvPr id="9" name="New shape">
            <a:extLst>
              <a:ext uri="{FF2B5EF4-FFF2-40B4-BE49-F238E27FC236}">
                <a16:creationId xmlns:a16="http://schemas.microsoft.com/office/drawing/2014/main" id="{501A45FB-69AF-3C50-2668-03793632AB47}"/>
              </a:ext>
            </a:extLst>
          </p:cNvPr>
          <p:cNvSpPr/>
          <p:nvPr/>
        </p:nvSpPr>
        <p:spPr>
          <a:xfrm>
            <a:off x="575732" y="1064030"/>
            <a:ext cx="6980472" cy="430887"/>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lang="sv-SE" sz="1400" i="1">
                <a:latin typeface="Verdana" panose="020B0604030504040204" pitchFamily="34" charset="0"/>
                <a:ea typeface="Verdana" panose="020B0604030504040204" pitchFamily="34" charset="0"/>
                <a:cs typeface="Verdana" panose="020B0604030504040204" pitchFamily="34" charset="0"/>
              </a:rPr>
              <a:t>Kände du till att du som patient har rätt att få en fast vårdkontakt som tar ett helhetsansvar för din vård och samordning mellan olika vårdgivare?</a:t>
            </a:r>
            <a:endParaRPr sz="1400" i="1">
              <a:highlight>
                <a:srgbClr val="FFFF00"/>
              </a:highlight>
              <a:latin typeface="Verdana" panose="020B0604030504040204" pitchFamily="34" charset="0"/>
              <a:ea typeface="Verdana" panose="020B0604030504040204" pitchFamily="34" charset="0"/>
              <a:cs typeface="Verdana" panose="020B0604030504040204" pitchFamily="34" charset="0"/>
            </a:endParaRPr>
          </a:p>
        </p:txBody>
      </p:sp>
      <p:sp>
        <p:nvSpPr>
          <p:cNvPr id="10" name="New shape">
            <a:extLst>
              <a:ext uri="{FF2B5EF4-FFF2-40B4-BE49-F238E27FC236}">
                <a16:creationId xmlns:a16="http://schemas.microsoft.com/office/drawing/2014/main" id="{CE73F7FA-9969-4008-3B7C-51D84A7AFD21}"/>
              </a:ext>
            </a:extLst>
          </p:cNvPr>
          <p:cNvSpPr/>
          <p:nvPr/>
        </p:nvSpPr>
        <p:spPr>
          <a:xfrm>
            <a:off x="575734" y="548217"/>
            <a:ext cx="11040533" cy="410433"/>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lang="sv-SE" sz="2667" b="1">
                <a:latin typeface="Verdana" panose="020B0604030504040204" pitchFamily="34" charset="0"/>
                <a:ea typeface="Verdana" panose="020B0604030504040204" pitchFamily="34" charset="0"/>
                <a:cs typeface="Verdana" panose="020B0604030504040204" pitchFamily="34" charset="0"/>
              </a:rPr>
              <a:t>Hälften känner inte till rätten till en fast vårdkontakt</a:t>
            </a:r>
            <a:endParaRPr sz="2667" b="1">
              <a:highlight>
                <a:srgbClr val="FFFF00"/>
              </a:highlight>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Object"/>
          <p:cNvGraphicFramePr/>
          <p:nvPr/>
        </p:nvGraphicFramePr>
        <p:xfrm>
          <a:off x="575733" y="1872343"/>
          <a:ext cx="11040000" cy="4249255"/>
        </p:xfrm>
        <a:graphic>
          <a:graphicData uri="http://schemas.openxmlformats.org/drawingml/2006/chart">
            <c:chart xmlns:c="http://schemas.openxmlformats.org/drawingml/2006/chart" xmlns:r="http://schemas.openxmlformats.org/officeDocument/2006/relationships" r:id="rId2"/>
          </a:graphicData>
        </a:graphic>
      </p:graphicFrame>
      <p:sp>
        <p:nvSpPr>
          <p:cNvPr id="6" name="New shape">
            <a:extLst>
              <a:ext uri="{FF2B5EF4-FFF2-40B4-BE49-F238E27FC236}">
                <a16:creationId xmlns:a16="http://schemas.microsoft.com/office/drawing/2014/main" id="{DB5551E3-2DCF-93DC-0D6A-964328F02E80}"/>
              </a:ext>
            </a:extLst>
          </p:cNvPr>
          <p:cNvSpPr/>
          <p:nvPr/>
        </p:nvSpPr>
        <p:spPr>
          <a:xfrm>
            <a:off x="575734" y="6309785"/>
            <a:ext cx="3583388" cy="215444"/>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a:latin typeface="Verdana" panose="020B0604030504040204" pitchFamily="34" charset="0"/>
                <a:ea typeface="Verdana" panose="020B0604030504040204" pitchFamily="34" charset="0"/>
                <a:cs typeface="Verdana" panose="020B0604030504040204" pitchFamily="34" charset="0"/>
              </a:rPr>
              <a:t>Antal </a:t>
            </a:r>
            <a:r>
              <a:rPr sz="1400" b="1" err="1">
                <a:latin typeface="Verdana" panose="020B0604030504040204" pitchFamily="34" charset="0"/>
                <a:ea typeface="Verdana" panose="020B0604030504040204" pitchFamily="34" charset="0"/>
                <a:cs typeface="Verdana" panose="020B0604030504040204" pitchFamily="34" charset="0"/>
              </a:rPr>
              <a:t>svar</a:t>
            </a:r>
            <a:r>
              <a:rPr sz="1400" b="1">
                <a:latin typeface="Verdana" panose="020B0604030504040204" pitchFamily="34" charset="0"/>
                <a:ea typeface="Verdana" panose="020B0604030504040204" pitchFamily="34" charset="0"/>
                <a:cs typeface="Verdana" panose="020B0604030504040204" pitchFamily="34" charset="0"/>
              </a:rPr>
              <a:t>: </a:t>
            </a:r>
            <a:r>
              <a:rPr lang="sv-SE" sz="1400" b="1">
                <a:latin typeface="Verdana" panose="020B0604030504040204" pitchFamily="34" charset="0"/>
                <a:ea typeface="Verdana" panose="020B0604030504040204" pitchFamily="34" charset="0"/>
                <a:cs typeface="Verdana" panose="020B0604030504040204" pitchFamily="34" charset="0"/>
              </a:rPr>
              <a:t>5 430 respondenter</a:t>
            </a:r>
            <a:endParaRPr sz="1400" b="1">
              <a:latin typeface="Verdana" panose="020B0604030504040204" pitchFamily="34" charset="0"/>
              <a:ea typeface="Verdana" panose="020B0604030504040204" pitchFamily="34" charset="0"/>
              <a:cs typeface="Verdana" panose="020B0604030504040204" pitchFamily="34" charset="0"/>
            </a:endParaRPr>
          </a:p>
        </p:txBody>
      </p:sp>
      <p:sp>
        <p:nvSpPr>
          <p:cNvPr id="9" name="New shape">
            <a:extLst>
              <a:ext uri="{FF2B5EF4-FFF2-40B4-BE49-F238E27FC236}">
                <a16:creationId xmlns:a16="http://schemas.microsoft.com/office/drawing/2014/main" id="{796950DD-B3E4-030E-7226-3A82203E76AB}"/>
              </a:ext>
            </a:extLst>
          </p:cNvPr>
          <p:cNvSpPr/>
          <p:nvPr/>
        </p:nvSpPr>
        <p:spPr>
          <a:xfrm>
            <a:off x="575734" y="1498693"/>
            <a:ext cx="11040533" cy="215444"/>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lang="sv-SE" sz="1400" i="1">
                <a:latin typeface="Verdana" panose="020B0604030504040204" pitchFamily="34" charset="0"/>
                <a:ea typeface="Verdana" panose="020B0604030504040204" pitchFamily="34" charset="0"/>
                <a:cs typeface="Verdana" panose="020B0604030504040204" pitchFamily="34" charset="0"/>
              </a:rPr>
              <a:t>Upplever du att vården utgår från dina samlade behov, inte bara en enskild diagnos?</a:t>
            </a:r>
            <a:endParaRPr sz="1400" i="1">
              <a:highlight>
                <a:srgbClr val="FFFF00"/>
              </a:highlight>
              <a:latin typeface="Verdana" panose="020B0604030504040204" pitchFamily="34" charset="0"/>
              <a:ea typeface="Verdana" panose="020B0604030504040204" pitchFamily="34" charset="0"/>
              <a:cs typeface="Verdana" panose="020B0604030504040204" pitchFamily="34" charset="0"/>
            </a:endParaRPr>
          </a:p>
        </p:txBody>
      </p:sp>
      <p:sp>
        <p:nvSpPr>
          <p:cNvPr id="11" name="New shape">
            <a:extLst>
              <a:ext uri="{FF2B5EF4-FFF2-40B4-BE49-F238E27FC236}">
                <a16:creationId xmlns:a16="http://schemas.microsoft.com/office/drawing/2014/main" id="{FB67E307-F5A7-BDBD-C20D-DF1C5839B64E}"/>
              </a:ext>
            </a:extLst>
          </p:cNvPr>
          <p:cNvSpPr/>
          <p:nvPr/>
        </p:nvSpPr>
        <p:spPr>
          <a:xfrm>
            <a:off x="575733" y="548218"/>
            <a:ext cx="8355616" cy="820866"/>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lang="sv-SE" sz="2667" b="1">
                <a:latin typeface="Verdana" panose="020B0604030504040204" pitchFamily="34" charset="0"/>
                <a:ea typeface="Verdana" panose="020B0604030504040204" pitchFamily="34" charset="0"/>
                <a:cs typeface="Verdana" panose="020B0604030504040204" pitchFamily="34" charset="0"/>
              </a:rPr>
              <a:t>Nästan hälften upplever inte att vården utgår från deras samlade behov</a:t>
            </a:r>
            <a:endParaRPr sz="2667" b="1">
              <a:highlight>
                <a:srgbClr val="FFFF00"/>
              </a:highlight>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Object"/>
          <p:cNvGraphicFramePr/>
          <p:nvPr/>
        </p:nvGraphicFramePr>
        <p:xfrm>
          <a:off x="576267" y="1509485"/>
          <a:ext cx="11040000" cy="4622715"/>
        </p:xfrm>
        <a:graphic>
          <a:graphicData uri="http://schemas.openxmlformats.org/drawingml/2006/chart">
            <c:chart xmlns:c="http://schemas.openxmlformats.org/drawingml/2006/chart" xmlns:r="http://schemas.openxmlformats.org/officeDocument/2006/relationships" r:id="rId2"/>
          </a:graphicData>
        </a:graphic>
      </p:graphicFrame>
      <p:sp>
        <p:nvSpPr>
          <p:cNvPr id="6" name="New shape">
            <a:extLst>
              <a:ext uri="{FF2B5EF4-FFF2-40B4-BE49-F238E27FC236}">
                <a16:creationId xmlns:a16="http://schemas.microsoft.com/office/drawing/2014/main" id="{14D46288-8BB0-92D8-C9F3-66685E325F31}"/>
              </a:ext>
            </a:extLst>
          </p:cNvPr>
          <p:cNvSpPr/>
          <p:nvPr/>
        </p:nvSpPr>
        <p:spPr>
          <a:xfrm>
            <a:off x="575734" y="6309785"/>
            <a:ext cx="3583388" cy="215444"/>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a:latin typeface="Verdana" panose="020B0604030504040204" pitchFamily="34" charset="0"/>
                <a:ea typeface="Verdana" panose="020B0604030504040204" pitchFamily="34" charset="0"/>
                <a:cs typeface="Verdana" panose="020B0604030504040204" pitchFamily="34" charset="0"/>
              </a:rPr>
              <a:t>Antal </a:t>
            </a:r>
            <a:r>
              <a:rPr sz="1400" b="1" err="1">
                <a:latin typeface="Verdana" panose="020B0604030504040204" pitchFamily="34" charset="0"/>
                <a:ea typeface="Verdana" panose="020B0604030504040204" pitchFamily="34" charset="0"/>
                <a:cs typeface="Verdana" panose="020B0604030504040204" pitchFamily="34" charset="0"/>
              </a:rPr>
              <a:t>svar</a:t>
            </a:r>
            <a:r>
              <a:rPr sz="1400" b="1">
                <a:latin typeface="Verdana" panose="020B0604030504040204" pitchFamily="34" charset="0"/>
                <a:ea typeface="Verdana" panose="020B0604030504040204" pitchFamily="34" charset="0"/>
                <a:cs typeface="Verdana" panose="020B0604030504040204" pitchFamily="34" charset="0"/>
              </a:rPr>
              <a:t>: </a:t>
            </a:r>
            <a:r>
              <a:rPr lang="sv-SE" sz="1400" b="1">
                <a:latin typeface="Verdana" panose="020B0604030504040204" pitchFamily="34" charset="0"/>
                <a:ea typeface="Verdana" panose="020B0604030504040204" pitchFamily="34" charset="0"/>
                <a:cs typeface="Verdana" panose="020B0604030504040204" pitchFamily="34" charset="0"/>
              </a:rPr>
              <a:t>5 445 respondenter</a:t>
            </a:r>
            <a:endParaRPr sz="1400" b="1">
              <a:latin typeface="Verdana" panose="020B0604030504040204" pitchFamily="34" charset="0"/>
              <a:ea typeface="Verdana" panose="020B0604030504040204" pitchFamily="34" charset="0"/>
              <a:cs typeface="Verdana" panose="020B0604030504040204" pitchFamily="34" charset="0"/>
            </a:endParaRPr>
          </a:p>
        </p:txBody>
      </p:sp>
      <p:sp>
        <p:nvSpPr>
          <p:cNvPr id="9" name="New shape">
            <a:extLst>
              <a:ext uri="{FF2B5EF4-FFF2-40B4-BE49-F238E27FC236}">
                <a16:creationId xmlns:a16="http://schemas.microsoft.com/office/drawing/2014/main" id="{E47EE6D7-8790-3FD5-2783-D21B989C2487}"/>
              </a:ext>
            </a:extLst>
          </p:cNvPr>
          <p:cNvSpPr/>
          <p:nvPr/>
        </p:nvSpPr>
        <p:spPr>
          <a:xfrm>
            <a:off x="575734" y="1048751"/>
            <a:ext cx="11040533" cy="430887"/>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lang="sv-SE" sz="1400" i="1">
                <a:latin typeface="Verdana" panose="020B0604030504040204" pitchFamily="34" charset="0"/>
                <a:ea typeface="Verdana" panose="020B0604030504040204" pitchFamily="34" charset="0"/>
                <a:cs typeface="Verdana" panose="020B0604030504040204" pitchFamily="34" charset="0"/>
              </a:rPr>
              <a:t>Har du en skriftlig vårdplan eller behandlingsplan som du och din läkare tagit fram tillsammans?</a:t>
            </a:r>
          </a:p>
          <a:p>
            <a:endParaRPr lang="sv-SE" sz="1400" i="1">
              <a:latin typeface="Verdana" panose="020B0604030504040204" pitchFamily="34" charset="0"/>
              <a:ea typeface="Verdana" panose="020B0604030504040204" pitchFamily="34" charset="0"/>
              <a:cs typeface="Verdana" panose="020B0604030504040204" pitchFamily="34" charset="0"/>
            </a:endParaRPr>
          </a:p>
        </p:txBody>
      </p:sp>
      <p:sp>
        <p:nvSpPr>
          <p:cNvPr id="10" name="New shape">
            <a:extLst>
              <a:ext uri="{FF2B5EF4-FFF2-40B4-BE49-F238E27FC236}">
                <a16:creationId xmlns:a16="http://schemas.microsoft.com/office/drawing/2014/main" id="{3F07A254-F455-AB68-590E-DA8EFA21D2BB}"/>
              </a:ext>
            </a:extLst>
          </p:cNvPr>
          <p:cNvSpPr/>
          <p:nvPr/>
        </p:nvSpPr>
        <p:spPr>
          <a:xfrm>
            <a:off x="575734" y="548218"/>
            <a:ext cx="11040533" cy="410433"/>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lang="sv-SE" sz="2667" b="1">
                <a:latin typeface="Verdana" panose="020B0604030504040204" pitchFamily="34" charset="0"/>
                <a:ea typeface="Verdana" panose="020B0604030504040204" pitchFamily="34" charset="0"/>
                <a:cs typeface="Verdana" panose="020B0604030504040204" pitchFamily="34" charset="0"/>
              </a:rPr>
              <a:t>Inte ens en av tio har en skriftlig vårdplan</a:t>
            </a:r>
            <a:endParaRPr sz="2667" b="1">
              <a:highlight>
                <a:srgbClr val="FFFF00"/>
              </a:highlight>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Bildobjekt 30">
            <a:extLst>
              <a:ext uri="{FF2B5EF4-FFF2-40B4-BE49-F238E27FC236}">
                <a16:creationId xmlns:a16="http://schemas.microsoft.com/office/drawing/2014/main" id="{6BE1AC4E-AA2D-DD71-605F-ACB086D8F2E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61235" y="692696"/>
            <a:ext cx="1830765" cy="5095629"/>
          </a:xfrm>
          <a:prstGeom prst="rect">
            <a:avLst/>
          </a:prstGeom>
        </p:spPr>
      </p:pic>
      <p:sp>
        <p:nvSpPr>
          <p:cNvPr id="24" name="Shape 22"/>
          <p:cNvSpPr/>
          <p:nvPr/>
        </p:nvSpPr>
        <p:spPr>
          <a:xfrm>
            <a:off x="5760720" y="4809744"/>
            <a:ext cx="5111496" cy="1051560"/>
          </a:xfrm>
          <a:prstGeom prst="rect">
            <a:avLst/>
          </a:prstGeom>
          <a:solidFill>
            <a:srgbClr val="EEF3F5"/>
          </a:solidFill>
          <a:ln w="12700">
            <a:solidFill>
              <a:srgbClr val="E3EAED"/>
            </a:solidFill>
            <a:prstDash val="solid"/>
          </a:ln>
        </p:spPr>
        <p:txBody>
          <a:bodyPr/>
          <a:lstStyle/>
          <a:p>
            <a:endParaRPr lang="sv-SE"/>
          </a:p>
        </p:txBody>
      </p:sp>
      <p:sp>
        <p:nvSpPr>
          <p:cNvPr id="26" name="Shape 24"/>
          <p:cNvSpPr/>
          <p:nvPr/>
        </p:nvSpPr>
        <p:spPr>
          <a:xfrm>
            <a:off x="6089904" y="5038344"/>
            <a:ext cx="548640" cy="548640"/>
          </a:xfrm>
          <a:prstGeom prst="ellipse">
            <a:avLst/>
          </a:prstGeom>
          <a:solidFill>
            <a:srgbClr val="A0B1B8"/>
          </a:solidFill>
          <a:ln w="19050">
            <a:solidFill>
              <a:srgbClr val="A0B1B8">
                <a:alpha val="0"/>
              </a:srgbClr>
            </a:solidFill>
            <a:prstDash val="solid"/>
          </a:ln>
        </p:spPr>
        <p:txBody>
          <a:bodyPr/>
          <a:lstStyle/>
          <a:p>
            <a:endParaRPr lang="sv-SE"/>
          </a:p>
        </p:txBody>
      </p:sp>
      <p:sp>
        <p:nvSpPr>
          <p:cNvPr id="4" name="Text 2"/>
          <p:cNvSpPr/>
          <p:nvPr/>
        </p:nvSpPr>
        <p:spPr>
          <a:xfrm>
            <a:off x="566928" y="475488"/>
            <a:ext cx="4754880" cy="502920"/>
          </a:xfrm>
          <a:prstGeom prst="rect">
            <a:avLst/>
          </a:prstGeom>
          <a:noFill/>
          <a:ln/>
        </p:spPr>
        <p:txBody>
          <a:bodyPr wrap="square" lIns="508" tIns="508" rIns="508" bIns="508" rtlCol="0" anchor="t">
            <a:normAutofit/>
          </a:bodyPr>
          <a:lstStyle/>
          <a:p>
            <a:pPr marL="0" indent="0" algn="l">
              <a:buNone/>
            </a:pPr>
            <a:r>
              <a:rPr lang="en-US" sz="3200" b="1">
                <a:solidFill>
                  <a:srgbClr val="222222"/>
                </a:solidFill>
                <a:latin typeface="Verdana" pitchFamily="34" charset="0"/>
                <a:ea typeface="Verdana" pitchFamily="34" charset="-122"/>
                <a:cs typeface="Verdana" pitchFamily="34" charset="-120"/>
              </a:rPr>
              <a:t>Problemformulering</a:t>
            </a:r>
            <a:endParaRPr lang="en-US" sz="3200"/>
          </a:p>
        </p:txBody>
      </p:sp>
      <p:sp>
        <p:nvSpPr>
          <p:cNvPr id="5" name="Text 3"/>
          <p:cNvSpPr/>
          <p:nvPr/>
        </p:nvSpPr>
        <p:spPr>
          <a:xfrm>
            <a:off x="566928" y="1133856"/>
            <a:ext cx="7955280" cy="457200"/>
          </a:xfrm>
          <a:prstGeom prst="rect">
            <a:avLst/>
          </a:prstGeom>
          <a:noFill/>
          <a:ln/>
        </p:spPr>
        <p:txBody>
          <a:bodyPr wrap="square" lIns="508" tIns="508" rIns="508" bIns="508" rtlCol="0" anchor="t">
            <a:normAutofit lnSpcReduction="10000"/>
          </a:bodyPr>
          <a:lstStyle/>
          <a:p>
            <a:pPr marL="0" indent="0" algn="l">
              <a:buNone/>
            </a:pPr>
            <a:r>
              <a:rPr lang="sv-SE" sz="1620">
                <a:solidFill>
                  <a:srgbClr val="A6112B"/>
                </a:solidFill>
                <a:latin typeface="Verdana" pitchFamily="34" charset="0"/>
                <a:ea typeface="Verdana" pitchFamily="34" charset="-122"/>
                <a:cs typeface="Verdana" pitchFamily="34" charset="-120"/>
              </a:rPr>
              <a:t>Äldre med hjärt-, kärl- och lungsjukdom är en utsatt grupp med stort vårdbehov som inte möts.</a:t>
            </a:r>
          </a:p>
        </p:txBody>
      </p:sp>
      <p:sp>
        <p:nvSpPr>
          <p:cNvPr id="6" name="Shape 4"/>
          <p:cNvSpPr/>
          <p:nvPr/>
        </p:nvSpPr>
        <p:spPr>
          <a:xfrm>
            <a:off x="566928" y="1865376"/>
            <a:ext cx="10305288" cy="1234440"/>
          </a:xfrm>
          <a:prstGeom prst="rect">
            <a:avLst/>
          </a:prstGeom>
          <a:solidFill>
            <a:srgbClr val="EEF3F5"/>
          </a:solidFill>
          <a:ln w="12700">
            <a:solidFill>
              <a:srgbClr val="E3EAED"/>
            </a:solidFill>
            <a:prstDash val="solid"/>
          </a:ln>
        </p:spPr>
        <p:txBody>
          <a:bodyPr/>
          <a:lstStyle/>
          <a:p>
            <a:endParaRPr lang="sv-SE"/>
          </a:p>
        </p:txBody>
      </p:sp>
      <p:sp>
        <p:nvSpPr>
          <p:cNvPr id="7" name="Text 5"/>
          <p:cNvSpPr/>
          <p:nvPr/>
        </p:nvSpPr>
        <p:spPr>
          <a:xfrm>
            <a:off x="2514600" y="2000250"/>
            <a:ext cx="6583680" cy="984250"/>
          </a:xfrm>
          <a:prstGeom prst="rect">
            <a:avLst/>
          </a:prstGeom>
          <a:noFill/>
          <a:ln/>
        </p:spPr>
        <p:txBody>
          <a:bodyPr wrap="square" lIns="508" tIns="508" rIns="508" bIns="508" rtlCol="0" anchor="t">
            <a:normAutofit fontScale="85000" lnSpcReduction="10000"/>
          </a:bodyPr>
          <a:lstStyle/>
          <a:p>
            <a:pPr marL="0" indent="0" algn="ctr">
              <a:spcAft>
                <a:spcPts val="600"/>
              </a:spcAft>
              <a:buNone/>
            </a:pPr>
            <a:r>
              <a:rPr lang="sv-SE" sz="2220" b="1" noProof="0" err="1">
                <a:solidFill>
                  <a:srgbClr val="222222"/>
                </a:solidFill>
                <a:latin typeface="Verdana" pitchFamily="34" charset="0"/>
                <a:ea typeface="Verdana" pitchFamily="34" charset="-122"/>
                <a:cs typeface="Verdana" pitchFamily="34" charset="-120"/>
              </a:rPr>
              <a:t>Valtema</a:t>
            </a:r>
            <a:r>
              <a:rPr lang="sv-SE" sz="2220" b="1" noProof="0">
                <a:solidFill>
                  <a:srgbClr val="222222"/>
                </a:solidFill>
                <a:latin typeface="Verdana" pitchFamily="34" charset="0"/>
                <a:ea typeface="Verdana" pitchFamily="34" charset="-122"/>
                <a:cs typeface="Verdana" pitchFamily="34" charset="-120"/>
              </a:rPr>
              <a:t>:</a:t>
            </a:r>
          </a:p>
          <a:p>
            <a:pPr marL="0" indent="0" algn="ctr">
              <a:buNone/>
            </a:pPr>
            <a:r>
              <a:rPr lang="sv-SE" sz="2220" b="1" noProof="0">
                <a:solidFill>
                  <a:srgbClr val="222222"/>
                </a:solidFill>
                <a:latin typeface="Verdana" pitchFamily="34" charset="0"/>
                <a:ea typeface="Verdana" pitchFamily="34" charset="-122"/>
                <a:cs typeface="Verdana" pitchFamily="34" charset="-120"/>
              </a:rPr>
              <a:t>Förbättra hälso- och sjukvården samt omsorgen för äldre med hjärt-, kärl- och lungsjukdom.</a:t>
            </a:r>
            <a:endParaRPr lang="sv-SE" sz="2220" noProof="0"/>
          </a:p>
        </p:txBody>
      </p:sp>
      <p:sp>
        <p:nvSpPr>
          <p:cNvPr id="8" name="Text 6"/>
          <p:cNvSpPr/>
          <p:nvPr/>
        </p:nvSpPr>
        <p:spPr>
          <a:xfrm>
            <a:off x="566928" y="3291840"/>
            <a:ext cx="1280160" cy="274320"/>
          </a:xfrm>
          <a:prstGeom prst="rect">
            <a:avLst/>
          </a:prstGeom>
          <a:noFill/>
          <a:ln/>
        </p:spPr>
        <p:txBody>
          <a:bodyPr wrap="square" lIns="508" tIns="508" rIns="508" bIns="508" rtlCol="0" anchor="t">
            <a:normAutofit/>
          </a:bodyPr>
          <a:lstStyle/>
          <a:p>
            <a:pPr marL="0" indent="0" algn="l">
              <a:buNone/>
            </a:pPr>
            <a:r>
              <a:rPr lang="en-US" sz="1600" b="1">
                <a:solidFill>
                  <a:srgbClr val="A6112B"/>
                </a:solidFill>
                <a:latin typeface="Verdana" pitchFamily="34" charset="0"/>
                <a:ea typeface="Verdana" pitchFamily="34" charset="-122"/>
                <a:cs typeface="Verdana" pitchFamily="34" charset="-120"/>
              </a:rPr>
              <a:t>Exempel:</a:t>
            </a:r>
            <a:endParaRPr lang="en-US" sz="1600"/>
          </a:p>
        </p:txBody>
      </p:sp>
      <p:sp>
        <p:nvSpPr>
          <p:cNvPr id="9" name="Shape 7"/>
          <p:cNvSpPr/>
          <p:nvPr/>
        </p:nvSpPr>
        <p:spPr>
          <a:xfrm>
            <a:off x="566928" y="3566160"/>
            <a:ext cx="4983480" cy="1051560"/>
          </a:xfrm>
          <a:prstGeom prst="rect">
            <a:avLst/>
          </a:prstGeom>
          <a:solidFill>
            <a:srgbClr val="EEF3F5"/>
          </a:solidFill>
          <a:ln w="12700">
            <a:solidFill>
              <a:srgbClr val="E3EAED"/>
            </a:solidFill>
            <a:prstDash val="solid"/>
          </a:ln>
        </p:spPr>
        <p:txBody>
          <a:bodyPr/>
          <a:lstStyle/>
          <a:p>
            <a:endParaRPr lang="sv-SE"/>
          </a:p>
        </p:txBody>
      </p:sp>
      <p:sp>
        <p:nvSpPr>
          <p:cNvPr id="10" name="Shape 8"/>
          <p:cNvSpPr/>
          <p:nvPr/>
        </p:nvSpPr>
        <p:spPr>
          <a:xfrm>
            <a:off x="566928" y="3566160"/>
            <a:ext cx="109728" cy="1051560"/>
          </a:xfrm>
          <a:prstGeom prst="rect">
            <a:avLst/>
          </a:prstGeom>
          <a:solidFill>
            <a:srgbClr val="A6112B"/>
          </a:solidFill>
          <a:ln w="12700">
            <a:solidFill>
              <a:srgbClr val="A6112B"/>
            </a:solidFill>
            <a:prstDash val="solid"/>
          </a:ln>
        </p:spPr>
        <p:txBody>
          <a:bodyPr/>
          <a:lstStyle/>
          <a:p>
            <a:endParaRPr lang="sv-SE"/>
          </a:p>
        </p:txBody>
      </p:sp>
      <p:sp>
        <p:nvSpPr>
          <p:cNvPr id="11" name="Shape 9"/>
          <p:cNvSpPr/>
          <p:nvPr/>
        </p:nvSpPr>
        <p:spPr>
          <a:xfrm>
            <a:off x="896112" y="3794760"/>
            <a:ext cx="548640" cy="548640"/>
          </a:xfrm>
          <a:prstGeom prst="ellipse">
            <a:avLst/>
          </a:prstGeom>
          <a:solidFill>
            <a:srgbClr val="A6112B"/>
          </a:solidFill>
          <a:ln w="12700">
            <a:solidFill>
              <a:srgbClr val="A6112B">
                <a:alpha val="0"/>
              </a:srgbClr>
            </a:solidFill>
            <a:prstDash val="solid"/>
          </a:ln>
        </p:spPr>
        <p:txBody>
          <a:bodyPr/>
          <a:lstStyle/>
          <a:p>
            <a:endParaRPr lang="sv-SE"/>
          </a:p>
        </p:txBody>
      </p:sp>
      <p:sp>
        <p:nvSpPr>
          <p:cNvPr id="13" name="Text 11"/>
          <p:cNvSpPr/>
          <p:nvPr/>
        </p:nvSpPr>
        <p:spPr>
          <a:xfrm>
            <a:off x="1801368" y="3840480"/>
            <a:ext cx="3520440" cy="502920"/>
          </a:xfrm>
          <a:prstGeom prst="rect">
            <a:avLst/>
          </a:prstGeom>
          <a:noFill/>
          <a:ln/>
        </p:spPr>
        <p:txBody>
          <a:bodyPr wrap="square" lIns="508" tIns="508" rIns="508" bIns="508" rtlCol="0" anchor="t">
            <a:normAutofit/>
          </a:bodyPr>
          <a:lstStyle/>
          <a:p>
            <a:pPr marL="0" indent="0" algn="l">
              <a:buNone/>
            </a:pPr>
            <a:r>
              <a:rPr lang="en-US" sz="1630">
                <a:solidFill>
                  <a:srgbClr val="222222"/>
                </a:solidFill>
                <a:latin typeface="Verdana" pitchFamily="34" charset="0"/>
                <a:ea typeface="Verdana" pitchFamily="34" charset="-122"/>
                <a:cs typeface="Verdana" pitchFamily="34" charset="-120"/>
              </a:rPr>
              <a:t>För få äldre får möjlighet till brytpunktssamtal.</a:t>
            </a:r>
            <a:endParaRPr lang="en-US" sz="1630"/>
          </a:p>
        </p:txBody>
      </p:sp>
      <p:sp>
        <p:nvSpPr>
          <p:cNvPr id="14" name="Shape 12"/>
          <p:cNvSpPr/>
          <p:nvPr/>
        </p:nvSpPr>
        <p:spPr>
          <a:xfrm>
            <a:off x="5760720" y="3566160"/>
            <a:ext cx="5111496" cy="1051560"/>
          </a:xfrm>
          <a:prstGeom prst="rect">
            <a:avLst/>
          </a:prstGeom>
          <a:solidFill>
            <a:srgbClr val="EEF3F5"/>
          </a:solidFill>
          <a:ln w="12700">
            <a:solidFill>
              <a:srgbClr val="E3EAED"/>
            </a:solidFill>
            <a:prstDash val="solid"/>
          </a:ln>
        </p:spPr>
        <p:txBody>
          <a:bodyPr/>
          <a:lstStyle/>
          <a:p>
            <a:endParaRPr lang="sv-SE"/>
          </a:p>
        </p:txBody>
      </p:sp>
      <p:sp>
        <p:nvSpPr>
          <p:cNvPr id="15" name="Shape 13"/>
          <p:cNvSpPr/>
          <p:nvPr/>
        </p:nvSpPr>
        <p:spPr>
          <a:xfrm>
            <a:off x="5760720" y="3566160"/>
            <a:ext cx="109728" cy="1051560"/>
          </a:xfrm>
          <a:prstGeom prst="rect">
            <a:avLst/>
          </a:prstGeom>
          <a:solidFill>
            <a:srgbClr val="009FE3"/>
          </a:solidFill>
          <a:ln w="12700">
            <a:solidFill>
              <a:srgbClr val="009FE3"/>
            </a:solidFill>
            <a:prstDash val="solid"/>
          </a:ln>
        </p:spPr>
        <p:txBody>
          <a:bodyPr/>
          <a:lstStyle/>
          <a:p>
            <a:endParaRPr lang="sv-SE"/>
          </a:p>
        </p:txBody>
      </p:sp>
      <p:sp>
        <p:nvSpPr>
          <p:cNvPr id="16" name="Shape 14"/>
          <p:cNvSpPr/>
          <p:nvPr/>
        </p:nvSpPr>
        <p:spPr>
          <a:xfrm>
            <a:off x="6089904" y="3794760"/>
            <a:ext cx="548640" cy="548640"/>
          </a:xfrm>
          <a:prstGeom prst="ellipse">
            <a:avLst/>
          </a:prstGeom>
          <a:solidFill>
            <a:srgbClr val="009FE3"/>
          </a:solidFill>
          <a:ln w="12700">
            <a:solidFill>
              <a:srgbClr val="009FE3">
                <a:alpha val="0"/>
              </a:srgbClr>
            </a:solidFill>
            <a:prstDash val="solid"/>
          </a:ln>
        </p:spPr>
        <p:txBody>
          <a:bodyPr/>
          <a:lstStyle/>
          <a:p>
            <a:endParaRPr lang="sv-SE"/>
          </a:p>
        </p:txBody>
      </p:sp>
      <p:sp>
        <p:nvSpPr>
          <p:cNvPr id="18" name="Text 16"/>
          <p:cNvSpPr/>
          <p:nvPr/>
        </p:nvSpPr>
        <p:spPr>
          <a:xfrm>
            <a:off x="6995160" y="3840480"/>
            <a:ext cx="3648456" cy="502920"/>
          </a:xfrm>
          <a:prstGeom prst="rect">
            <a:avLst/>
          </a:prstGeom>
          <a:noFill/>
          <a:ln/>
        </p:spPr>
        <p:txBody>
          <a:bodyPr wrap="square" lIns="508" tIns="508" rIns="508" bIns="508" rtlCol="0" anchor="t">
            <a:normAutofit/>
          </a:bodyPr>
          <a:lstStyle/>
          <a:p>
            <a:pPr marL="0" indent="0" algn="l">
              <a:buNone/>
            </a:pPr>
            <a:r>
              <a:rPr lang="en-US" sz="1630">
                <a:solidFill>
                  <a:srgbClr val="222222"/>
                </a:solidFill>
                <a:latin typeface="Verdana" pitchFamily="34" charset="0"/>
                <a:ea typeface="Verdana" pitchFamily="34" charset="-122"/>
                <a:cs typeface="Verdana" pitchFamily="34" charset="-120"/>
              </a:rPr>
              <a:t>För få forskningsstudier inkluderar äldre</a:t>
            </a:r>
            <a:endParaRPr lang="en-US" sz="1630"/>
          </a:p>
        </p:txBody>
      </p:sp>
      <p:sp>
        <p:nvSpPr>
          <p:cNvPr id="19" name="Shape 17"/>
          <p:cNvSpPr/>
          <p:nvPr/>
        </p:nvSpPr>
        <p:spPr>
          <a:xfrm>
            <a:off x="566928" y="4809744"/>
            <a:ext cx="4983480" cy="1051560"/>
          </a:xfrm>
          <a:prstGeom prst="rect">
            <a:avLst/>
          </a:prstGeom>
          <a:solidFill>
            <a:srgbClr val="EEF3F5"/>
          </a:solidFill>
          <a:ln w="12700">
            <a:solidFill>
              <a:srgbClr val="E3EAED"/>
            </a:solidFill>
            <a:prstDash val="solid"/>
          </a:ln>
        </p:spPr>
        <p:txBody>
          <a:bodyPr/>
          <a:lstStyle/>
          <a:p>
            <a:endParaRPr lang="sv-SE"/>
          </a:p>
        </p:txBody>
      </p:sp>
      <p:sp>
        <p:nvSpPr>
          <p:cNvPr id="20" name="Shape 18"/>
          <p:cNvSpPr/>
          <p:nvPr/>
        </p:nvSpPr>
        <p:spPr>
          <a:xfrm>
            <a:off x="566928" y="4809744"/>
            <a:ext cx="109728" cy="1051560"/>
          </a:xfrm>
          <a:prstGeom prst="rect">
            <a:avLst/>
          </a:prstGeom>
          <a:solidFill>
            <a:srgbClr val="49B170"/>
          </a:solidFill>
          <a:ln w="12700">
            <a:solidFill>
              <a:srgbClr val="49B170"/>
            </a:solidFill>
            <a:prstDash val="solid"/>
          </a:ln>
        </p:spPr>
        <p:txBody>
          <a:bodyPr/>
          <a:lstStyle/>
          <a:p>
            <a:endParaRPr lang="sv-SE"/>
          </a:p>
        </p:txBody>
      </p:sp>
      <p:sp>
        <p:nvSpPr>
          <p:cNvPr id="21" name="Shape 19"/>
          <p:cNvSpPr/>
          <p:nvPr/>
        </p:nvSpPr>
        <p:spPr>
          <a:xfrm>
            <a:off x="896112" y="5038344"/>
            <a:ext cx="548640" cy="548640"/>
          </a:xfrm>
          <a:prstGeom prst="ellipse">
            <a:avLst/>
          </a:prstGeom>
          <a:solidFill>
            <a:srgbClr val="49B170"/>
          </a:solidFill>
          <a:ln w="12700">
            <a:solidFill>
              <a:srgbClr val="49B170">
                <a:alpha val="0"/>
              </a:srgbClr>
            </a:solidFill>
            <a:prstDash val="solid"/>
          </a:ln>
        </p:spPr>
        <p:txBody>
          <a:bodyPr/>
          <a:lstStyle/>
          <a:p>
            <a:endParaRPr lang="sv-SE"/>
          </a:p>
        </p:txBody>
      </p:sp>
      <p:sp>
        <p:nvSpPr>
          <p:cNvPr id="23" name="Text 21"/>
          <p:cNvSpPr/>
          <p:nvPr/>
        </p:nvSpPr>
        <p:spPr>
          <a:xfrm>
            <a:off x="1801368" y="5084064"/>
            <a:ext cx="3520440" cy="502920"/>
          </a:xfrm>
          <a:prstGeom prst="rect">
            <a:avLst/>
          </a:prstGeom>
          <a:noFill/>
          <a:ln/>
        </p:spPr>
        <p:txBody>
          <a:bodyPr wrap="square" lIns="508" tIns="508" rIns="508" bIns="508" rtlCol="0" anchor="t">
            <a:normAutofit fontScale="92500"/>
          </a:bodyPr>
          <a:lstStyle/>
          <a:p>
            <a:pPr marL="0" indent="0" algn="l">
              <a:buNone/>
            </a:pPr>
            <a:r>
              <a:rPr lang="en-US" sz="1630">
                <a:solidFill>
                  <a:srgbClr val="222222"/>
                </a:solidFill>
                <a:latin typeface="Verdana" pitchFamily="34" charset="0"/>
                <a:ea typeface="Verdana" pitchFamily="34" charset="-122"/>
                <a:cs typeface="Verdana" pitchFamily="34" charset="-120"/>
              </a:rPr>
              <a:t>Omotiverade skillnader i behandlingar utifrån ålder existerar.</a:t>
            </a:r>
            <a:endParaRPr lang="en-US" sz="1630"/>
          </a:p>
        </p:txBody>
      </p:sp>
      <p:sp>
        <p:nvSpPr>
          <p:cNvPr id="25" name="Shape 23"/>
          <p:cNvSpPr/>
          <p:nvPr/>
        </p:nvSpPr>
        <p:spPr>
          <a:xfrm>
            <a:off x="5760720" y="4809744"/>
            <a:ext cx="109728" cy="1051560"/>
          </a:xfrm>
          <a:prstGeom prst="rect">
            <a:avLst/>
          </a:prstGeom>
          <a:solidFill>
            <a:srgbClr val="A0B1B8"/>
          </a:solidFill>
          <a:ln w="12700">
            <a:solidFill>
              <a:srgbClr val="A0B1B8"/>
            </a:solidFill>
            <a:prstDash val="solid"/>
          </a:ln>
        </p:spPr>
        <p:txBody>
          <a:bodyPr/>
          <a:lstStyle/>
          <a:p>
            <a:endParaRPr lang="sv-SE"/>
          </a:p>
        </p:txBody>
      </p:sp>
      <p:sp>
        <p:nvSpPr>
          <p:cNvPr id="28" name="Text 26"/>
          <p:cNvSpPr/>
          <p:nvPr/>
        </p:nvSpPr>
        <p:spPr>
          <a:xfrm>
            <a:off x="6995160" y="5084064"/>
            <a:ext cx="3648456" cy="502920"/>
          </a:xfrm>
          <a:prstGeom prst="rect">
            <a:avLst/>
          </a:prstGeom>
          <a:noFill/>
          <a:ln/>
        </p:spPr>
        <p:txBody>
          <a:bodyPr wrap="square" lIns="508" tIns="508" rIns="508" bIns="508" rtlCol="0" anchor="t">
            <a:normAutofit/>
          </a:bodyPr>
          <a:lstStyle/>
          <a:p>
            <a:pPr marL="0" indent="0" algn="l">
              <a:buNone/>
            </a:pPr>
            <a:r>
              <a:rPr lang="en-US" sz="1630">
                <a:solidFill>
                  <a:srgbClr val="222222"/>
                </a:solidFill>
                <a:latin typeface="Verdana" pitchFamily="34" charset="0"/>
                <a:ea typeface="Verdana" pitchFamily="34" charset="-122"/>
                <a:cs typeface="Verdana" pitchFamily="34" charset="-120"/>
              </a:rPr>
              <a:t>Äldre faller mellan stolarna när kontinuiteten i vården brister</a:t>
            </a:r>
            <a:endParaRPr lang="en-US" sz="1630"/>
          </a:p>
        </p:txBody>
      </p:sp>
      <p:pic>
        <p:nvPicPr>
          <p:cNvPr id="32" name="Bildobjekt 31">
            <a:extLst>
              <a:ext uri="{FF2B5EF4-FFF2-40B4-BE49-F238E27FC236}">
                <a16:creationId xmlns:a16="http://schemas.microsoft.com/office/drawing/2014/main" id="{6EB27E51-C6C3-B175-27D5-5ECFFFDCD5C1}"/>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839416" y="6114591"/>
            <a:ext cx="1440160" cy="681761"/>
          </a:xfrm>
          <a:prstGeom prst="rect">
            <a:avLst/>
          </a:prstGeom>
        </p:spPr>
      </p:pic>
      <p:pic>
        <p:nvPicPr>
          <p:cNvPr id="34" name="Bild 33" descr="Rättvisans vågskålar med hel fyllning">
            <a:extLst>
              <a:ext uri="{FF2B5EF4-FFF2-40B4-BE49-F238E27FC236}">
                <a16:creationId xmlns:a16="http://schemas.microsoft.com/office/drawing/2014/main" id="{D83EF74E-A170-0FC5-5401-2D48C36607B6}"/>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989760" y="5115154"/>
            <a:ext cx="360262" cy="360262"/>
          </a:xfrm>
          <a:prstGeom prst="rect">
            <a:avLst/>
          </a:prstGeom>
        </p:spPr>
      </p:pic>
      <p:pic>
        <p:nvPicPr>
          <p:cNvPr id="36" name="Bild 35" descr="Förstoringsglas kontur">
            <a:extLst>
              <a:ext uri="{FF2B5EF4-FFF2-40B4-BE49-F238E27FC236}">
                <a16:creationId xmlns:a16="http://schemas.microsoft.com/office/drawing/2014/main" id="{D4DFB0C8-FBF4-C848-B5C5-AD1E88D9CAF6}"/>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6164088" y="3859530"/>
            <a:ext cx="400271" cy="400271"/>
          </a:xfrm>
          <a:prstGeom prst="rect">
            <a:avLst/>
          </a:prstGeom>
        </p:spPr>
      </p:pic>
      <p:pic>
        <p:nvPicPr>
          <p:cNvPr id="38" name="Bild 37" descr="Man med käpp kontur">
            <a:extLst>
              <a:ext uri="{FF2B5EF4-FFF2-40B4-BE49-F238E27FC236}">
                <a16:creationId xmlns:a16="http://schemas.microsoft.com/office/drawing/2014/main" id="{BF25D9A9-17C0-E7D8-B20A-C25B5C7047C9}"/>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6108191" y="5038344"/>
            <a:ext cx="512064" cy="512064"/>
          </a:xfrm>
          <a:prstGeom prst="rect">
            <a:avLst/>
          </a:prstGeom>
        </p:spPr>
      </p:pic>
      <p:pic>
        <p:nvPicPr>
          <p:cNvPr id="40" name="Bild 39" descr="Dokument med hel fyllning">
            <a:extLst>
              <a:ext uri="{FF2B5EF4-FFF2-40B4-BE49-F238E27FC236}">
                <a16:creationId xmlns:a16="http://schemas.microsoft.com/office/drawing/2014/main" id="{C49E2238-BD8C-6534-1CFD-FF17345723EC}"/>
              </a:ext>
            </a:extLst>
          </p:cNvPr>
          <p:cNvPicPr>
            <a:picLocks noChangeAspect="1"/>
          </p:cNvPicPr>
          <p:nvPr/>
        </p:nvPicPr>
        <p:blipFill>
          <a:blip>
            <a:extLst>
              <a:ext uri="{96DAC541-7B7A-43D3-8B79-37D633B846F1}">
                <asvg:svgBlip xmlns:asvg="http://schemas.microsoft.com/office/drawing/2016/SVG/main" r:embed="rId8"/>
              </a:ext>
            </a:extLst>
          </a:blip>
          <a:stretch>
            <a:fillRect/>
          </a:stretch>
        </p:blipFill>
        <p:spPr>
          <a:xfrm>
            <a:off x="962526" y="3861715"/>
            <a:ext cx="414729" cy="414729"/>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469540-D90D-5F45-D098-24C31695C37C}"/>
            </a:ext>
          </a:extLst>
        </p:cNvPr>
        <p:cNvGrpSpPr/>
        <p:nvPr/>
      </p:nvGrpSpPr>
      <p:grpSpPr>
        <a:xfrm>
          <a:off x="0" y="0"/>
          <a:ext cx="0" cy="0"/>
          <a:chOff x="0" y="0"/>
          <a:chExt cx="0" cy="0"/>
        </a:xfrm>
      </p:grpSpPr>
      <p:pic>
        <p:nvPicPr>
          <p:cNvPr id="5" name="Bildobjekt 7">
            <a:extLst>
              <a:ext uri="{FF2B5EF4-FFF2-40B4-BE49-F238E27FC236}">
                <a16:creationId xmlns:a16="http://schemas.microsoft.com/office/drawing/2014/main" id="{870C841D-0F78-F684-9F7A-8432ED083446}"/>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r="49280"/>
          <a:stretch/>
        </p:blipFill>
        <p:spPr>
          <a:xfrm>
            <a:off x="8836153" y="57152"/>
            <a:ext cx="3355849" cy="6858000"/>
          </a:xfrm>
          <a:prstGeom prst="rect">
            <a:avLst/>
          </a:prstGeom>
        </p:spPr>
      </p:pic>
      <p:sp>
        <p:nvSpPr>
          <p:cNvPr id="6" name="Platshållare för text 1">
            <a:extLst>
              <a:ext uri="{FF2B5EF4-FFF2-40B4-BE49-F238E27FC236}">
                <a16:creationId xmlns:a16="http://schemas.microsoft.com/office/drawing/2014/main" id="{D5C8B566-7488-E7E6-05D9-258AAEBC9A87}"/>
              </a:ext>
            </a:extLst>
          </p:cNvPr>
          <p:cNvSpPr txBox="1">
            <a:spLocks/>
          </p:cNvSpPr>
          <p:nvPr/>
        </p:nvSpPr>
        <p:spPr>
          <a:xfrm>
            <a:off x="575733" y="2928885"/>
            <a:ext cx="9121160" cy="1000231"/>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sv-SE" sz="5333" b="1">
                <a:latin typeface="Verdana" panose="020B0604030504040204" pitchFamily="34" charset="0"/>
                <a:ea typeface="Verdana" panose="020B0604030504040204" pitchFamily="34" charset="0"/>
                <a:cs typeface="Verdana" panose="020B0604030504040204" pitchFamily="34" charset="0"/>
              </a:rPr>
              <a:t>Frågor om ålder</a:t>
            </a:r>
            <a:endParaRPr lang="sv-SE" sz="5333">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4687206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Object"/>
          <p:cNvGraphicFramePr/>
          <p:nvPr/>
        </p:nvGraphicFramePr>
        <p:xfrm>
          <a:off x="575733" y="1396539"/>
          <a:ext cx="11040000" cy="4735907"/>
        </p:xfrm>
        <a:graphic>
          <a:graphicData uri="http://schemas.openxmlformats.org/drawingml/2006/chart">
            <c:chart xmlns:c="http://schemas.openxmlformats.org/drawingml/2006/chart" xmlns:r="http://schemas.openxmlformats.org/officeDocument/2006/relationships" r:id="rId2"/>
          </a:graphicData>
        </a:graphic>
      </p:graphicFrame>
      <p:sp>
        <p:nvSpPr>
          <p:cNvPr id="6" name="New shape">
            <a:extLst>
              <a:ext uri="{FF2B5EF4-FFF2-40B4-BE49-F238E27FC236}">
                <a16:creationId xmlns:a16="http://schemas.microsoft.com/office/drawing/2014/main" id="{8EB8F3F2-7707-5B0E-7F51-AB68CFFAA771}"/>
              </a:ext>
            </a:extLst>
          </p:cNvPr>
          <p:cNvSpPr/>
          <p:nvPr/>
        </p:nvSpPr>
        <p:spPr>
          <a:xfrm>
            <a:off x="575734" y="6309785"/>
            <a:ext cx="3583388" cy="215444"/>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a:latin typeface="Verdana" panose="020B0604030504040204" pitchFamily="34" charset="0"/>
                <a:ea typeface="Verdana" panose="020B0604030504040204" pitchFamily="34" charset="0"/>
                <a:cs typeface="Verdana" panose="020B0604030504040204" pitchFamily="34" charset="0"/>
              </a:rPr>
              <a:t>Antal </a:t>
            </a:r>
            <a:r>
              <a:rPr sz="1400" b="1" err="1">
                <a:latin typeface="Verdana" panose="020B0604030504040204" pitchFamily="34" charset="0"/>
                <a:ea typeface="Verdana" panose="020B0604030504040204" pitchFamily="34" charset="0"/>
                <a:cs typeface="Verdana" panose="020B0604030504040204" pitchFamily="34" charset="0"/>
              </a:rPr>
              <a:t>svar</a:t>
            </a:r>
            <a:r>
              <a:rPr sz="1400" b="1">
                <a:latin typeface="Verdana" panose="020B0604030504040204" pitchFamily="34" charset="0"/>
                <a:ea typeface="Verdana" panose="020B0604030504040204" pitchFamily="34" charset="0"/>
                <a:cs typeface="Verdana" panose="020B0604030504040204" pitchFamily="34" charset="0"/>
              </a:rPr>
              <a:t>: </a:t>
            </a:r>
            <a:r>
              <a:rPr lang="sv-SE" sz="1400" b="1">
                <a:latin typeface="Verdana" panose="020B0604030504040204" pitchFamily="34" charset="0"/>
                <a:ea typeface="Verdana" panose="020B0604030504040204" pitchFamily="34" charset="0"/>
                <a:cs typeface="Verdana" panose="020B0604030504040204" pitchFamily="34" charset="0"/>
              </a:rPr>
              <a:t>5 479 respondenter</a:t>
            </a:r>
            <a:endParaRPr sz="1400" b="1">
              <a:latin typeface="Verdana" panose="020B0604030504040204" pitchFamily="34" charset="0"/>
              <a:ea typeface="Verdana" panose="020B0604030504040204" pitchFamily="34" charset="0"/>
              <a:cs typeface="Verdana" panose="020B0604030504040204" pitchFamily="34" charset="0"/>
            </a:endParaRPr>
          </a:p>
        </p:txBody>
      </p:sp>
      <p:sp>
        <p:nvSpPr>
          <p:cNvPr id="9" name="New shape">
            <a:extLst>
              <a:ext uri="{FF2B5EF4-FFF2-40B4-BE49-F238E27FC236}">
                <a16:creationId xmlns:a16="http://schemas.microsoft.com/office/drawing/2014/main" id="{6CC0CC0D-ED18-C5DE-519C-585793EFB394}"/>
              </a:ext>
            </a:extLst>
          </p:cNvPr>
          <p:cNvSpPr/>
          <p:nvPr/>
        </p:nvSpPr>
        <p:spPr>
          <a:xfrm>
            <a:off x="575734" y="1048751"/>
            <a:ext cx="11040533" cy="430887"/>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lang="sv-SE" sz="1400" i="1">
                <a:latin typeface="Verdana" panose="020B0604030504040204" pitchFamily="34" charset="0"/>
                <a:ea typeface="Verdana" panose="020B0604030504040204" pitchFamily="34" charset="0"/>
                <a:cs typeface="Verdana" panose="020B0604030504040204" pitchFamily="34" charset="0"/>
              </a:rPr>
              <a:t>Har du upplevt att din ålder har påverkat vilken vård, behandling eller utredning du erbjudits?</a:t>
            </a:r>
          </a:p>
          <a:p>
            <a:endParaRPr lang="sv-SE" sz="1400" i="1">
              <a:latin typeface="Verdana" panose="020B0604030504040204" pitchFamily="34" charset="0"/>
              <a:ea typeface="Verdana" panose="020B0604030504040204" pitchFamily="34" charset="0"/>
              <a:cs typeface="Verdana" panose="020B0604030504040204" pitchFamily="34" charset="0"/>
            </a:endParaRPr>
          </a:p>
        </p:txBody>
      </p:sp>
      <p:sp>
        <p:nvSpPr>
          <p:cNvPr id="10" name="New shape">
            <a:extLst>
              <a:ext uri="{FF2B5EF4-FFF2-40B4-BE49-F238E27FC236}">
                <a16:creationId xmlns:a16="http://schemas.microsoft.com/office/drawing/2014/main" id="{5F7345F3-7170-92EE-A021-85F752B2BBEE}"/>
              </a:ext>
            </a:extLst>
          </p:cNvPr>
          <p:cNvSpPr/>
          <p:nvPr/>
        </p:nvSpPr>
        <p:spPr>
          <a:xfrm>
            <a:off x="575734" y="548217"/>
            <a:ext cx="11040533" cy="328231"/>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lang="sv-SE" sz="2133" b="1">
                <a:latin typeface="Verdana" panose="020B0604030504040204" pitchFamily="34" charset="0"/>
                <a:ea typeface="Verdana" panose="020B0604030504040204" pitchFamily="34" charset="0"/>
                <a:cs typeface="Verdana" panose="020B0604030504040204" pitchFamily="34" charset="0"/>
              </a:rPr>
              <a:t>En av tre upplever eller misstänker att åldern påverkat vården</a:t>
            </a:r>
            <a:endParaRPr sz="2133" b="1">
              <a:highlight>
                <a:srgbClr val="FFFF00"/>
              </a:highlight>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82F0A3-9F22-CEF8-FDC5-27447A3CBC9C}"/>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F5FF8D24-5096-BEEA-6D22-0C49C45D4198}"/>
              </a:ext>
            </a:extLst>
          </p:cNvPr>
          <p:cNvPicPr>
            <a:picLocks noChangeAspect="1"/>
          </p:cNvPicPr>
          <p:nvPr/>
        </p:nvPicPr>
        <p:blipFill>
          <a:blip r:embed="rId2">
            <a:alphaModFix/>
          </a:blip>
          <a:srcRect l="10944" t="22656" r="10705" b="25339"/>
          <a:stretch>
            <a:fillRect/>
          </a:stretch>
        </p:blipFill>
        <p:spPr>
          <a:xfrm>
            <a:off x="575734" y="353621"/>
            <a:ext cx="2231263" cy="701081"/>
          </a:xfrm>
          <a:prstGeom prst="rect">
            <a:avLst/>
          </a:prstGeom>
        </p:spPr>
      </p:pic>
      <p:sp>
        <p:nvSpPr>
          <p:cNvPr id="5" name="Text Placeholder 2">
            <a:extLst>
              <a:ext uri="{FF2B5EF4-FFF2-40B4-BE49-F238E27FC236}">
                <a16:creationId xmlns:a16="http://schemas.microsoft.com/office/drawing/2014/main" id="{0AA59BA3-6BFE-6443-6AE9-12F5D99494AE}"/>
              </a:ext>
            </a:extLst>
          </p:cNvPr>
          <p:cNvSpPr txBox="1">
            <a:spLocks/>
          </p:cNvSpPr>
          <p:nvPr/>
        </p:nvSpPr>
        <p:spPr>
          <a:xfrm>
            <a:off x="586919" y="2013098"/>
            <a:ext cx="3360000" cy="4315229"/>
          </a:xfrm>
          <a:prstGeom prst="rect">
            <a:avLst/>
          </a:prstGeom>
          <a:solidFill>
            <a:srgbClr val="D6E0E1"/>
          </a:solidFill>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50000"/>
              </a:lnSpc>
              <a:buNone/>
            </a:pPr>
            <a:br>
              <a:rPr lang="en-GB" sz="1467">
                <a:latin typeface="Verdana" panose="020B0604030504040204" pitchFamily="34" charset="0"/>
                <a:ea typeface="Verdana" panose="020B0604030504040204" pitchFamily="34" charset="0"/>
                <a:cs typeface="Verdana" panose="020B0604030504040204" pitchFamily="34" charset="0"/>
              </a:rPr>
            </a:br>
            <a:br>
              <a:rPr lang="en-GB" sz="1467">
                <a:latin typeface="Verdana" panose="020B0604030504040204" pitchFamily="34" charset="0"/>
                <a:ea typeface="Verdana" panose="020B0604030504040204" pitchFamily="34" charset="0"/>
                <a:cs typeface="Verdana" panose="020B0604030504040204" pitchFamily="34" charset="0"/>
              </a:rPr>
            </a:br>
            <a:br>
              <a:rPr lang="en-GB" sz="1467">
                <a:latin typeface="Verdana" panose="020B0604030504040204" pitchFamily="34" charset="0"/>
                <a:ea typeface="Verdana" panose="020B0604030504040204" pitchFamily="34" charset="0"/>
                <a:cs typeface="Verdana" panose="020B0604030504040204" pitchFamily="34" charset="0"/>
              </a:rPr>
            </a:br>
            <a:r>
              <a:rPr lang="en-GB" sz="1467">
                <a:latin typeface="Verdana" panose="020B0604030504040204" pitchFamily="34" charset="0"/>
                <a:ea typeface="Verdana" panose="020B0604030504040204" pitchFamily="34" charset="0"/>
                <a:cs typeface="Verdana" panose="020B0604030504040204" pitchFamily="34" charset="0"/>
              </a:rPr>
              <a:t>32 </a:t>
            </a:r>
            <a:r>
              <a:rPr lang="en-GB" sz="1467" err="1">
                <a:latin typeface="Verdana" panose="020B0604030504040204" pitchFamily="34" charset="0"/>
                <a:ea typeface="Verdana" panose="020B0604030504040204" pitchFamily="34" charset="0"/>
                <a:cs typeface="Verdana" panose="020B0604030504040204" pitchFamily="34" charset="0"/>
              </a:rPr>
              <a:t>procent</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av</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medlemmarna</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upplever</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eller</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misstänker</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att</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åldern</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påverkat</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vilken</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vård</a:t>
            </a:r>
            <a:r>
              <a:rPr lang="en-GB" sz="1467">
                <a:latin typeface="Verdana" panose="020B0604030504040204" pitchFamily="34" charset="0"/>
                <a:ea typeface="Verdana" panose="020B0604030504040204" pitchFamily="34" charset="0"/>
                <a:cs typeface="Verdana" panose="020B0604030504040204" pitchFamily="34" charset="0"/>
              </a:rPr>
              <a:t> de </a:t>
            </a:r>
            <a:r>
              <a:rPr lang="en-GB" sz="1467" err="1">
                <a:latin typeface="Verdana" panose="020B0604030504040204" pitchFamily="34" charset="0"/>
                <a:ea typeface="Verdana" panose="020B0604030504040204" pitchFamily="34" charset="0"/>
                <a:cs typeface="Verdana" panose="020B0604030504040204" pitchFamily="34" charset="0"/>
              </a:rPr>
              <a:t>fått</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Koppling</a:t>
            </a:r>
            <a:r>
              <a:rPr lang="en-GB" sz="1467">
                <a:latin typeface="Verdana" panose="020B0604030504040204" pitchFamily="34" charset="0"/>
                <a:ea typeface="Verdana" panose="020B0604030504040204" pitchFamily="34" charset="0"/>
                <a:cs typeface="Verdana" panose="020B0604030504040204" pitchFamily="34" charset="0"/>
              </a:rPr>
              <a:t> till </a:t>
            </a:r>
            <a:r>
              <a:rPr lang="en-GB" sz="1467" err="1">
                <a:latin typeface="Verdana" panose="020B0604030504040204" pitchFamily="34" charset="0"/>
                <a:ea typeface="Verdana" panose="020B0604030504040204" pitchFamily="34" charset="0"/>
                <a:cs typeface="Verdana" panose="020B0604030504040204" pitchFamily="34" charset="0"/>
              </a:rPr>
              <a:t>kortrapporten</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i</a:t>
            </a:r>
            <a:r>
              <a:rPr lang="en-GB" sz="1467">
                <a:latin typeface="Verdana" panose="020B0604030504040204" pitchFamily="34" charset="0"/>
                <a:ea typeface="Verdana" panose="020B0604030504040204" pitchFamily="34" charset="0"/>
                <a:cs typeface="Verdana" panose="020B0604030504040204" pitchFamily="34" charset="0"/>
              </a:rPr>
              <a:t> 95,5 </a:t>
            </a:r>
            <a:r>
              <a:rPr lang="en-GB" sz="1467" err="1">
                <a:latin typeface="Verdana" panose="020B0604030504040204" pitchFamily="34" charset="0"/>
                <a:ea typeface="Verdana" panose="020B0604030504040204" pitchFamily="34" charset="0"/>
                <a:cs typeface="Verdana" panose="020B0604030504040204" pitchFamily="34" charset="0"/>
              </a:rPr>
              <a:t>procent</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av</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studierna</a:t>
            </a:r>
            <a:r>
              <a:rPr lang="en-GB" sz="1467">
                <a:latin typeface="Verdana" panose="020B0604030504040204" pitchFamily="34" charset="0"/>
                <a:ea typeface="Verdana" panose="020B0604030504040204" pitchFamily="34" charset="0"/>
                <a:cs typeface="Verdana" panose="020B0604030504040204" pitchFamily="34" charset="0"/>
              </a:rPr>
              <a:t> ger </a:t>
            </a:r>
            <a:r>
              <a:rPr lang="en-GB" sz="1467" err="1">
                <a:latin typeface="Verdana" panose="020B0604030504040204" pitchFamily="34" charset="0"/>
                <a:ea typeface="Verdana" panose="020B0604030504040204" pitchFamily="34" charset="0"/>
                <a:cs typeface="Verdana" panose="020B0604030504040204" pitchFamily="34" charset="0"/>
              </a:rPr>
              <a:t>ålderism</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sämre</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hälsoutfall</a:t>
            </a:r>
            <a:r>
              <a:rPr lang="en-GB" sz="1467">
                <a:latin typeface="Verdana" panose="020B0604030504040204" pitchFamily="34" charset="0"/>
                <a:ea typeface="Verdana" panose="020B0604030504040204" pitchFamily="34" charset="0"/>
                <a:cs typeface="Verdana" panose="020B0604030504040204" pitchFamily="34" charset="0"/>
              </a:rPr>
              <a:t> för </a:t>
            </a:r>
            <a:r>
              <a:rPr lang="en-GB" sz="1467" err="1">
                <a:latin typeface="Verdana" panose="020B0604030504040204" pitchFamily="34" charset="0"/>
                <a:ea typeface="Verdana" panose="020B0604030504040204" pitchFamily="34" charset="0"/>
                <a:cs typeface="Verdana" panose="020B0604030504040204" pitchFamily="34" charset="0"/>
              </a:rPr>
              <a:t>äldre</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Ålder</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får</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inte</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vara</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prioriteringsgrund</a:t>
            </a:r>
            <a:r>
              <a:rPr lang="en-GB" sz="1467">
                <a:latin typeface="Verdana" panose="020B0604030504040204" pitchFamily="34" charset="0"/>
                <a:ea typeface="Verdana" panose="020B0604030504040204" pitchFamily="34" charset="0"/>
                <a:cs typeface="Verdana" panose="020B0604030504040204" pitchFamily="34" charset="0"/>
              </a:rPr>
              <a:t>.</a:t>
            </a:r>
          </a:p>
        </p:txBody>
      </p:sp>
      <p:sp>
        <p:nvSpPr>
          <p:cNvPr id="6" name="Text Placeholder 4">
            <a:extLst>
              <a:ext uri="{FF2B5EF4-FFF2-40B4-BE49-F238E27FC236}">
                <a16:creationId xmlns:a16="http://schemas.microsoft.com/office/drawing/2014/main" id="{800A9F99-02BD-0862-B532-033CA8AA46A6}"/>
              </a:ext>
            </a:extLst>
          </p:cNvPr>
          <p:cNvSpPr txBox="1">
            <a:spLocks/>
          </p:cNvSpPr>
          <p:nvPr/>
        </p:nvSpPr>
        <p:spPr>
          <a:xfrm>
            <a:off x="4417207" y="2013098"/>
            <a:ext cx="3360000" cy="4315229"/>
          </a:xfrm>
          <a:prstGeom prst="rect">
            <a:avLst/>
          </a:prstGeom>
          <a:solidFill>
            <a:srgbClr val="D6E0E1"/>
          </a:solidFill>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50000"/>
              </a:lnSpc>
              <a:buNone/>
            </a:pPr>
            <a:br>
              <a:rPr lang="en-GB" sz="1467">
                <a:latin typeface="Verdana" panose="020B0604030504040204" pitchFamily="34" charset="0"/>
                <a:ea typeface="Verdana" panose="020B0604030504040204" pitchFamily="34" charset="0"/>
                <a:cs typeface="Verdana" panose="020B0604030504040204" pitchFamily="34" charset="0"/>
              </a:rPr>
            </a:br>
            <a:br>
              <a:rPr lang="en-GB" sz="1467">
                <a:latin typeface="Verdana" panose="020B0604030504040204" pitchFamily="34" charset="0"/>
                <a:ea typeface="Verdana" panose="020B0604030504040204" pitchFamily="34" charset="0"/>
                <a:cs typeface="Verdana" panose="020B0604030504040204" pitchFamily="34" charset="0"/>
              </a:rPr>
            </a:br>
            <a:br>
              <a:rPr lang="en-GB" sz="1467">
                <a:latin typeface="Verdana" panose="020B0604030504040204" pitchFamily="34" charset="0"/>
                <a:ea typeface="Verdana" panose="020B0604030504040204" pitchFamily="34" charset="0"/>
                <a:cs typeface="Verdana" panose="020B0604030504040204" pitchFamily="34" charset="0"/>
              </a:rPr>
            </a:br>
            <a:r>
              <a:rPr lang="en-GB" sz="1467">
                <a:latin typeface="Verdana" panose="020B0604030504040204" pitchFamily="34" charset="0"/>
                <a:ea typeface="Verdana" panose="020B0604030504040204" pitchFamily="34" charset="0"/>
                <a:cs typeface="Verdana" panose="020B0604030504040204" pitchFamily="34" charset="0"/>
              </a:rPr>
              <a:t>Tre </a:t>
            </a:r>
            <a:r>
              <a:rPr lang="en-GB" sz="1467" err="1">
                <a:latin typeface="Verdana" panose="020B0604030504040204" pitchFamily="34" charset="0"/>
                <a:ea typeface="Verdana" panose="020B0604030504040204" pitchFamily="34" charset="0"/>
                <a:cs typeface="Verdana" panose="020B0604030504040204" pitchFamily="34" charset="0"/>
              </a:rPr>
              <a:t>av</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fyra</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medlemmar</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tvingas</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upprepa</a:t>
            </a:r>
            <a:r>
              <a:rPr lang="en-GB" sz="1467">
                <a:latin typeface="Verdana" panose="020B0604030504040204" pitchFamily="34" charset="0"/>
                <a:ea typeface="Verdana" panose="020B0604030504040204" pitchFamily="34" charset="0"/>
                <a:cs typeface="Verdana" panose="020B0604030504040204" pitchFamily="34" charset="0"/>
              </a:rPr>
              <a:t> sin </a:t>
            </a:r>
            <a:r>
              <a:rPr lang="en-GB" sz="1467" err="1">
                <a:latin typeface="Verdana" panose="020B0604030504040204" pitchFamily="34" charset="0"/>
                <a:ea typeface="Verdana" panose="020B0604030504040204" pitchFamily="34" charset="0"/>
                <a:cs typeface="Verdana" panose="020B0604030504040204" pitchFamily="34" charset="0"/>
              </a:rPr>
              <a:t>sjukdomshistoria</a:t>
            </a:r>
            <a:r>
              <a:rPr lang="en-GB" sz="1467">
                <a:latin typeface="Verdana" panose="020B0604030504040204" pitchFamily="34" charset="0"/>
                <a:ea typeface="Verdana" panose="020B0604030504040204" pitchFamily="34" charset="0"/>
                <a:cs typeface="Verdana" panose="020B0604030504040204" pitchFamily="34" charset="0"/>
              </a:rPr>
              <a:t> för </a:t>
            </a:r>
            <a:r>
              <a:rPr lang="en-GB" sz="1467" err="1">
                <a:latin typeface="Verdana" panose="020B0604030504040204" pitchFamily="34" charset="0"/>
                <a:ea typeface="Verdana" panose="020B0604030504040204" pitchFamily="34" charset="0"/>
                <a:cs typeface="Verdana" panose="020B0604030504040204" pitchFamily="34" charset="0"/>
              </a:rPr>
              <a:t>ny</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vårdpersonal</a:t>
            </a:r>
            <a:r>
              <a:rPr lang="en-GB" sz="1467">
                <a:latin typeface="Verdana" panose="020B0604030504040204" pitchFamily="34" charset="0"/>
                <a:ea typeface="Verdana" panose="020B0604030504040204" pitchFamily="34" charset="0"/>
                <a:cs typeface="Verdana" panose="020B0604030504040204" pitchFamily="34" charset="0"/>
              </a:rPr>
              <a:t>. Var </a:t>
            </a:r>
            <a:r>
              <a:rPr lang="en-GB" sz="1467" err="1">
                <a:latin typeface="Verdana" panose="020B0604030504040204" pitchFamily="34" charset="0"/>
                <a:ea typeface="Verdana" panose="020B0604030504040204" pitchFamily="34" charset="0"/>
                <a:cs typeface="Verdana" panose="020B0604030504040204" pitchFamily="34" charset="0"/>
              </a:rPr>
              <a:t>fjärde</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måste</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ofta</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eller</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alltid</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själv</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samordna</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kontakten</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mellan</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vårdgivare</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När</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vårdkedjan</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brister</a:t>
            </a:r>
            <a:r>
              <a:rPr lang="en-GB" sz="1467">
                <a:latin typeface="Verdana" panose="020B0604030504040204" pitchFamily="34" charset="0"/>
                <a:ea typeface="Verdana" panose="020B0604030504040204" pitchFamily="34" charset="0"/>
                <a:cs typeface="Verdana" panose="020B0604030504040204" pitchFamily="34" charset="0"/>
              </a:rPr>
              <a:t> faller </a:t>
            </a:r>
            <a:r>
              <a:rPr lang="en-GB" sz="1467" err="1">
                <a:latin typeface="Verdana" panose="020B0604030504040204" pitchFamily="34" charset="0"/>
                <a:ea typeface="Verdana" panose="020B0604030504040204" pitchFamily="34" charset="0"/>
                <a:cs typeface="Verdana" panose="020B0604030504040204" pitchFamily="34" charset="0"/>
              </a:rPr>
              <a:t>ansvaret</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på</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patienten</a:t>
            </a:r>
            <a:r>
              <a:rPr lang="en-GB" sz="1467">
                <a:latin typeface="Verdana" panose="020B0604030504040204" pitchFamily="34" charset="0"/>
                <a:ea typeface="Verdana" panose="020B0604030504040204" pitchFamily="34" charset="0"/>
                <a:cs typeface="Verdana" panose="020B0604030504040204" pitchFamily="34" charset="0"/>
              </a:rPr>
              <a:t>.</a:t>
            </a:r>
          </a:p>
        </p:txBody>
      </p:sp>
      <p:sp>
        <p:nvSpPr>
          <p:cNvPr id="7" name="Text Placeholder 6">
            <a:extLst>
              <a:ext uri="{FF2B5EF4-FFF2-40B4-BE49-F238E27FC236}">
                <a16:creationId xmlns:a16="http://schemas.microsoft.com/office/drawing/2014/main" id="{6EBEFFAB-E9CB-4FE4-ABC5-15FEC4D58269}"/>
              </a:ext>
            </a:extLst>
          </p:cNvPr>
          <p:cNvSpPr txBox="1">
            <a:spLocks/>
          </p:cNvSpPr>
          <p:nvPr/>
        </p:nvSpPr>
        <p:spPr>
          <a:xfrm>
            <a:off x="8252976" y="2013098"/>
            <a:ext cx="3360000" cy="4315229"/>
          </a:xfrm>
          <a:prstGeom prst="rect">
            <a:avLst/>
          </a:prstGeom>
          <a:solidFill>
            <a:srgbClr val="D6E0E1"/>
          </a:solidFill>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50000"/>
              </a:lnSpc>
              <a:buNone/>
            </a:pPr>
            <a:br>
              <a:rPr lang="en-GB" sz="1467">
                <a:latin typeface="Verdana" panose="020B0604030504040204" pitchFamily="34" charset="0"/>
                <a:ea typeface="Verdana" panose="020B0604030504040204" pitchFamily="34" charset="0"/>
                <a:cs typeface="Verdana" panose="020B0604030504040204" pitchFamily="34" charset="0"/>
              </a:rPr>
            </a:br>
            <a:br>
              <a:rPr lang="en-GB" sz="1467">
                <a:latin typeface="Verdana" panose="020B0604030504040204" pitchFamily="34" charset="0"/>
                <a:ea typeface="Verdana" panose="020B0604030504040204" pitchFamily="34" charset="0"/>
                <a:cs typeface="Verdana" panose="020B0604030504040204" pitchFamily="34" charset="0"/>
              </a:rPr>
            </a:br>
            <a:br>
              <a:rPr lang="en-GB" sz="1467">
                <a:latin typeface="Verdana" panose="020B0604030504040204" pitchFamily="34" charset="0"/>
                <a:ea typeface="Verdana" panose="020B0604030504040204" pitchFamily="34" charset="0"/>
                <a:cs typeface="Verdana" panose="020B0604030504040204" pitchFamily="34" charset="0"/>
              </a:rPr>
            </a:br>
            <a:r>
              <a:rPr lang="en-GB" sz="1467">
                <a:latin typeface="Verdana" panose="020B0604030504040204" pitchFamily="34" charset="0"/>
                <a:ea typeface="Verdana" panose="020B0604030504040204" pitchFamily="34" charset="0"/>
                <a:cs typeface="Verdana" panose="020B0604030504040204" pitchFamily="34" charset="0"/>
              </a:rPr>
              <a:t>57 </a:t>
            </a:r>
            <a:r>
              <a:rPr lang="en-GB" sz="1467" err="1">
                <a:latin typeface="Verdana" panose="020B0604030504040204" pitchFamily="34" charset="0"/>
                <a:ea typeface="Verdana" panose="020B0604030504040204" pitchFamily="34" charset="0"/>
                <a:cs typeface="Verdana" panose="020B0604030504040204" pitchFamily="34" charset="0"/>
              </a:rPr>
              <a:t>procent</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upplever</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inte</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att</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någon</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i</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vården</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har</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helhetsansvar</a:t>
            </a:r>
            <a:r>
              <a:rPr lang="en-GB" sz="1467">
                <a:latin typeface="Verdana" panose="020B0604030504040204" pitchFamily="34" charset="0"/>
                <a:ea typeface="Verdana" panose="020B0604030504040204" pitchFamily="34" charset="0"/>
                <a:cs typeface="Verdana" panose="020B0604030504040204" pitchFamily="34" charset="0"/>
              </a:rPr>
              <a:t> för </a:t>
            </a:r>
            <a:r>
              <a:rPr lang="en-GB" sz="1467" err="1">
                <a:latin typeface="Verdana" panose="020B0604030504040204" pitchFamily="34" charset="0"/>
                <a:ea typeface="Verdana" panose="020B0604030504040204" pitchFamily="34" charset="0"/>
                <a:cs typeface="Verdana" panose="020B0604030504040204" pitchFamily="34" charset="0"/>
              </a:rPr>
              <a:t>deras</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vård</a:t>
            </a:r>
            <a:r>
              <a:rPr lang="en-GB" sz="1467">
                <a:latin typeface="Verdana" panose="020B0604030504040204" pitchFamily="34" charset="0"/>
                <a:ea typeface="Verdana" panose="020B0604030504040204" pitchFamily="34" charset="0"/>
                <a:cs typeface="Verdana" panose="020B0604030504040204" pitchFamily="34" charset="0"/>
              </a:rPr>
              <a:t> och </a:t>
            </a:r>
            <a:r>
              <a:rPr lang="en-GB" sz="1467" err="1">
                <a:latin typeface="Verdana" panose="020B0604030504040204" pitchFamily="34" charset="0"/>
                <a:ea typeface="Verdana" panose="020B0604030504040204" pitchFamily="34" charset="0"/>
                <a:cs typeface="Verdana" panose="020B0604030504040204" pitchFamily="34" charset="0"/>
              </a:rPr>
              <a:t>hälsa</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Samtidigt</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har</a:t>
            </a:r>
            <a:r>
              <a:rPr lang="en-GB" sz="1467">
                <a:latin typeface="Verdana" panose="020B0604030504040204" pitchFamily="34" charset="0"/>
                <a:ea typeface="Verdana" panose="020B0604030504040204" pitchFamily="34" charset="0"/>
                <a:cs typeface="Verdana" panose="020B0604030504040204" pitchFamily="34" charset="0"/>
              </a:rPr>
              <a:t> sex </a:t>
            </a:r>
            <a:r>
              <a:rPr lang="en-GB" sz="1467" err="1">
                <a:latin typeface="Verdana" panose="020B0604030504040204" pitchFamily="34" charset="0"/>
                <a:ea typeface="Verdana" panose="020B0604030504040204" pitchFamily="34" charset="0"/>
                <a:cs typeface="Verdana" panose="020B0604030504040204" pitchFamily="34" charset="0"/>
              </a:rPr>
              <a:t>av</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tio</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medlemmar</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flera</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diagnoser</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som</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kräver</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regelbunden</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vårdkontakt</a:t>
            </a:r>
            <a:r>
              <a:rPr lang="en-GB" sz="1467">
                <a:latin typeface="Verdana" panose="020B0604030504040204" pitchFamily="34" charset="0"/>
                <a:ea typeface="Verdana" panose="020B0604030504040204" pitchFamily="34" charset="0"/>
                <a:cs typeface="Verdana" panose="020B0604030504040204" pitchFamily="34" charset="0"/>
              </a:rPr>
              <a:t>. Det </a:t>
            </a:r>
            <a:r>
              <a:rPr lang="en-GB" sz="1467" err="1">
                <a:latin typeface="Verdana" panose="020B0604030504040204" pitchFamily="34" charset="0"/>
                <a:ea typeface="Verdana" panose="020B0604030504040204" pitchFamily="34" charset="0"/>
                <a:cs typeface="Verdana" panose="020B0604030504040204" pitchFamily="34" charset="0"/>
              </a:rPr>
              <a:t>är</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inte</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ett</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organisationsproblem</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utan</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ett</a:t>
            </a:r>
            <a:r>
              <a:rPr lang="en-GB" sz="1467">
                <a:latin typeface="Verdana" panose="020B0604030504040204" pitchFamily="34" charset="0"/>
                <a:ea typeface="Verdana" panose="020B0604030504040204" pitchFamily="34" charset="0"/>
                <a:cs typeface="Verdana" panose="020B0604030504040204" pitchFamily="34" charset="0"/>
              </a:rPr>
              <a:t> </a:t>
            </a:r>
            <a:r>
              <a:rPr lang="en-GB" sz="1467" err="1">
                <a:latin typeface="Verdana" panose="020B0604030504040204" pitchFamily="34" charset="0"/>
                <a:ea typeface="Verdana" panose="020B0604030504040204" pitchFamily="34" charset="0"/>
                <a:cs typeface="Verdana" panose="020B0604030504040204" pitchFamily="34" charset="0"/>
              </a:rPr>
              <a:t>patientsäkerhetsproblem</a:t>
            </a:r>
            <a:r>
              <a:rPr lang="en-GB" sz="1467">
                <a:latin typeface="Verdana" panose="020B0604030504040204" pitchFamily="34" charset="0"/>
                <a:ea typeface="Verdana" panose="020B0604030504040204" pitchFamily="34" charset="0"/>
                <a:cs typeface="Verdana" panose="020B0604030504040204" pitchFamily="34" charset="0"/>
              </a:rPr>
              <a:t>.</a:t>
            </a:r>
          </a:p>
        </p:txBody>
      </p:sp>
      <p:sp>
        <p:nvSpPr>
          <p:cNvPr id="3" name="Platshållare för text 1">
            <a:extLst>
              <a:ext uri="{FF2B5EF4-FFF2-40B4-BE49-F238E27FC236}">
                <a16:creationId xmlns:a16="http://schemas.microsoft.com/office/drawing/2014/main" id="{99B7A227-7520-B20F-AA11-33D5AF22F6B6}"/>
              </a:ext>
            </a:extLst>
          </p:cNvPr>
          <p:cNvSpPr txBox="1">
            <a:spLocks/>
          </p:cNvSpPr>
          <p:nvPr/>
        </p:nvSpPr>
        <p:spPr>
          <a:xfrm>
            <a:off x="575733" y="2258830"/>
            <a:ext cx="2614035" cy="532397"/>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SE" sz="1867" b="1"/>
              <a:t>Var tredje upplever att åldern påverkar</a:t>
            </a:r>
            <a:endParaRPr lang="sv-SE" sz="1867" b="1">
              <a:latin typeface="Verdana" panose="020B0604030504040204" pitchFamily="34" charset="0"/>
              <a:ea typeface="Verdana" panose="020B0604030504040204" pitchFamily="34" charset="0"/>
              <a:cs typeface="Verdana" panose="020B0604030504040204" pitchFamily="34" charset="0"/>
            </a:endParaRPr>
          </a:p>
        </p:txBody>
      </p:sp>
      <p:sp>
        <p:nvSpPr>
          <p:cNvPr id="8" name="Platshållare för text 1">
            <a:extLst>
              <a:ext uri="{FF2B5EF4-FFF2-40B4-BE49-F238E27FC236}">
                <a16:creationId xmlns:a16="http://schemas.microsoft.com/office/drawing/2014/main" id="{884F6ECA-FD6A-ED0A-1F5F-71D2B6426E96}"/>
              </a:ext>
            </a:extLst>
          </p:cNvPr>
          <p:cNvSpPr txBox="1">
            <a:spLocks/>
          </p:cNvSpPr>
          <p:nvPr/>
        </p:nvSpPr>
        <p:spPr>
          <a:xfrm>
            <a:off x="4436533" y="2258830"/>
            <a:ext cx="2212360" cy="532397"/>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1867" b="1" err="1"/>
              <a:t>Projektledare</a:t>
            </a:r>
            <a:r>
              <a:rPr lang="en-GB" sz="1867" b="1"/>
              <a:t> för sin </a:t>
            </a:r>
            <a:r>
              <a:rPr lang="en-GB" sz="1867" b="1" err="1"/>
              <a:t>egen</a:t>
            </a:r>
            <a:r>
              <a:rPr lang="en-GB" sz="1867" b="1"/>
              <a:t> </a:t>
            </a:r>
            <a:r>
              <a:rPr lang="en-GB" sz="1867" b="1" err="1"/>
              <a:t>vård</a:t>
            </a:r>
            <a:endParaRPr lang="sv-SE" sz="1867" b="1">
              <a:latin typeface="Verdana" panose="020B0604030504040204" pitchFamily="34" charset="0"/>
              <a:ea typeface="Verdana" panose="020B0604030504040204" pitchFamily="34" charset="0"/>
              <a:cs typeface="Verdana" panose="020B0604030504040204" pitchFamily="34" charset="0"/>
            </a:endParaRPr>
          </a:p>
        </p:txBody>
      </p:sp>
      <p:sp>
        <p:nvSpPr>
          <p:cNvPr id="9" name="Platshållare för text 1">
            <a:extLst>
              <a:ext uri="{FF2B5EF4-FFF2-40B4-BE49-F238E27FC236}">
                <a16:creationId xmlns:a16="http://schemas.microsoft.com/office/drawing/2014/main" id="{3E4CD553-5E59-7DA2-32AD-D103E64F720A}"/>
              </a:ext>
            </a:extLst>
          </p:cNvPr>
          <p:cNvSpPr txBox="1">
            <a:spLocks/>
          </p:cNvSpPr>
          <p:nvPr/>
        </p:nvSpPr>
        <p:spPr>
          <a:xfrm>
            <a:off x="8235900" y="2258830"/>
            <a:ext cx="2614035" cy="532397"/>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SE" sz="1867" b="1"/>
              <a:t>Sex av tio saknar helhetsansvar</a:t>
            </a:r>
            <a:endParaRPr lang="sv-SE" sz="1867" b="1">
              <a:latin typeface="Verdana" panose="020B0604030504040204" pitchFamily="34" charset="0"/>
              <a:ea typeface="Verdana" panose="020B0604030504040204" pitchFamily="34" charset="0"/>
              <a:cs typeface="Verdana" panose="020B0604030504040204" pitchFamily="34" charset="0"/>
            </a:endParaRPr>
          </a:p>
        </p:txBody>
      </p:sp>
      <p:sp>
        <p:nvSpPr>
          <p:cNvPr id="10" name="Platshållare för text 1">
            <a:extLst>
              <a:ext uri="{FF2B5EF4-FFF2-40B4-BE49-F238E27FC236}">
                <a16:creationId xmlns:a16="http://schemas.microsoft.com/office/drawing/2014/main" id="{B4DC6F33-03FD-40AF-2A24-73DDC671949F}"/>
              </a:ext>
            </a:extLst>
          </p:cNvPr>
          <p:cNvSpPr txBox="1">
            <a:spLocks/>
          </p:cNvSpPr>
          <p:nvPr/>
        </p:nvSpPr>
        <p:spPr>
          <a:xfrm>
            <a:off x="575733" y="1384596"/>
            <a:ext cx="3237811" cy="532397"/>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sv-SE" sz="2400" b="1"/>
              <a:t>Slutsatser:</a:t>
            </a:r>
            <a:endParaRPr lang="sv-SE" sz="2400" b="1">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2497380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 name="Bildobjekt 44">
            <a:extLst>
              <a:ext uri="{FF2B5EF4-FFF2-40B4-BE49-F238E27FC236}">
                <a16:creationId xmlns:a16="http://schemas.microsoft.com/office/drawing/2014/main" id="{60FF3ACA-9C2F-8844-0C55-0EC123C305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61235" y="692696"/>
            <a:ext cx="1830765" cy="5095629"/>
          </a:xfrm>
          <a:prstGeom prst="rect">
            <a:avLst/>
          </a:prstGeom>
        </p:spPr>
      </p:pic>
      <p:sp>
        <p:nvSpPr>
          <p:cNvPr id="8" name="TextBox 7"/>
          <p:cNvSpPr txBox="1"/>
          <p:nvPr/>
        </p:nvSpPr>
        <p:spPr>
          <a:xfrm>
            <a:off x="201168" y="109728"/>
            <a:ext cx="5029200" cy="411480"/>
          </a:xfrm>
          <a:prstGeom prst="rect">
            <a:avLst/>
          </a:prstGeom>
          <a:noFill/>
        </p:spPr>
        <p:txBody>
          <a:bodyPr wrap="square" lIns="0" tIns="0" rIns="0" bIns="0" anchor="t">
            <a:spAutoFit/>
          </a:bodyPr>
          <a:lstStyle/>
          <a:p>
            <a:pPr algn="l">
              <a:spcBef>
                <a:spcPts val="0"/>
              </a:spcBef>
              <a:spcAft>
                <a:spcPts val="0"/>
              </a:spcAft>
            </a:pPr>
            <a:r>
              <a:rPr sz="3000" b="1">
                <a:solidFill>
                  <a:srgbClr val="232323"/>
                </a:solidFill>
                <a:latin typeface="Verdana"/>
              </a:rPr>
              <a:t>Patientröster</a:t>
            </a:r>
          </a:p>
        </p:txBody>
      </p:sp>
      <p:sp>
        <p:nvSpPr>
          <p:cNvPr id="9" name="TextBox 8"/>
          <p:cNvSpPr txBox="1"/>
          <p:nvPr/>
        </p:nvSpPr>
        <p:spPr>
          <a:xfrm>
            <a:off x="219455" y="566928"/>
            <a:ext cx="7682077" cy="253916"/>
          </a:xfrm>
          <a:prstGeom prst="rect">
            <a:avLst/>
          </a:prstGeom>
          <a:noFill/>
        </p:spPr>
        <p:txBody>
          <a:bodyPr wrap="square" lIns="0" tIns="0" rIns="0" bIns="0" anchor="t">
            <a:spAutoFit/>
          </a:bodyPr>
          <a:lstStyle/>
          <a:p>
            <a:pPr algn="l">
              <a:spcBef>
                <a:spcPts val="0"/>
              </a:spcBef>
              <a:spcAft>
                <a:spcPts val="0"/>
              </a:spcAft>
            </a:pPr>
            <a:r>
              <a:rPr lang="sv-SE" sz="1650" b="1" noProof="0">
                <a:solidFill>
                  <a:srgbClr val="A6112B"/>
                </a:solidFill>
                <a:latin typeface="Verdana"/>
              </a:rPr>
              <a:t>Exempel på brister i uppföljning, samordning och kontinuitet</a:t>
            </a:r>
          </a:p>
        </p:txBody>
      </p:sp>
      <p:grpSp>
        <p:nvGrpSpPr>
          <p:cNvPr id="46" name="Grupp 45">
            <a:extLst>
              <a:ext uri="{FF2B5EF4-FFF2-40B4-BE49-F238E27FC236}">
                <a16:creationId xmlns:a16="http://schemas.microsoft.com/office/drawing/2014/main" id="{387CC3CA-6FD5-23EA-A3CF-8106AA1A62A8}"/>
              </a:ext>
            </a:extLst>
          </p:cNvPr>
          <p:cNvGrpSpPr/>
          <p:nvPr/>
        </p:nvGrpSpPr>
        <p:grpSpPr>
          <a:xfrm>
            <a:off x="201168" y="1028736"/>
            <a:ext cx="10972800" cy="713232"/>
            <a:chOff x="201168" y="1182296"/>
            <a:chExt cx="10972800" cy="713232"/>
          </a:xfrm>
        </p:grpSpPr>
        <p:sp>
          <p:nvSpPr>
            <p:cNvPr id="10" name="Rounded Rectangle 9"/>
            <p:cNvSpPr/>
            <p:nvPr/>
          </p:nvSpPr>
          <p:spPr>
            <a:xfrm>
              <a:off x="201168" y="1182296"/>
              <a:ext cx="10972800" cy="713232"/>
            </a:xfrm>
            <a:prstGeom prst="roundRect">
              <a:avLst>
                <a:gd name="adj" fmla="val 2000"/>
              </a:avLst>
            </a:prstGeom>
            <a:solidFill>
              <a:srgbClr val="E9EFF2"/>
            </a:solidFill>
            <a:ln>
              <a:solidFill>
                <a:srgbClr val="E9EFF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475488" y="1392608"/>
              <a:ext cx="10424160" cy="307777"/>
            </a:xfrm>
            <a:prstGeom prst="rect">
              <a:avLst/>
            </a:prstGeom>
            <a:noFill/>
          </p:spPr>
          <p:txBody>
            <a:bodyPr wrap="square" lIns="0" tIns="0" rIns="0" bIns="0" anchor="t">
              <a:spAutoFit/>
            </a:bodyPr>
            <a:lstStyle/>
            <a:p>
              <a:pPr algn="ctr">
                <a:spcBef>
                  <a:spcPts val="0"/>
                </a:spcBef>
                <a:spcAft>
                  <a:spcPts val="0"/>
                </a:spcAft>
              </a:pPr>
              <a:r>
                <a:rPr lang="sv-SE" sz="2000" b="1" noProof="0">
                  <a:solidFill>
                    <a:srgbClr val="232323"/>
                  </a:solidFill>
                  <a:latin typeface="Verdana"/>
                </a:rPr>
                <a:t>Så här beskriver patienter själva hur vården brister:</a:t>
              </a:r>
            </a:p>
          </p:txBody>
        </p:sp>
      </p:grpSp>
      <p:sp>
        <p:nvSpPr>
          <p:cNvPr id="12" name="Rounded Rectangle 11"/>
          <p:cNvSpPr/>
          <p:nvPr/>
        </p:nvSpPr>
        <p:spPr>
          <a:xfrm>
            <a:off x="201168" y="2045183"/>
            <a:ext cx="5257800" cy="1682496"/>
          </a:xfrm>
          <a:prstGeom prst="roundRect">
            <a:avLst>
              <a:gd name="adj" fmla="val 2000"/>
            </a:avLst>
          </a:prstGeom>
          <a:solidFill>
            <a:srgbClr val="E9EFF2"/>
          </a:solidFill>
          <a:ln>
            <a:solidFill>
              <a:srgbClr val="D7DFE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ectangle 12"/>
          <p:cNvSpPr/>
          <p:nvPr/>
        </p:nvSpPr>
        <p:spPr>
          <a:xfrm>
            <a:off x="201168" y="2045183"/>
            <a:ext cx="91440" cy="1682496"/>
          </a:xfrm>
          <a:prstGeom prst="rect">
            <a:avLst/>
          </a:prstGeom>
          <a:solidFill>
            <a:srgbClr val="A6112B"/>
          </a:solidFill>
          <a:ln>
            <a:solidFill>
              <a:srgbClr val="A6112B"/>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Oval 13"/>
          <p:cNvSpPr/>
          <p:nvPr/>
        </p:nvSpPr>
        <p:spPr>
          <a:xfrm>
            <a:off x="365760" y="2191487"/>
            <a:ext cx="384048" cy="384048"/>
          </a:xfrm>
          <a:prstGeom prst="ellipse">
            <a:avLst/>
          </a:prstGeom>
          <a:solidFill>
            <a:srgbClr val="A6112B"/>
          </a:solidFill>
          <a:ln>
            <a:solidFill>
              <a:srgbClr val="A6112B"/>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365760" y="2218919"/>
            <a:ext cx="384048" cy="201168"/>
          </a:xfrm>
          <a:prstGeom prst="rect">
            <a:avLst/>
          </a:prstGeom>
          <a:noFill/>
        </p:spPr>
        <p:txBody>
          <a:bodyPr wrap="square" lIns="0" tIns="0" rIns="0" bIns="0" anchor="t">
            <a:spAutoFit/>
          </a:bodyPr>
          <a:lstStyle/>
          <a:p>
            <a:pPr algn="ctr">
              <a:spcBef>
                <a:spcPts val="0"/>
              </a:spcBef>
              <a:spcAft>
                <a:spcPts val="0"/>
              </a:spcAft>
            </a:pPr>
            <a:r>
              <a:rPr sz="2200" b="1">
                <a:solidFill>
                  <a:srgbClr val="FFFFFF"/>
                </a:solidFill>
                <a:latin typeface="Verdana"/>
              </a:rPr>
              <a:t>”</a:t>
            </a:r>
          </a:p>
        </p:txBody>
      </p:sp>
      <p:sp>
        <p:nvSpPr>
          <p:cNvPr id="16" name="TextBox 15"/>
          <p:cNvSpPr txBox="1"/>
          <p:nvPr/>
        </p:nvSpPr>
        <p:spPr>
          <a:xfrm>
            <a:off x="841248" y="2191487"/>
            <a:ext cx="4471416" cy="237744"/>
          </a:xfrm>
          <a:prstGeom prst="rect">
            <a:avLst/>
          </a:prstGeom>
          <a:noFill/>
        </p:spPr>
        <p:txBody>
          <a:bodyPr wrap="square" lIns="0" tIns="0" rIns="0" bIns="0" anchor="t">
            <a:spAutoFit/>
          </a:bodyPr>
          <a:lstStyle/>
          <a:p>
            <a:pPr algn="l">
              <a:spcBef>
                <a:spcPts val="0"/>
              </a:spcBef>
              <a:spcAft>
                <a:spcPts val="0"/>
              </a:spcAft>
            </a:pPr>
            <a:r>
              <a:rPr sz="1350" b="1">
                <a:solidFill>
                  <a:srgbClr val="A6112B"/>
                </a:solidFill>
                <a:latin typeface="Verdana"/>
              </a:rPr>
              <a:t>Missad information</a:t>
            </a:r>
          </a:p>
        </p:txBody>
      </p:sp>
      <p:sp>
        <p:nvSpPr>
          <p:cNvPr id="17" name="TextBox 16"/>
          <p:cNvSpPr txBox="1"/>
          <p:nvPr/>
        </p:nvSpPr>
        <p:spPr>
          <a:xfrm>
            <a:off x="374904" y="2666975"/>
            <a:ext cx="4937760" cy="658368"/>
          </a:xfrm>
          <a:prstGeom prst="rect">
            <a:avLst/>
          </a:prstGeom>
          <a:noFill/>
        </p:spPr>
        <p:txBody>
          <a:bodyPr wrap="square" lIns="0" tIns="0" rIns="0" bIns="0" anchor="t">
            <a:spAutoFit/>
          </a:bodyPr>
          <a:lstStyle/>
          <a:p>
            <a:pPr algn="l">
              <a:spcBef>
                <a:spcPts val="0"/>
              </a:spcBef>
              <a:spcAft>
                <a:spcPts val="0"/>
              </a:spcAft>
            </a:pPr>
            <a:r>
              <a:rPr lang="sv-SE" sz="1000" b="0" noProof="0">
                <a:solidFill>
                  <a:srgbClr val="232323"/>
                </a:solidFill>
                <a:latin typeface="Verdana"/>
              </a:rPr>
              <a:t>”Det hade missats att meddela vårdcentralen att jag skrivits ut från hjärtmottagningen. Jag blev kallad till VC för uppföljning av mina andra sjukdomar. Det löste sig när jag berättade det.”</a:t>
            </a:r>
          </a:p>
        </p:txBody>
      </p:sp>
      <p:sp>
        <p:nvSpPr>
          <p:cNvPr id="18" name="Rectangle 17"/>
          <p:cNvSpPr/>
          <p:nvPr/>
        </p:nvSpPr>
        <p:spPr>
          <a:xfrm>
            <a:off x="402336" y="3261335"/>
            <a:ext cx="4855464" cy="13716"/>
          </a:xfrm>
          <a:prstGeom prst="rect">
            <a:avLst/>
          </a:prstGeom>
          <a:solidFill>
            <a:srgbClr val="D7DFE4"/>
          </a:solidFill>
          <a:ln>
            <a:solidFill>
              <a:srgbClr val="D7DFE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TextBox 18"/>
          <p:cNvSpPr txBox="1"/>
          <p:nvPr/>
        </p:nvSpPr>
        <p:spPr>
          <a:xfrm>
            <a:off x="365760" y="3399683"/>
            <a:ext cx="4937760" cy="676656"/>
          </a:xfrm>
          <a:prstGeom prst="rect">
            <a:avLst/>
          </a:prstGeom>
          <a:noFill/>
        </p:spPr>
        <p:txBody>
          <a:bodyPr wrap="square" lIns="0" tIns="0" rIns="0" bIns="0" anchor="t">
            <a:spAutoFit/>
          </a:bodyPr>
          <a:lstStyle/>
          <a:p>
            <a:pPr algn="l">
              <a:spcBef>
                <a:spcPts val="0"/>
              </a:spcBef>
              <a:spcAft>
                <a:spcPts val="0"/>
              </a:spcAft>
            </a:pPr>
            <a:r>
              <a:rPr lang="sv-SE" sz="1000" b="0" noProof="0">
                <a:solidFill>
                  <a:srgbClr val="232323"/>
                </a:solidFill>
                <a:latin typeface="Verdana"/>
              </a:rPr>
              <a:t>”Ultraljudssvar fastnade. Ordnade själv.”</a:t>
            </a:r>
          </a:p>
        </p:txBody>
      </p:sp>
      <p:sp>
        <p:nvSpPr>
          <p:cNvPr id="20" name="Rounded Rectangle 19"/>
          <p:cNvSpPr/>
          <p:nvPr/>
        </p:nvSpPr>
        <p:spPr>
          <a:xfrm>
            <a:off x="5687568" y="2045183"/>
            <a:ext cx="5486400" cy="1682496"/>
          </a:xfrm>
          <a:prstGeom prst="roundRect">
            <a:avLst>
              <a:gd name="adj" fmla="val 2000"/>
            </a:avLst>
          </a:prstGeom>
          <a:solidFill>
            <a:srgbClr val="E9EFF2"/>
          </a:solidFill>
          <a:ln>
            <a:solidFill>
              <a:srgbClr val="D7DFE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Rectangle 20"/>
          <p:cNvSpPr/>
          <p:nvPr/>
        </p:nvSpPr>
        <p:spPr>
          <a:xfrm>
            <a:off x="5687568" y="2045183"/>
            <a:ext cx="91440" cy="1682496"/>
          </a:xfrm>
          <a:prstGeom prst="rect">
            <a:avLst/>
          </a:prstGeom>
          <a:solidFill>
            <a:srgbClr val="009FE3"/>
          </a:solidFill>
          <a:ln>
            <a:solidFill>
              <a:srgbClr val="009FE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Oval 21"/>
          <p:cNvSpPr/>
          <p:nvPr/>
        </p:nvSpPr>
        <p:spPr>
          <a:xfrm>
            <a:off x="5852160" y="2191487"/>
            <a:ext cx="384048" cy="384048"/>
          </a:xfrm>
          <a:prstGeom prst="ellipse">
            <a:avLst/>
          </a:prstGeom>
          <a:solidFill>
            <a:srgbClr val="009FE3"/>
          </a:solidFill>
          <a:ln>
            <a:solidFill>
              <a:srgbClr val="009FE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TextBox 22"/>
          <p:cNvSpPr txBox="1"/>
          <p:nvPr/>
        </p:nvSpPr>
        <p:spPr>
          <a:xfrm>
            <a:off x="5852160" y="2218919"/>
            <a:ext cx="384048" cy="201168"/>
          </a:xfrm>
          <a:prstGeom prst="rect">
            <a:avLst/>
          </a:prstGeom>
          <a:noFill/>
        </p:spPr>
        <p:txBody>
          <a:bodyPr wrap="square" lIns="0" tIns="0" rIns="0" bIns="0" anchor="t">
            <a:spAutoFit/>
          </a:bodyPr>
          <a:lstStyle/>
          <a:p>
            <a:pPr algn="ctr">
              <a:spcBef>
                <a:spcPts val="0"/>
              </a:spcBef>
              <a:spcAft>
                <a:spcPts val="0"/>
              </a:spcAft>
            </a:pPr>
            <a:r>
              <a:rPr sz="2200" b="1">
                <a:solidFill>
                  <a:srgbClr val="FFFFFF"/>
                </a:solidFill>
                <a:latin typeface="Verdana"/>
              </a:rPr>
              <a:t>”</a:t>
            </a:r>
          </a:p>
        </p:txBody>
      </p:sp>
      <p:sp>
        <p:nvSpPr>
          <p:cNvPr id="24" name="TextBox 23"/>
          <p:cNvSpPr txBox="1"/>
          <p:nvPr/>
        </p:nvSpPr>
        <p:spPr>
          <a:xfrm>
            <a:off x="6327648" y="2191487"/>
            <a:ext cx="4471416" cy="237744"/>
          </a:xfrm>
          <a:prstGeom prst="rect">
            <a:avLst/>
          </a:prstGeom>
          <a:noFill/>
        </p:spPr>
        <p:txBody>
          <a:bodyPr wrap="square" lIns="0" tIns="0" rIns="0" bIns="0" anchor="t">
            <a:spAutoFit/>
          </a:bodyPr>
          <a:lstStyle/>
          <a:p>
            <a:pPr algn="l">
              <a:spcBef>
                <a:spcPts val="0"/>
              </a:spcBef>
              <a:spcAft>
                <a:spcPts val="0"/>
              </a:spcAft>
            </a:pPr>
            <a:r>
              <a:rPr sz="1350" b="1">
                <a:solidFill>
                  <a:srgbClr val="009FE3"/>
                </a:solidFill>
                <a:latin typeface="Verdana"/>
              </a:rPr>
              <a:t>Utebliven uppföljning</a:t>
            </a:r>
          </a:p>
        </p:txBody>
      </p:sp>
      <p:sp>
        <p:nvSpPr>
          <p:cNvPr id="25" name="TextBox 24"/>
          <p:cNvSpPr txBox="1"/>
          <p:nvPr/>
        </p:nvSpPr>
        <p:spPr>
          <a:xfrm>
            <a:off x="6018784" y="3356371"/>
            <a:ext cx="4937760" cy="153888"/>
          </a:xfrm>
          <a:prstGeom prst="rect">
            <a:avLst/>
          </a:prstGeom>
          <a:noFill/>
        </p:spPr>
        <p:txBody>
          <a:bodyPr wrap="square" lIns="0" tIns="0" rIns="0" bIns="0" anchor="t">
            <a:spAutoFit/>
          </a:bodyPr>
          <a:lstStyle/>
          <a:p>
            <a:pPr algn="l">
              <a:spcBef>
                <a:spcPts val="0"/>
              </a:spcBef>
              <a:spcAft>
                <a:spcPts val="0"/>
              </a:spcAft>
            </a:pPr>
            <a:r>
              <a:rPr lang="sv-SE" sz="1000" b="0" noProof="0">
                <a:solidFill>
                  <a:srgbClr val="232323"/>
                </a:solidFill>
                <a:latin typeface="Verdana"/>
              </a:rPr>
              <a:t>”Har fortfarande inte fått uppföljning av min stroke för ca 1 år sedan.”</a:t>
            </a:r>
          </a:p>
        </p:txBody>
      </p:sp>
      <p:sp>
        <p:nvSpPr>
          <p:cNvPr id="26" name="Rectangle 25"/>
          <p:cNvSpPr/>
          <p:nvPr/>
        </p:nvSpPr>
        <p:spPr>
          <a:xfrm>
            <a:off x="5888736" y="3261335"/>
            <a:ext cx="4855464" cy="13716"/>
          </a:xfrm>
          <a:prstGeom prst="rect">
            <a:avLst/>
          </a:prstGeom>
          <a:solidFill>
            <a:srgbClr val="D7DFE4"/>
          </a:solidFill>
          <a:ln>
            <a:solidFill>
              <a:srgbClr val="D7DFE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TextBox 26"/>
          <p:cNvSpPr txBox="1"/>
          <p:nvPr/>
        </p:nvSpPr>
        <p:spPr>
          <a:xfrm>
            <a:off x="6082792" y="2634971"/>
            <a:ext cx="4937760" cy="676656"/>
          </a:xfrm>
          <a:prstGeom prst="rect">
            <a:avLst/>
          </a:prstGeom>
          <a:noFill/>
        </p:spPr>
        <p:txBody>
          <a:bodyPr wrap="square" lIns="0" tIns="0" rIns="0" bIns="0" anchor="t">
            <a:spAutoFit/>
          </a:bodyPr>
          <a:lstStyle/>
          <a:p>
            <a:pPr algn="l">
              <a:spcBef>
                <a:spcPts val="0"/>
              </a:spcBef>
              <a:spcAft>
                <a:spcPts val="0"/>
              </a:spcAft>
            </a:pPr>
            <a:r>
              <a:rPr lang="sv-SE" sz="1000" b="0" noProof="0">
                <a:solidFill>
                  <a:srgbClr val="232323"/>
                </a:solidFill>
                <a:latin typeface="Verdana"/>
              </a:rPr>
              <a:t>”Jag har fått vänta 18 månader 2 ggr på den årliga uppföljningen. Denna vecka har prover och </a:t>
            </a:r>
            <a:r>
              <a:rPr lang="sv-SE" sz="1000" b="0" noProof="0" err="1">
                <a:solidFill>
                  <a:srgbClr val="232323"/>
                </a:solidFill>
                <a:latin typeface="Verdana"/>
              </a:rPr>
              <a:t>ekg</a:t>
            </a:r>
            <a:r>
              <a:rPr lang="sv-SE" sz="1000" b="0" noProof="0">
                <a:solidFill>
                  <a:srgbClr val="232323"/>
                </a:solidFill>
                <a:latin typeface="Verdana"/>
              </a:rPr>
              <a:t> tagits i samband med besök hos fysioterapeut. Därefter chatt via </a:t>
            </a:r>
            <a:r>
              <a:rPr lang="sv-SE" sz="1000" b="0" noProof="0" err="1">
                <a:solidFill>
                  <a:srgbClr val="232323"/>
                </a:solidFill>
                <a:latin typeface="Verdana"/>
              </a:rPr>
              <a:t>app</a:t>
            </a:r>
            <a:r>
              <a:rPr lang="sv-SE" sz="1000" b="0" noProof="0">
                <a:solidFill>
                  <a:srgbClr val="232323"/>
                </a:solidFill>
                <a:latin typeface="Verdana"/>
              </a:rPr>
              <a:t> med läkare kring ny medicin </a:t>
            </a:r>
            <a:r>
              <a:rPr lang="sv-SE" sz="1000" b="0" noProof="0" err="1">
                <a:solidFill>
                  <a:srgbClr val="232323"/>
                </a:solidFill>
                <a:latin typeface="Verdana"/>
              </a:rPr>
              <a:t>pga</a:t>
            </a:r>
            <a:r>
              <a:rPr lang="sv-SE" sz="1000" b="0" noProof="0">
                <a:solidFill>
                  <a:srgbClr val="232323"/>
                </a:solidFill>
                <a:latin typeface="Verdana"/>
              </a:rPr>
              <a:t> högt blodtryck.”</a:t>
            </a:r>
          </a:p>
        </p:txBody>
      </p:sp>
      <p:sp>
        <p:nvSpPr>
          <p:cNvPr id="28" name="Rounded Rectangle 27"/>
          <p:cNvSpPr/>
          <p:nvPr/>
        </p:nvSpPr>
        <p:spPr>
          <a:xfrm>
            <a:off x="201168" y="4084295"/>
            <a:ext cx="5303520" cy="2442148"/>
          </a:xfrm>
          <a:prstGeom prst="roundRect">
            <a:avLst>
              <a:gd name="adj" fmla="val 2000"/>
            </a:avLst>
          </a:prstGeom>
          <a:solidFill>
            <a:srgbClr val="E9EFF2"/>
          </a:solidFill>
          <a:ln>
            <a:solidFill>
              <a:srgbClr val="D7DFE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9" name="Rectangle 28"/>
          <p:cNvSpPr/>
          <p:nvPr/>
        </p:nvSpPr>
        <p:spPr>
          <a:xfrm>
            <a:off x="201168" y="4084294"/>
            <a:ext cx="91440" cy="2428431"/>
          </a:xfrm>
          <a:prstGeom prst="rect">
            <a:avLst/>
          </a:prstGeom>
          <a:solidFill>
            <a:srgbClr val="49B170"/>
          </a:solidFill>
          <a:ln>
            <a:solidFill>
              <a:srgbClr val="49B17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0" name="Oval 29"/>
          <p:cNvSpPr/>
          <p:nvPr/>
        </p:nvSpPr>
        <p:spPr>
          <a:xfrm>
            <a:off x="365760" y="4230599"/>
            <a:ext cx="384048" cy="384048"/>
          </a:xfrm>
          <a:prstGeom prst="ellipse">
            <a:avLst/>
          </a:prstGeom>
          <a:solidFill>
            <a:srgbClr val="49B170"/>
          </a:solidFill>
          <a:ln>
            <a:solidFill>
              <a:srgbClr val="49B17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1" name="TextBox 30"/>
          <p:cNvSpPr txBox="1"/>
          <p:nvPr/>
        </p:nvSpPr>
        <p:spPr>
          <a:xfrm>
            <a:off x="365760" y="4258031"/>
            <a:ext cx="384048" cy="201168"/>
          </a:xfrm>
          <a:prstGeom prst="rect">
            <a:avLst/>
          </a:prstGeom>
          <a:noFill/>
        </p:spPr>
        <p:txBody>
          <a:bodyPr wrap="square" lIns="0" tIns="0" rIns="0" bIns="0" anchor="t">
            <a:spAutoFit/>
          </a:bodyPr>
          <a:lstStyle/>
          <a:p>
            <a:pPr algn="ctr">
              <a:spcBef>
                <a:spcPts val="0"/>
              </a:spcBef>
              <a:spcAft>
                <a:spcPts val="0"/>
              </a:spcAft>
            </a:pPr>
            <a:r>
              <a:rPr sz="2200" b="1">
                <a:solidFill>
                  <a:srgbClr val="FFFFFF"/>
                </a:solidFill>
                <a:latin typeface="Verdana"/>
              </a:rPr>
              <a:t>”</a:t>
            </a:r>
          </a:p>
        </p:txBody>
      </p:sp>
      <p:sp>
        <p:nvSpPr>
          <p:cNvPr id="32" name="TextBox 31"/>
          <p:cNvSpPr txBox="1"/>
          <p:nvPr/>
        </p:nvSpPr>
        <p:spPr>
          <a:xfrm>
            <a:off x="841248" y="4230599"/>
            <a:ext cx="4471416" cy="237744"/>
          </a:xfrm>
          <a:prstGeom prst="rect">
            <a:avLst/>
          </a:prstGeom>
          <a:noFill/>
        </p:spPr>
        <p:txBody>
          <a:bodyPr wrap="square" lIns="0" tIns="0" rIns="0" bIns="0" anchor="t">
            <a:spAutoFit/>
          </a:bodyPr>
          <a:lstStyle/>
          <a:p>
            <a:pPr algn="l">
              <a:spcBef>
                <a:spcPts val="0"/>
              </a:spcBef>
              <a:spcAft>
                <a:spcPts val="0"/>
              </a:spcAft>
            </a:pPr>
            <a:r>
              <a:rPr sz="1350" b="1">
                <a:solidFill>
                  <a:srgbClr val="49B170"/>
                </a:solidFill>
                <a:latin typeface="Verdana"/>
              </a:rPr>
              <a:t>Inte tagen på allvar</a:t>
            </a:r>
          </a:p>
        </p:txBody>
      </p:sp>
      <p:sp>
        <p:nvSpPr>
          <p:cNvPr id="33" name="TextBox 32"/>
          <p:cNvSpPr txBox="1"/>
          <p:nvPr/>
        </p:nvSpPr>
        <p:spPr>
          <a:xfrm>
            <a:off x="420624" y="5727550"/>
            <a:ext cx="4937760" cy="307777"/>
          </a:xfrm>
          <a:prstGeom prst="rect">
            <a:avLst/>
          </a:prstGeom>
          <a:noFill/>
        </p:spPr>
        <p:txBody>
          <a:bodyPr wrap="square" lIns="0" tIns="0" rIns="0" bIns="0" anchor="t">
            <a:spAutoFit/>
          </a:bodyPr>
          <a:lstStyle/>
          <a:p>
            <a:pPr algn="l">
              <a:spcBef>
                <a:spcPts val="0"/>
              </a:spcBef>
              <a:spcAft>
                <a:spcPts val="0"/>
              </a:spcAft>
            </a:pPr>
            <a:r>
              <a:rPr lang="sv-SE" sz="1000" b="0" noProof="0">
                <a:solidFill>
                  <a:srgbClr val="232323"/>
                </a:solidFill>
                <a:latin typeface="Verdana"/>
              </a:rPr>
              <a:t>”Tog lång tid innan primärvården tog mina hjärtbesvär på allvar. Har fått åka in akut för att få hjälp.”</a:t>
            </a:r>
          </a:p>
        </p:txBody>
      </p:sp>
      <p:sp>
        <p:nvSpPr>
          <p:cNvPr id="34" name="Rectangle 33"/>
          <p:cNvSpPr/>
          <p:nvPr/>
        </p:nvSpPr>
        <p:spPr>
          <a:xfrm>
            <a:off x="402336" y="5656435"/>
            <a:ext cx="4855464" cy="13716"/>
          </a:xfrm>
          <a:prstGeom prst="rect">
            <a:avLst/>
          </a:prstGeom>
          <a:solidFill>
            <a:srgbClr val="D7DFE4"/>
          </a:solidFill>
          <a:ln>
            <a:solidFill>
              <a:srgbClr val="D7DFE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5" name="TextBox 34"/>
          <p:cNvSpPr txBox="1"/>
          <p:nvPr/>
        </p:nvSpPr>
        <p:spPr>
          <a:xfrm>
            <a:off x="437388" y="4799429"/>
            <a:ext cx="4937760" cy="676656"/>
          </a:xfrm>
          <a:prstGeom prst="rect">
            <a:avLst/>
          </a:prstGeom>
          <a:noFill/>
        </p:spPr>
        <p:txBody>
          <a:bodyPr wrap="square" lIns="0" tIns="0" rIns="0" bIns="0" anchor="t">
            <a:spAutoFit/>
          </a:bodyPr>
          <a:lstStyle/>
          <a:p>
            <a:pPr algn="l">
              <a:spcBef>
                <a:spcPts val="0"/>
              </a:spcBef>
              <a:spcAft>
                <a:spcPts val="0"/>
              </a:spcAft>
            </a:pPr>
            <a:r>
              <a:rPr lang="sv-SE" sz="1000" b="0" noProof="0">
                <a:solidFill>
                  <a:srgbClr val="232323"/>
                </a:solidFill>
                <a:latin typeface="Verdana"/>
              </a:rPr>
              <a:t>”Sökte för oregelbunden puls men vårdcentral kunde inte verifiera detta. Först efter att jag själv kunde visa detta med hjälp av min </a:t>
            </a:r>
            <a:r>
              <a:rPr lang="sv-SE" sz="1000" b="0" noProof="0" err="1">
                <a:solidFill>
                  <a:srgbClr val="232323"/>
                </a:solidFill>
                <a:latin typeface="Verdana"/>
              </a:rPr>
              <a:t>smartwatch</a:t>
            </a:r>
            <a:r>
              <a:rPr lang="sv-SE" sz="1000" b="0" noProof="0">
                <a:solidFill>
                  <a:srgbClr val="232323"/>
                </a:solidFill>
                <a:latin typeface="Verdana"/>
              </a:rPr>
              <a:t> och att EKG vid just det läkarbesöket visade arytmi gick man vidare med </a:t>
            </a:r>
            <a:r>
              <a:rPr lang="sv-SE" sz="1000" b="0" noProof="0" err="1">
                <a:solidFill>
                  <a:srgbClr val="232323"/>
                </a:solidFill>
                <a:latin typeface="Verdana"/>
              </a:rPr>
              <a:t>långtidsekg</a:t>
            </a:r>
            <a:r>
              <a:rPr lang="sv-SE" sz="1000" b="0" noProof="0">
                <a:solidFill>
                  <a:srgbClr val="232323"/>
                </a:solidFill>
                <a:latin typeface="Verdana"/>
              </a:rPr>
              <a:t> samt remiss till hjärtmott. Kände att man inte tog mina misstankar om sämre mående på allvar.”</a:t>
            </a:r>
          </a:p>
        </p:txBody>
      </p:sp>
      <p:sp>
        <p:nvSpPr>
          <p:cNvPr id="36" name="Rounded Rectangle 35"/>
          <p:cNvSpPr/>
          <p:nvPr/>
        </p:nvSpPr>
        <p:spPr>
          <a:xfrm>
            <a:off x="5687568" y="4084294"/>
            <a:ext cx="5486400" cy="2442149"/>
          </a:xfrm>
          <a:prstGeom prst="roundRect">
            <a:avLst>
              <a:gd name="adj" fmla="val 2000"/>
            </a:avLst>
          </a:prstGeom>
          <a:solidFill>
            <a:srgbClr val="E9EFF2"/>
          </a:solidFill>
          <a:ln>
            <a:solidFill>
              <a:srgbClr val="D7DFE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7" name="Rectangle 36"/>
          <p:cNvSpPr/>
          <p:nvPr/>
        </p:nvSpPr>
        <p:spPr>
          <a:xfrm>
            <a:off x="5687567" y="4084293"/>
            <a:ext cx="119955" cy="2442147"/>
          </a:xfrm>
          <a:prstGeom prst="rect">
            <a:avLst/>
          </a:prstGeom>
          <a:solidFill>
            <a:srgbClr val="A5B9C3"/>
          </a:solidFill>
          <a:ln>
            <a:solidFill>
              <a:srgbClr val="A5B9C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8" name="Oval 37"/>
          <p:cNvSpPr/>
          <p:nvPr/>
        </p:nvSpPr>
        <p:spPr>
          <a:xfrm>
            <a:off x="5852160" y="4230599"/>
            <a:ext cx="384048" cy="384048"/>
          </a:xfrm>
          <a:prstGeom prst="ellipse">
            <a:avLst/>
          </a:prstGeom>
          <a:solidFill>
            <a:srgbClr val="A5B9C3"/>
          </a:solidFill>
          <a:ln>
            <a:solidFill>
              <a:srgbClr val="A5B9C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9" name="TextBox 38"/>
          <p:cNvSpPr txBox="1"/>
          <p:nvPr/>
        </p:nvSpPr>
        <p:spPr>
          <a:xfrm>
            <a:off x="5852160" y="4258031"/>
            <a:ext cx="384048" cy="201168"/>
          </a:xfrm>
          <a:prstGeom prst="rect">
            <a:avLst/>
          </a:prstGeom>
          <a:noFill/>
        </p:spPr>
        <p:txBody>
          <a:bodyPr wrap="square" lIns="0" tIns="0" rIns="0" bIns="0" anchor="t">
            <a:spAutoFit/>
          </a:bodyPr>
          <a:lstStyle/>
          <a:p>
            <a:pPr algn="ctr">
              <a:spcBef>
                <a:spcPts val="0"/>
              </a:spcBef>
              <a:spcAft>
                <a:spcPts val="0"/>
              </a:spcAft>
            </a:pPr>
            <a:r>
              <a:rPr sz="2200" b="1">
                <a:solidFill>
                  <a:srgbClr val="FFFFFF"/>
                </a:solidFill>
                <a:latin typeface="Verdana"/>
              </a:rPr>
              <a:t>”</a:t>
            </a:r>
          </a:p>
        </p:txBody>
      </p:sp>
      <p:sp>
        <p:nvSpPr>
          <p:cNvPr id="40" name="TextBox 39"/>
          <p:cNvSpPr txBox="1"/>
          <p:nvPr/>
        </p:nvSpPr>
        <p:spPr>
          <a:xfrm>
            <a:off x="6327648" y="4230599"/>
            <a:ext cx="4471416" cy="237744"/>
          </a:xfrm>
          <a:prstGeom prst="rect">
            <a:avLst/>
          </a:prstGeom>
          <a:noFill/>
        </p:spPr>
        <p:txBody>
          <a:bodyPr wrap="square" lIns="0" tIns="0" rIns="0" bIns="0" anchor="t">
            <a:spAutoFit/>
          </a:bodyPr>
          <a:lstStyle/>
          <a:p>
            <a:pPr algn="l">
              <a:spcBef>
                <a:spcPts val="0"/>
              </a:spcBef>
              <a:spcAft>
                <a:spcPts val="0"/>
              </a:spcAft>
            </a:pPr>
            <a:r>
              <a:rPr sz="1350" b="1">
                <a:solidFill>
                  <a:srgbClr val="A5B9C3"/>
                </a:solidFill>
                <a:latin typeface="Verdana"/>
              </a:rPr>
              <a:t>Bristande samordning</a:t>
            </a:r>
          </a:p>
        </p:txBody>
      </p:sp>
      <p:sp>
        <p:nvSpPr>
          <p:cNvPr id="41" name="TextBox 40"/>
          <p:cNvSpPr txBox="1"/>
          <p:nvPr/>
        </p:nvSpPr>
        <p:spPr>
          <a:xfrm>
            <a:off x="5952236" y="4729467"/>
            <a:ext cx="4937760" cy="658368"/>
          </a:xfrm>
          <a:prstGeom prst="rect">
            <a:avLst/>
          </a:prstGeom>
          <a:noFill/>
        </p:spPr>
        <p:txBody>
          <a:bodyPr wrap="square" lIns="0" tIns="0" rIns="0" bIns="0" anchor="t">
            <a:spAutoFit/>
          </a:bodyPr>
          <a:lstStyle/>
          <a:p>
            <a:pPr algn="l">
              <a:spcBef>
                <a:spcPts val="0"/>
              </a:spcBef>
              <a:spcAft>
                <a:spcPts val="0"/>
              </a:spcAft>
            </a:pPr>
            <a:r>
              <a:rPr lang="sv-SE" sz="1000" b="0" noProof="0">
                <a:solidFill>
                  <a:srgbClr val="232323"/>
                </a:solidFill>
                <a:latin typeface="Verdana"/>
              </a:rPr>
              <a:t>"Hjärtsköterskan skulle kontakta mig efter 3 veckor. När jag ringde henne på dagen, efter 3 veckor, så hade hon ingen aning om mig. Enligt henne hade hon inte fått någon information om mig. Var det hade missats fick jag aldrig reda på."</a:t>
            </a:r>
          </a:p>
        </p:txBody>
      </p:sp>
      <p:sp>
        <p:nvSpPr>
          <p:cNvPr id="42" name="Rectangle 41"/>
          <p:cNvSpPr/>
          <p:nvPr/>
        </p:nvSpPr>
        <p:spPr>
          <a:xfrm>
            <a:off x="5888736" y="5440047"/>
            <a:ext cx="4855464" cy="13716"/>
          </a:xfrm>
          <a:prstGeom prst="rect">
            <a:avLst/>
          </a:prstGeom>
          <a:solidFill>
            <a:srgbClr val="D7DFE4"/>
          </a:solidFill>
          <a:ln>
            <a:solidFill>
              <a:srgbClr val="D7DFE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3" name="TextBox 42"/>
          <p:cNvSpPr txBox="1"/>
          <p:nvPr/>
        </p:nvSpPr>
        <p:spPr>
          <a:xfrm>
            <a:off x="5958586" y="5513199"/>
            <a:ext cx="4937760" cy="676656"/>
          </a:xfrm>
          <a:prstGeom prst="rect">
            <a:avLst/>
          </a:prstGeom>
          <a:noFill/>
        </p:spPr>
        <p:txBody>
          <a:bodyPr wrap="square" lIns="0" tIns="0" rIns="0" bIns="0" anchor="t">
            <a:spAutoFit/>
          </a:bodyPr>
          <a:lstStyle/>
          <a:p>
            <a:pPr algn="l">
              <a:spcBef>
                <a:spcPts val="0"/>
              </a:spcBef>
              <a:spcAft>
                <a:spcPts val="0"/>
              </a:spcAft>
            </a:pPr>
            <a:r>
              <a:rPr lang="sv-SE" sz="1000" b="0" noProof="0">
                <a:solidFill>
                  <a:srgbClr val="232323"/>
                </a:solidFill>
                <a:latin typeface="Verdana"/>
              </a:rPr>
              <a:t>”Under tre månaders tid kontaktade jag vårdcentralen </a:t>
            </a:r>
            <a:r>
              <a:rPr lang="sv-SE" sz="1000" b="0" noProof="0" err="1">
                <a:solidFill>
                  <a:srgbClr val="232323"/>
                </a:solidFill>
                <a:latin typeface="Verdana"/>
              </a:rPr>
              <a:t>pga</a:t>
            </a:r>
            <a:r>
              <a:rPr lang="sv-SE" sz="1000" b="0" noProof="0">
                <a:solidFill>
                  <a:srgbClr val="232323"/>
                </a:solidFill>
                <a:latin typeface="Verdana"/>
              </a:rPr>
              <a:t> "järnband" runt bröstet och svårt att andas. Vid varje tillfälle sa den nya läkaren att det var min astma och gav mig ny astmamedicin. Bara dagen innan min hjärtinfarkt var jag till vårdcentralen och fick ny astmamedicin. Inga problem med hjärtat sa läkaren... Dagen efter fick jag en massiv hjärtinfarkt och är tacksam att jag överlevde.”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a:extLst>
              <a:ext uri="{FF2B5EF4-FFF2-40B4-BE49-F238E27FC236}">
                <a16:creationId xmlns:a16="http://schemas.microsoft.com/office/drawing/2014/main" id="{CF7BA898-EA8C-A331-21B8-BAF5D915007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61235" y="692696"/>
            <a:ext cx="1830765" cy="5095629"/>
          </a:xfrm>
          <a:prstGeom prst="rect">
            <a:avLst/>
          </a:prstGeom>
        </p:spPr>
      </p:pic>
      <p:sp>
        <p:nvSpPr>
          <p:cNvPr id="3" name="Rectangle 2"/>
          <p:cNvSpPr/>
          <p:nvPr/>
        </p:nvSpPr>
        <p:spPr>
          <a:xfrm>
            <a:off x="0" y="0"/>
            <a:ext cx="3154680" cy="6858000"/>
          </a:xfrm>
          <a:prstGeom prst="rect">
            <a:avLst/>
          </a:prstGeom>
          <a:solidFill>
            <a:srgbClr val="009FE3"/>
          </a:solidFill>
          <a:ln>
            <a:solidFill>
              <a:srgbClr val="009FE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12064" y="658368"/>
            <a:ext cx="2103120" cy="914400"/>
          </a:xfrm>
          <a:prstGeom prst="rect">
            <a:avLst/>
          </a:prstGeom>
          <a:noFill/>
        </p:spPr>
        <p:txBody>
          <a:bodyPr wrap="square" lIns="0" tIns="0" rIns="0" bIns="0" anchor="t">
            <a:spAutoFit/>
          </a:bodyPr>
          <a:lstStyle/>
          <a:p>
            <a:pPr algn="l">
              <a:spcBef>
                <a:spcPts val="0"/>
              </a:spcBef>
              <a:spcAft>
                <a:spcPts val="0"/>
              </a:spcAft>
            </a:pPr>
            <a:r>
              <a:rPr sz="3000" b="1">
                <a:solidFill>
                  <a:srgbClr val="FFFFFF"/>
                </a:solidFill>
                <a:latin typeface="Verdana"/>
              </a:rPr>
              <a:t>Valpaket</a:t>
            </a:r>
          </a:p>
        </p:txBody>
      </p:sp>
      <p:sp>
        <p:nvSpPr>
          <p:cNvPr id="5" name="Rectangle 4"/>
          <p:cNvSpPr/>
          <p:nvPr/>
        </p:nvSpPr>
        <p:spPr>
          <a:xfrm>
            <a:off x="512064" y="1481328"/>
            <a:ext cx="566928" cy="27432"/>
          </a:xfrm>
          <a:prstGeom prst="rect">
            <a:avLst/>
          </a:prstGeom>
          <a:solidFill>
            <a:srgbClr val="FFFFFF"/>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512064" y="1847088"/>
            <a:ext cx="2057400" cy="3600986"/>
          </a:xfrm>
          <a:prstGeom prst="rect">
            <a:avLst/>
          </a:prstGeom>
          <a:noFill/>
        </p:spPr>
        <p:txBody>
          <a:bodyPr wrap="square" lIns="0" tIns="0" rIns="0" bIns="0" anchor="t">
            <a:spAutoFit/>
          </a:bodyPr>
          <a:lstStyle/>
          <a:p>
            <a:pPr algn="l">
              <a:spcBef>
                <a:spcPts val="0"/>
              </a:spcBef>
              <a:spcAft>
                <a:spcPts val="0"/>
              </a:spcAft>
            </a:pPr>
            <a:r>
              <a:rPr sz="1800" b="0">
                <a:solidFill>
                  <a:srgbClr val="FFFFFF"/>
                </a:solidFill>
                <a:latin typeface="Verdana"/>
              </a:rPr>
              <a:t>Material </a:t>
            </a:r>
            <a:r>
              <a:rPr sz="1800" b="0" err="1">
                <a:solidFill>
                  <a:srgbClr val="FFFFFF"/>
                </a:solidFill>
                <a:latin typeface="Verdana"/>
              </a:rPr>
              <a:t>som</a:t>
            </a:r>
            <a:r>
              <a:rPr sz="1800" b="0">
                <a:solidFill>
                  <a:srgbClr val="FFFFFF"/>
                </a:solidFill>
                <a:latin typeface="Verdana"/>
              </a:rPr>
              <a:t> </a:t>
            </a:r>
            <a:r>
              <a:rPr sz="1800" b="0" err="1">
                <a:solidFill>
                  <a:srgbClr val="FFFFFF"/>
                </a:solidFill>
                <a:latin typeface="Verdana"/>
              </a:rPr>
              <a:t>skickas</a:t>
            </a:r>
            <a:r>
              <a:rPr sz="1800" b="0">
                <a:solidFill>
                  <a:srgbClr val="FFFFFF"/>
                </a:solidFill>
                <a:latin typeface="Verdana"/>
              </a:rPr>
              <a:t> </a:t>
            </a:r>
            <a:r>
              <a:rPr sz="1800" b="0" err="1">
                <a:solidFill>
                  <a:srgbClr val="FFFFFF"/>
                </a:solidFill>
                <a:latin typeface="Verdana"/>
              </a:rPr>
              <a:t>ut</a:t>
            </a:r>
            <a:r>
              <a:rPr sz="1800" b="0">
                <a:solidFill>
                  <a:srgbClr val="FFFFFF"/>
                </a:solidFill>
                <a:latin typeface="Verdana"/>
              </a:rPr>
              <a:t> till </a:t>
            </a:r>
            <a:r>
              <a:rPr sz="1800" b="0" err="1">
                <a:solidFill>
                  <a:srgbClr val="FFFFFF"/>
                </a:solidFill>
                <a:latin typeface="Verdana"/>
              </a:rPr>
              <a:t>föreningarna</a:t>
            </a:r>
            <a:r>
              <a:rPr lang="sv-SE" sz="1800" b="0">
                <a:solidFill>
                  <a:srgbClr val="FFFFFF"/>
                </a:solidFill>
                <a:latin typeface="Verdana"/>
              </a:rPr>
              <a:t>.</a:t>
            </a:r>
          </a:p>
          <a:p>
            <a:pPr algn="l">
              <a:spcBef>
                <a:spcPts val="0"/>
              </a:spcBef>
              <a:spcAft>
                <a:spcPts val="0"/>
              </a:spcAft>
            </a:pPr>
            <a:endParaRPr lang="sv-SE">
              <a:solidFill>
                <a:srgbClr val="FFFFFF"/>
              </a:solidFill>
              <a:latin typeface="Verdana"/>
            </a:endParaRPr>
          </a:p>
          <a:p>
            <a:pPr algn="l">
              <a:spcBef>
                <a:spcPts val="0"/>
              </a:spcBef>
              <a:spcAft>
                <a:spcPts val="0"/>
              </a:spcAft>
            </a:pPr>
            <a:endParaRPr lang="sv-SE">
              <a:solidFill>
                <a:srgbClr val="FFFFFF"/>
              </a:solidFill>
              <a:latin typeface="Verdana"/>
            </a:endParaRPr>
          </a:p>
          <a:p>
            <a:pPr algn="l">
              <a:spcBef>
                <a:spcPts val="0"/>
              </a:spcBef>
              <a:spcAft>
                <a:spcPts val="0"/>
              </a:spcAft>
            </a:pPr>
            <a:r>
              <a:rPr lang="sv-SE" sz="1800" b="0">
                <a:solidFill>
                  <a:srgbClr val="FFFFFF"/>
                </a:solidFill>
                <a:latin typeface="Verdana"/>
              </a:rPr>
              <a:t>Kommer i början av juni efter extern lansering.</a:t>
            </a:r>
          </a:p>
          <a:p>
            <a:pPr algn="l">
              <a:spcBef>
                <a:spcPts val="0"/>
              </a:spcBef>
              <a:spcAft>
                <a:spcPts val="0"/>
              </a:spcAft>
            </a:pPr>
            <a:endParaRPr lang="sv-SE">
              <a:solidFill>
                <a:srgbClr val="FFFFFF"/>
              </a:solidFill>
              <a:latin typeface="Verdana"/>
            </a:endParaRPr>
          </a:p>
          <a:p>
            <a:pPr algn="l">
              <a:spcBef>
                <a:spcPts val="0"/>
              </a:spcBef>
              <a:spcAft>
                <a:spcPts val="0"/>
              </a:spcAft>
            </a:pPr>
            <a:endParaRPr lang="sv-SE" sz="1800" b="0">
              <a:solidFill>
                <a:srgbClr val="FFFFFF"/>
              </a:solidFill>
              <a:latin typeface="Verdana"/>
            </a:endParaRPr>
          </a:p>
          <a:p>
            <a:pPr algn="l">
              <a:spcBef>
                <a:spcPts val="0"/>
              </a:spcBef>
              <a:spcAft>
                <a:spcPts val="0"/>
              </a:spcAft>
            </a:pPr>
            <a:r>
              <a:rPr lang="sv-SE">
                <a:solidFill>
                  <a:srgbClr val="FFFFFF"/>
                </a:solidFill>
                <a:latin typeface="Verdana"/>
              </a:rPr>
              <a:t>Lansering av valplattform på webben.</a:t>
            </a:r>
            <a:endParaRPr sz="1800" b="0">
              <a:solidFill>
                <a:srgbClr val="FFFFFF"/>
              </a:solidFill>
              <a:latin typeface="Verdana"/>
            </a:endParaRPr>
          </a:p>
        </p:txBody>
      </p:sp>
      <p:sp>
        <p:nvSpPr>
          <p:cNvPr id="8" name="TextBox 7"/>
          <p:cNvSpPr txBox="1"/>
          <p:nvPr/>
        </p:nvSpPr>
        <p:spPr>
          <a:xfrm>
            <a:off x="3429000" y="493776"/>
            <a:ext cx="8046720" cy="640080"/>
          </a:xfrm>
          <a:prstGeom prst="rect">
            <a:avLst/>
          </a:prstGeom>
          <a:noFill/>
        </p:spPr>
        <p:txBody>
          <a:bodyPr wrap="square" lIns="0" tIns="0" rIns="0" bIns="0" anchor="t">
            <a:spAutoFit/>
          </a:bodyPr>
          <a:lstStyle/>
          <a:p>
            <a:pPr algn="l">
              <a:spcBef>
                <a:spcPts val="0"/>
              </a:spcBef>
              <a:spcAft>
                <a:spcPts val="0"/>
              </a:spcAft>
            </a:pPr>
            <a:r>
              <a:rPr sz="2000" b="1">
                <a:solidFill>
                  <a:srgbClr val="000000"/>
                </a:solidFill>
                <a:latin typeface="Verdana"/>
              </a:rPr>
              <a:t>Vi </a:t>
            </a:r>
            <a:r>
              <a:rPr sz="2000" b="1" err="1">
                <a:solidFill>
                  <a:srgbClr val="000000"/>
                </a:solidFill>
                <a:latin typeface="Verdana"/>
              </a:rPr>
              <a:t>kommer</a:t>
            </a:r>
            <a:r>
              <a:rPr sz="2000" b="1">
                <a:solidFill>
                  <a:srgbClr val="000000"/>
                </a:solidFill>
                <a:latin typeface="Verdana"/>
              </a:rPr>
              <a:t> </a:t>
            </a:r>
            <a:r>
              <a:rPr sz="2000" b="1" err="1">
                <a:solidFill>
                  <a:srgbClr val="000000"/>
                </a:solidFill>
                <a:latin typeface="Verdana"/>
              </a:rPr>
              <a:t>att</a:t>
            </a:r>
            <a:r>
              <a:rPr sz="2000" b="1">
                <a:solidFill>
                  <a:srgbClr val="000000"/>
                </a:solidFill>
                <a:latin typeface="Verdana"/>
              </a:rPr>
              <a:t> </a:t>
            </a:r>
            <a:r>
              <a:rPr sz="2000" b="1" err="1">
                <a:solidFill>
                  <a:srgbClr val="000000"/>
                </a:solidFill>
                <a:latin typeface="Verdana"/>
              </a:rPr>
              <a:t>skicka</a:t>
            </a:r>
            <a:r>
              <a:rPr sz="2000" b="1">
                <a:solidFill>
                  <a:srgbClr val="000000"/>
                </a:solidFill>
                <a:latin typeface="Verdana"/>
              </a:rPr>
              <a:t> </a:t>
            </a:r>
            <a:r>
              <a:rPr sz="2000" b="1" err="1">
                <a:solidFill>
                  <a:srgbClr val="000000"/>
                </a:solidFill>
                <a:latin typeface="Verdana"/>
              </a:rPr>
              <a:t>ut</a:t>
            </a:r>
            <a:r>
              <a:rPr sz="2000" b="1">
                <a:solidFill>
                  <a:srgbClr val="000000"/>
                </a:solidFill>
                <a:latin typeface="Verdana"/>
              </a:rPr>
              <a:t> </a:t>
            </a:r>
            <a:r>
              <a:rPr sz="2000" b="1" err="1">
                <a:solidFill>
                  <a:srgbClr val="000000"/>
                </a:solidFill>
                <a:latin typeface="Verdana"/>
              </a:rPr>
              <a:t>ett</a:t>
            </a:r>
            <a:r>
              <a:rPr sz="2000" b="1">
                <a:solidFill>
                  <a:srgbClr val="000000"/>
                </a:solidFill>
                <a:latin typeface="Verdana"/>
              </a:rPr>
              <a:t> </a:t>
            </a:r>
            <a:r>
              <a:rPr sz="2000" b="1" err="1">
                <a:solidFill>
                  <a:srgbClr val="000000"/>
                </a:solidFill>
                <a:latin typeface="Verdana"/>
              </a:rPr>
              <a:t>mejl</a:t>
            </a:r>
            <a:r>
              <a:rPr sz="2000" b="1">
                <a:solidFill>
                  <a:srgbClr val="000000"/>
                </a:solidFill>
                <a:latin typeface="Verdana"/>
              </a:rPr>
              <a:t> med </a:t>
            </a:r>
            <a:r>
              <a:rPr sz="2000" b="1" err="1">
                <a:solidFill>
                  <a:srgbClr val="000000"/>
                </a:solidFill>
                <a:latin typeface="Verdana"/>
              </a:rPr>
              <a:t>ett</a:t>
            </a:r>
            <a:r>
              <a:rPr sz="2000" b="1">
                <a:solidFill>
                  <a:srgbClr val="000000"/>
                </a:solidFill>
                <a:latin typeface="Verdana"/>
              </a:rPr>
              <a:t> </a:t>
            </a:r>
            <a:r>
              <a:rPr sz="2000" b="1" err="1">
                <a:solidFill>
                  <a:srgbClr val="000000"/>
                </a:solidFill>
                <a:latin typeface="Verdana"/>
              </a:rPr>
              <a:t>valpaket</a:t>
            </a:r>
            <a:r>
              <a:rPr sz="2000" b="1">
                <a:solidFill>
                  <a:srgbClr val="000000"/>
                </a:solidFill>
                <a:latin typeface="Verdana"/>
              </a:rPr>
              <a:t> </a:t>
            </a:r>
            <a:r>
              <a:rPr sz="2000" b="1" err="1">
                <a:solidFill>
                  <a:srgbClr val="000000"/>
                </a:solidFill>
                <a:latin typeface="Verdana"/>
              </a:rPr>
              <a:t>bestående</a:t>
            </a:r>
            <a:r>
              <a:rPr sz="2000" b="1">
                <a:solidFill>
                  <a:srgbClr val="000000"/>
                </a:solidFill>
                <a:latin typeface="Verdana"/>
              </a:rPr>
              <a:t> av:</a:t>
            </a:r>
          </a:p>
        </p:txBody>
      </p:sp>
      <p:sp>
        <p:nvSpPr>
          <p:cNvPr id="9" name="Rounded Rectangle 8"/>
          <p:cNvSpPr/>
          <p:nvPr/>
        </p:nvSpPr>
        <p:spPr>
          <a:xfrm>
            <a:off x="3429000" y="1417320"/>
            <a:ext cx="7589520" cy="4434840"/>
          </a:xfrm>
          <a:prstGeom prst="roundRect">
            <a:avLst>
              <a:gd name="adj" fmla="val 2000"/>
            </a:avLst>
          </a:prstGeom>
          <a:solidFill>
            <a:srgbClr val="ECF1F4"/>
          </a:solidFill>
          <a:ln>
            <a:solidFill>
              <a:srgbClr val="ECF1F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ounded Rectangle 9"/>
          <p:cNvSpPr/>
          <p:nvPr/>
        </p:nvSpPr>
        <p:spPr>
          <a:xfrm>
            <a:off x="3639312" y="1682496"/>
            <a:ext cx="7178040" cy="411480"/>
          </a:xfrm>
          <a:prstGeom prst="roundRect">
            <a:avLst>
              <a:gd name="adj" fmla="val 2000"/>
            </a:avLst>
          </a:prstGeom>
          <a:solidFill>
            <a:srgbClr val="A6112B"/>
          </a:solidFill>
          <a:ln>
            <a:solidFill>
              <a:srgbClr val="A6112B"/>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Rounded Rectangle 11"/>
          <p:cNvSpPr/>
          <p:nvPr/>
        </p:nvSpPr>
        <p:spPr>
          <a:xfrm>
            <a:off x="3639312" y="2267712"/>
            <a:ext cx="2148840" cy="1325880"/>
          </a:xfrm>
          <a:prstGeom prst="roundRect">
            <a:avLst>
              <a:gd name="adj" fmla="val 2000"/>
            </a:avLst>
          </a:prstGeom>
          <a:solidFill>
            <a:srgbClr val="FFFFFF"/>
          </a:solidFill>
          <a:ln>
            <a:solidFill>
              <a:srgbClr val="D8E0E5"/>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Oval 12"/>
          <p:cNvSpPr/>
          <p:nvPr/>
        </p:nvSpPr>
        <p:spPr>
          <a:xfrm>
            <a:off x="4389120" y="2414016"/>
            <a:ext cx="384048" cy="384048"/>
          </a:xfrm>
          <a:prstGeom prst="ellipse">
            <a:avLst/>
          </a:prstGeom>
          <a:solidFill>
            <a:srgbClr val="A6112B"/>
          </a:solidFill>
          <a:ln>
            <a:solidFill>
              <a:srgbClr val="A6112B"/>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4389120" y="2467279"/>
            <a:ext cx="384048" cy="219456"/>
          </a:xfrm>
          <a:prstGeom prst="rect">
            <a:avLst/>
          </a:prstGeom>
          <a:noFill/>
        </p:spPr>
        <p:txBody>
          <a:bodyPr wrap="square" lIns="0" tIns="0" rIns="0" bIns="0" anchor="t">
            <a:spAutoFit/>
          </a:bodyPr>
          <a:lstStyle/>
          <a:p>
            <a:pPr algn="ctr">
              <a:spcBef>
                <a:spcPts val="0"/>
              </a:spcBef>
              <a:spcAft>
                <a:spcPts val="0"/>
              </a:spcAft>
            </a:pPr>
            <a:r>
              <a:rPr sz="1800" b="1">
                <a:solidFill>
                  <a:srgbClr val="FFFFFF"/>
                </a:solidFill>
                <a:latin typeface="Verdana"/>
              </a:rPr>
              <a:t>1</a:t>
            </a:r>
          </a:p>
        </p:txBody>
      </p:sp>
      <p:sp>
        <p:nvSpPr>
          <p:cNvPr id="15" name="TextBox 14"/>
          <p:cNvSpPr txBox="1"/>
          <p:nvPr/>
        </p:nvSpPr>
        <p:spPr>
          <a:xfrm>
            <a:off x="3822191" y="2907791"/>
            <a:ext cx="1783080" cy="512064"/>
          </a:xfrm>
          <a:prstGeom prst="rect">
            <a:avLst/>
          </a:prstGeom>
          <a:noFill/>
        </p:spPr>
        <p:txBody>
          <a:bodyPr wrap="square" lIns="0" tIns="0" rIns="0" bIns="0" anchor="t">
            <a:spAutoFit/>
          </a:bodyPr>
          <a:lstStyle/>
          <a:p>
            <a:pPr algn="ctr">
              <a:spcBef>
                <a:spcPts val="0"/>
              </a:spcBef>
              <a:spcAft>
                <a:spcPts val="0"/>
              </a:spcAft>
            </a:pPr>
            <a:r>
              <a:rPr sz="1400" b="0">
                <a:solidFill>
                  <a:srgbClr val="000000"/>
                </a:solidFill>
                <a:latin typeface="Verdana"/>
              </a:rPr>
              <a:t>Inbjudningstext till politiker</a:t>
            </a:r>
          </a:p>
        </p:txBody>
      </p:sp>
      <p:sp>
        <p:nvSpPr>
          <p:cNvPr id="16" name="Rounded Rectangle 15"/>
          <p:cNvSpPr/>
          <p:nvPr/>
        </p:nvSpPr>
        <p:spPr>
          <a:xfrm>
            <a:off x="3639312" y="3749039"/>
            <a:ext cx="2148840" cy="1325880"/>
          </a:xfrm>
          <a:prstGeom prst="roundRect">
            <a:avLst>
              <a:gd name="adj" fmla="val 2000"/>
            </a:avLst>
          </a:prstGeom>
          <a:solidFill>
            <a:srgbClr val="FFFFFF"/>
          </a:solidFill>
          <a:ln>
            <a:solidFill>
              <a:srgbClr val="D8E0E5"/>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Oval 16"/>
          <p:cNvSpPr/>
          <p:nvPr/>
        </p:nvSpPr>
        <p:spPr>
          <a:xfrm>
            <a:off x="4389120" y="3895344"/>
            <a:ext cx="384048" cy="384048"/>
          </a:xfrm>
          <a:prstGeom prst="ellipse">
            <a:avLst/>
          </a:prstGeom>
          <a:solidFill>
            <a:srgbClr val="A6112B"/>
          </a:solidFill>
          <a:ln>
            <a:solidFill>
              <a:srgbClr val="A6112B"/>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4389120" y="3942149"/>
            <a:ext cx="384048" cy="276999"/>
          </a:xfrm>
          <a:prstGeom prst="rect">
            <a:avLst/>
          </a:prstGeom>
          <a:noFill/>
        </p:spPr>
        <p:txBody>
          <a:bodyPr wrap="square" lIns="0" tIns="0" rIns="0" bIns="0" anchor="t">
            <a:spAutoFit/>
          </a:bodyPr>
          <a:lstStyle/>
          <a:p>
            <a:pPr algn="ctr">
              <a:spcBef>
                <a:spcPts val="0"/>
              </a:spcBef>
              <a:spcAft>
                <a:spcPts val="0"/>
              </a:spcAft>
            </a:pPr>
            <a:r>
              <a:rPr lang="sv-SE" b="1">
                <a:solidFill>
                  <a:srgbClr val="FFFFFF"/>
                </a:solidFill>
                <a:latin typeface="Verdana"/>
              </a:rPr>
              <a:t>4</a:t>
            </a:r>
            <a:endParaRPr sz="1800" b="1">
              <a:solidFill>
                <a:srgbClr val="FFFFFF"/>
              </a:solidFill>
              <a:latin typeface="Verdana"/>
            </a:endParaRPr>
          </a:p>
        </p:txBody>
      </p:sp>
      <p:sp>
        <p:nvSpPr>
          <p:cNvPr id="19" name="TextBox 18"/>
          <p:cNvSpPr txBox="1"/>
          <p:nvPr/>
        </p:nvSpPr>
        <p:spPr>
          <a:xfrm>
            <a:off x="3822191" y="4389120"/>
            <a:ext cx="1783080" cy="512064"/>
          </a:xfrm>
          <a:prstGeom prst="rect">
            <a:avLst/>
          </a:prstGeom>
          <a:noFill/>
        </p:spPr>
        <p:txBody>
          <a:bodyPr wrap="square" lIns="0" tIns="0" rIns="0" bIns="0" anchor="t">
            <a:spAutoFit/>
          </a:bodyPr>
          <a:lstStyle/>
          <a:p>
            <a:pPr algn="ctr">
              <a:spcBef>
                <a:spcPts val="0"/>
              </a:spcBef>
              <a:spcAft>
                <a:spcPts val="0"/>
              </a:spcAft>
            </a:pPr>
            <a:r>
              <a:rPr sz="1400" b="0">
                <a:solidFill>
                  <a:srgbClr val="000000"/>
                </a:solidFill>
                <a:latin typeface="Verdana"/>
              </a:rPr>
              <a:t>Mall för inbjudan av media</a:t>
            </a:r>
          </a:p>
        </p:txBody>
      </p:sp>
      <p:sp>
        <p:nvSpPr>
          <p:cNvPr id="22" name="Rounded Rectangle 21"/>
          <p:cNvSpPr/>
          <p:nvPr/>
        </p:nvSpPr>
        <p:spPr>
          <a:xfrm>
            <a:off x="6153912" y="2267712"/>
            <a:ext cx="2148840" cy="1325880"/>
          </a:xfrm>
          <a:prstGeom prst="roundRect">
            <a:avLst>
              <a:gd name="adj" fmla="val 2000"/>
            </a:avLst>
          </a:prstGeom>
          <a:solidFill>
            <a:srgbClr val="FFFFFF"/>
          </a:solidFill>
          <a:ln>
            <a:solidFill>
              <a:srgbClr val="D8E0E5"/>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Oval 22"/>
          <p:cNvSpPr/>
          <p:nvPr/>
        </p:nvSpPr>
        <p:spPr>
          <a:xfrm>
            <a:off x="6903720" y="2414016"/>
            <a:ext cx="384048" cy="384048"/>
          </a:xfrm>
          <a:prstGeom prst="ellipse">
            <a:avLst/>
          </a:prstGeom>
          <a:solidFill>
            <a:srgbClr val="A6112B"/>
          </a:solidFill>
          <a:ln>
            <a:solidFill>
              <a:srgbClr val="009FE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TextBox 23"/>
          <p:cNvSpPr txBox="1"/>
          <p:nvPr/>
        </p:nvSpPr>
        <p:spPr>
          <a:xfrm>
            <a:off x="6903720" y="2467279"/>
            <a:ext cx="384048" cy="276999"/>
          </a:xfrm>
          <a:prstGeom prst="rect">
            <a:avLst/>
          </a:prstGeom>
          <a:noFill/>
        </p:spPr>
        <p:txBody>
          <a:bodyPr wrap="square" lIns="0" tIns="0" rIns="0" bIns="0" anchor="t">
            <a:spAutoFit/>
          </a:bodyPr>
          <a:lstStyle/>
          <a:p>
            <a:pPr algn="ctr">
              <a:spcBef>
                <a:spcPts val="0"/>
              </a:spcBef>
              <a:spcAft>
                <a:spcPts val="0"/>
              </a:spcAft>
            </a:pPr>
            <a:r>
              <a:rPr lang="sv-SE" b="1">
                <a:solidFill>
                  <a:srgbClr val="FFFFFF"/>
                </a:solidFill>
                <a:latin typeface="Verdana"/>
              </a:rPr>
              <a:t>2</a:t>
            </a:r>
            <a:endParaRPr sz="1800" b="1">
              <a:solidFill>
                <a:srgbClr val="FFFFFF"/>
              </a:solidFill>
              <a:latin typeface="Verdana"/>
            </a:endParaRPr>
          </a:p>
        </p:txBody>
      </p:sp>
      <p:sp>
        <p:nvSpPr>
          <p:cNvPr id="25" name="TextBox 24"/>
          <p:cNvSpPr txBox="1"/>
          <p:nvPr/>
        </p:nvSpPr>
        <p:spPr>
          <a:xfrm>
            <a:off x="6336792" y="2907791"/>
            <a:ext cx="1783080" cy="512064"/>
          </a:xfrm>
          <a:prstGeom prst="rect">
            <a:avLst/>
          </a:prstGeom>
          <a:noFill/>
        </p:spPr>
        <p:txBody>
          <a:bodyPr wrap="square" lIns="0" tIns="0" rIns="0" bIns="0" anchor="t">
            <a:spAutoFit/>
          </a:bodyPr>
          <a:lstStyle/>
          <a:p>
            <a:pPr algn="ctr">
              <a:spcBef>
                <a:spcPts val="0"/>
              </a:spcBef>
              <a:spcAft>
                <a:spcPts val="0"/>
              </a:spcAft>
            </a:pPr>
            <a:r>
              <a:rPr sz="1400" b="0" err="1">
                <a:solidFill>
                  <a:srgbClr val="000000"/>
                </a:solidFill>
                <a:latin typeface="Verdana"/>
              </a:rPr>
              <a:t>Frågeställningar</a:t>
            </a:r>
            <a:r>
              <a:rPr sz="1400" b="0">
                <a:solidFill>
                  <a:srgbClr val="000000"/>
                </a:solidFill>
                <a:latin typeface="Verdana"/>
              </a:rPr>
              <a:t> till </a:t>
            </a:r>
            <a:r>
              <a:rPr sz="1400" b="0" err="1">
                <a:solidFill>
                  <a:srgbClr val="000000"/>
                </a:solidFill>
                <a:latin typeface="Verdana"/>
              </a:rPr>
              <a:t>politiker</a:t>
            </a:r>
            <a:endParaRPr sz="1400" b="0">
              <a:solidFill>
                <a:srgbClr val="000000"/>
              </a:solidFill>
              <a:latin typeface="Verdana"/>
            </a:endParaRPr>
          </a:p>
        </p:txBody>
      </p:sp>
      <p:sp>
        <p:nvSpPr>
          <p:cNvPr id="26" name="Rounded Rectangle 25"/>
          <p:cNvSpPr/>
          <p:nvPr/>
        </p:nvSpPr>
        <p:spPr>
          <a:xfrm>
            <a:off x="6153912" y="3749039"/>
            <a:ext cx="2148840" cy="1325880"/>
          </a:xfrm>
          <a:prstGeom prst="roundRect">
            <a:avLst>
              <a:gd name="adj" fmla="val 2000"/>
            </a:avLst>
          </a:prstGeom>
          <a:solidFill>
            <a:srgbClr val="FFFFFF"/>
          </a:solidFill>
          <a:ln>
            <a:solidFill>
              <a:srgbClr val="D8E0E5"/>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Oval 26"/>
          <p:cNvSpPr/>
          <p:nvPr/>
        </p:nvSpPr>
        <p:spPr>
          <a:xfrm>
            <a:off x="6903720" y="3895344"/>
            <a:ext cx="384048" cy="384048"/>
          </a:xfrm>
          <a:prstGeom prst="ellipse">
            <a:avLst/>
          </a:prstGeom>
          <a:solidFill>
            <a:srgbClr val="A6112B"/>
          </a:solidFill>
          <a:ln>
            <a:solidFill>
              <a:srgbClr val="009FE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8" name="TextBox 27"/>
          <p:cNvSpPr txBox="1"/>
          <p:nvPr/>
        </p:nvSpPr>
        <p:spPr>
          <a:xfrm>
            <a:off x="6903720" y="3955065"/>
            <a:ext cx="384048" cy="276999"/>
          </a:xfrm>
          <a:prstGeom prst="rect">
            <a:avLst/>
          </a:prstGeom>
          <a:noFill/>
        </p:spPr>
        <p:txBody>
          <a:bodyPr wrap="square" lIns="0" tIns="0" rIns="0" bIns="0" anchor="t">
            <a:spAutoFit/>
          </a:bodyPr>
          <a:lstStyle/>
          <a:p>
            <a:pPr algn="ctr">
              <a:spcBef>
                <a:spcPts val="0"/>
              </a:spcBef>
              <a:spcAft>
                <a:spcPts val="0"/>
              </a:spcAft>
            </a:pPr>
            <a:r>
              <a:rPr lang="sv-SE" sz="1800" b="1">
                <a:solidFill>
                  <a:srgbClr val="FFFFFF"/>
                </a:solidFill>
                <a:latin typeface="Verdana"/>
              </a:rPr>
              <a:t>5</a:t>
            </a:r>
            <a:endParaRPr sz="1800" b="1">
              <a:solidFill>
                <a:srgbClr val="FFFFFF"/>
              </a:solidFill>
              <a:latin typeface="Verdana"/>
            </a:endParaRPr>
          </a:p>
        </p:txBody>
      </p:sp>
      <p:sp>
        <p:nvSpPr>
          <p:cNvPr id="29" name="TextBox 28"/>
          <p:cNvSpPr txBox="1"/>
          <p:nvPr/>
        </p:nvSpPr>
        <p:spPr>
          <a:xfrm>
            <a:off x="6336792" y="4389120"/>
            <a:ext cx="1783080" cy="512064"/>
          </a:xfrm>
          <a:prstGeom prst="rect">
            <a:avLst/>
          </a:prstGeom>
          <a:noFill/>
        </p:spPr>
        <p:txBody>
          <a:bodyPr wrap="square" lIns="0" tIns="0" rIns="0" bIns="0" anchor="t">
            <a:spAutoFit/>
          </a:bodyPr>
          <a:lstStyle/>
          <a:p>
            <a:pPr algn="ctr">
              <a:spcBef>
                <a:spcPts val="0"/>
              </a:spcBef>
              <a:spcAft>
                <a:spcPts val="0"/>
              </a:spcAft>
            </a:pPr>
            <a:r>
              <a:rPr sz="1400" b="0">
                <a:solidFill>
                  <a:srgbClr val="000000"/>
                </a:solidFill>
                <a:latin typeface="Verdana"/>
              </a:rPr>
              <a:t>Valpamflett med värvningskod</a:t>
            </a:r>
          </a:p>
        </p:txBody>
      </p:sp>
      <p:sp>
        <p:nvSpPr>
          <p:cNvPr id="31" name="TextBox 30"/>
          <p:cNvSpPr txBox="1"/>
          <p:nvPr/>
        </p:nvSpPr>
        <p:spPr>
          <a:xfrm>
            <a:off x="6788059" y="1788208"/>
            <a:ext cx="1190256" cy="215444"/>
          </a:xfrm>
          <a:prstGeom prst="rect">
            <a:avLst/>
          </a:prstGeom>
          <a:noFill/>
        </p:spPr>
        <p:txBody>
          <a:bodyPr wrap="square" lIns="0" tIns="0" rIns="0" bIns="0" anchor="t">
            <a:spAutoFit/>
          </a:bodyPr>
          <a:lstStyle/>
          <a:p>
            <a:pPr algn="l">
              <a:spcBef>
                <a:spcPts val="0"/>
              </a:spcBef>
              <a:spcAft>
                <a:spcPts val="0"/>
              </a:spcAft>
            </a:pPr>
            <a:r>
              <a:rPr lang="sv-SE" sz="1400" b="1">
                <a:solidFill>
                  <a:srgbClr val="FFFFFF"/>
                </a:solidFill>
                <a:latin typeface="Verdana"/>
              </a:rPr>
              <a:t>Valpaket</a:t>
            </a:r>
            <a:endParaRPr sz="1400" b="1">
              <a:solidFill>
                <a:srgbClr val="FFFFFF"/>
              </a:solidFill>
              <a:latin typeface="Verdana"/>
            </a:endParaRPr>
          </a:p>
        </p:txBody>
      </p:sp>
      <p:sp>
        <p:nvSpPr>
          <p:cNvPr id="32" name="Rounded Rectangle 31"/>
          <p:cNvSpPr/>
          <p:nvPr/>
        </p:nvSpPr>
        <p:spPr>
          <a:xfrm>
            <a:off x="8668512" y="2267712"/>
            <a:ext cx="2148840" cy="1325880"/>
          </a:xfrm>
          <a:prstGeom prst="roundRect">
            <a:avLst>
              <a:gd name="adj" fmla="val 2000"/>
            </a:avLst>
          </a:prstGeom>
          <a:solidFill>
            <a:srgbClr val="FFFFFF"/>
          </a:solidFill>
          <a:ln>
            <a:solidFill>
              <a:srgbClr val="D8E0E5"/>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3" name="Oval 32"/>
          <p:cNvSpPr/>
          <p:nvPr/>
        </p:nvSpPr>
        <p:spPr>
          <a:xfrm>
            <a:off x="9418320" y="2414016"/>
            <a:ext cx="384048" cy="384048"/>
          </a:xfrm>
          <a:prstGeom prst="ellipse">
            <a:avLst/>
          </a:prstGeom>
          <a:solidFill>
            <a:srgbClr val="A6112B"/>
          </a:solidFill>
          <a:ln>
            <a:solidFill>
              <a:srgbClr val="49B17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4" name="TextBox 33"/>
          <p:cNvSpPr txBox="1"/>
          <p:nvPr/>
        </p:nvSpPr>
        <p:spPr>
          <a:xfrm>
            <a:off x="9418320" y="2467279"/>
            <a:ext cx="384048" cy="276999"/>
          </a:xfrm>
          <a:prstGeom prst="rect">
            <a:avLst/>
          </a:prstGeom>
          <a:noFill/>
        </p:spPr>
        <p:txBody>
          <a:bodyPr wrap="square" lIns="0" tIns="0" rIns="0" bIns="0" anchor="t">
            <a:spAutoFit/>
          </a:bodyPr>
          <a:lstStyle/>
          <a:p>
            <a:pPr algn="ctr">
              <a:spcBef>
                <a:spcPts val="0"/>
              </a:spcBef>
              <a:spcAft>
                <a:spcPts val="0"/>
              </a:spcAft>
            </a:pPr>
            <a:r>
              <a:rPr lang="sv-SE" sz="1800" b="1">
                <a:solidFill>
                  <a:srgbClr val="FFFFFF"/>
                </a:solidFill>
                <a:latin typeface="Verdana"/>
              </a:rPr>
              <a:t>3</a:t>
            </a:r>
            <a:endParaRPr sz="1800" b="1">
              <a:solidFill>
                <a:srgbClr val="FFFFFF"/>
              </a:solidFill>
              <a:latin typeface="Verdana"/>
            </a:endParaRPr>
          </a:p>
        </p:txBody>
      </p:sp>
      <p:sp>
        <p:nvSpPr>
          <p:cNvPr id="35" name="TextBox 34"/>
          <p:cNvSpPr txBox="1"/>
          <p:nvPr/>
        </p:nvSpPr>
        <p:spPr>
          <a:xfrm>
            <a:off x="8851392" y="2907791"/>
            <a:ext cx="1783080" cy="512064"/>
          </a:xfrm>
          <a:prstGeom prst="rect">
            <a:avLst/>
          </a:prstGeom>
          <a:noFill/>
        </p:spPr>
        <p:txBody>
          <a:bodyPr wrap="square" lIns="0" tIns="0" rIns="0" bIns="0" anchor="t">
            <a:spAutoFit/>
          </a:bodyPr>
          <a:lstStyle/>
          <a:p>
            <a:pPr algn="ctr">
              <a:spcBef>
                <a:spcPts val="0"/>
              </a:spcBef>
              <a:spcAft>
                <a:spcPts val="0"/>
              </a:spcAft>
            </a:pPr>
            <a:r>
              <a:rPr sz="1400" b="0">
                <a:solidFill>
                  <a:srgbClr val="000000"/>
                </a:solidFill>
                <a:latin typeface="Verdana"/>
              </a:rPr>
              <a:t>Kortrapporten "Äldre kan också bli sjuka"</a:t>
            </a:r>
          </a:p>
        </p:txBody>
      </p:sp>
      <p:sp>
        <p:nvSpPr>
          <p:cNvPr id="36" name="Rounded Rectangle 35"/>
          <p:cNvSpPr/>
          <p:nvPr/>
        </p:nvSpPr>
        <p:spPr>
          <a:xfrm>
            <a:off x="8668512" y="3749039"/>
            <a:ext cx="2148840" cy="1325880"/>
          </a:xfrm>
          <a:prstGeom prst="roundRect">
            <a:avLst>
              <a:gd name="adj" fmla="val 2000"/>
            </a:avLst>
          </a:prstGeom>
          <a:solidFill>
            <a:srgbClr val="FFFFFF"/>
          </a:solidFill>
          <a:ln>
            <a:solidFill>
              <a:srgbClr val="D8E0E5"/>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7" name="Oval 36"/>
          <p:cNvSpPr/>
          <p:nvPr/>
        </p:nvSpPr>
        <p:spPr>
          <a:xfrm>
            <a:off x="9418320" y="3895344"/>
            <a:ext cx="384048" cy="384048"/>
          </a:xfrm>
          <a:prstGeom prst="ellipse">
            <a:avLst/>
          </a:prstGeom>
          <a:solidFill>
            <a:srgbClr val="A6112B"/>
          </a:solidFill>
          <a:ln>
            <a:solidFill>
              <a:srgbClr val="49B17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8" name="TextBox 37"/>
          <p:cNvSpPr txBox="1"/>
          <p:nvPr/>
        </p:nvSpPr>
        <p:spPr>
          <a:xfrm>
            <a:off x="9418320" y="3948607"/>
            <a:ext cx="384048" cy="219456"/>
          </a:xfrm>
          <a:prstGeom prst="rect">
            <a:avLst/>
          </a:prstGeom>
          <a:noFill/>
        </p:spPr>
        <p:txBody>
          <a:bodyPr wrap="square" lIns="0" tIns="0" rIns="0" bIns="0" anchor="t">
            <a:spAutoFit/>
          </a:bodyPr>
          <a:lstStyle/>
          <a:p>
            <a:pPr algn="ctr">
              <a:spcBef>
                <a:spcPts val="0"/>
              </a:spcBef>
              <a:spcAft>
                <a:spcPts val="0"/>
              </a:spcAft>
            </a:pPr>
            <a:r>
              <a:rPr sz="1800" b="1">
                <a:solidFill>
                  <a:srgbClr val="FFFFFF"/>
                </a:solidFill>
                <a:latin typeface="Verdana"/>
              </a:rPr>
              <a:t>6</a:t>
            </a:r>
          </a:p>
        </p:txBody>
      </p:sp>
      <p:sp>
        <p:nvSpPr>
          <p:cNvPr id="39" name="TextBox 38"/>
          <p:cNvSpPr txBox="1"/>
          <p:nvPr/>
        </p:nvSpPr>
        <p:spPr>
          <a:xfrm>
            <a:off x="8851392" y="4389120"/>
            <a:ext cx="1783080" cy="512064"/>
          </a:xfrm>
          <a:prstGeom prst="rect">
            <a:avLst/>
          </a:prstGeom>
          <a:noFill/>
        </p:spPr>
        <p:txBody>
          <a:bodyPr wrap="square" lIns="0" tIns="0" rIns="0" bIns="0" anchor="t">
            <a:spAutoFit/>
          </a:bodyPr>
          <a:lstStyle/>
          <a:p>
            <a:pPr algn="ctr">
              <a:spcBef>
                <a:spcPts val="0"/>
              </a:spcBef>
              <a:spcAft>
                <a:spcPts val="0"/>
              </a:spcAft>
            </a:pPr>
            <a:r>
              <a:rPr sz="1400" b="0">
                <a:solidFill>
                  <a:srgbClr val="000000"/>
                </a:solidFill>
                <a:latin typeface="Verdana"/>
              </a:rPr>
              <a:t>Enkätresultat</a:t>
            </a:r>
          </a:p>
        </p:txBody>
      </p:sp>
      <p:pic>
        <p:nvPicPr>
          <p:cNvPr id="42" name="Bildobjekt 41">
            <a:extLst>
              <a:ext uri="{FF2B5EF4-FFF2-40B4-BE49-F238E27FC236}">
                <a16:creationId xmlns:a16="http://schemas.microsoft.com/office/drawing/2014/main" id="{2BEE5A87-708D-BAAA-37F4-E7A4B9E1990F}"/>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3268509" y="6080760"/>
            <a:ext cx="1440160" cy="681761"/>
          </a:xfrm>
          <a:prstGeom prst="rect">
            <a:avLst/>
          </a:prstGeom>
        </p:spPr>
      </p:pic>
      <p:sp>
        <p:nvSpPr>
          <p:cNvPr id="44" name="Rectangle 4">
            <a:extLst>
              <a:ext uri="{FF2B5EF4-FFF2-40B4-BE49-F238E27FC236}">
                <a16:creationId xmlns:a16="http://schemas.microsoft.com/office/drawing/2014/main" id="{F167E87C-CE0C-2F68-5441-A46F0F2BE7F9}"/>
              </a:ext>
            </a:extLst>
          </p:cNvPr>
          <p:cNvSpPr/>
          <p:nvPr/>
        </p:nvSpPr>
        <p:spPr>
          <a:xfrm>
            <a:off x="509132" y="2993787"/>
            <a:ext cx="566928" cy="27432"/>
          </a:xfrm>
          <a:prstGeom prst="rect">
            <a:avLst/>
          </a:prstGeom>
          <a:solidFill>
            <a:srgbClr val="FFFFFF"/>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5" name="Rectangle 4">
            <a:extLst>
              <a:ext uri="{FF2B5EF4-FFF2-40B4-BE49-F238E27FC236}">
                <a16:creationId xmlns:a16="http://schemas.microsoft.com/office/drawing/2014/main" id="{423B681B-C0A0-B5A5-5C19-26E3E8D85C45}"/>
              </a:ext>
            </a:extLst>
          </p:cNvPr>
          <p:cNvSpPr/>
          <p:nvPr/>
        </p:nvSpPr>
        <p:spPr>
          <a:xfrm>
            <a:off x="468368" y="4361688"/>
            <a:ext cx="566928" cy="27432"/>
          </a:xfrm>
          <a:prstGeom prst="rect">
            <a:avLst/>
          </a:prstGeom>
          <a:solidFill>
            <a:srgbClr val="FFFFFF"/>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Bildobjekt 29">
            <a:extLst>
              <a:ext uri="{FF2B5EF4-FFF2-40B4-BE49-F238E27FC236}">
                <a16:creationId xmlns:a16="http://schemas.microsoft.com/office/drawing/2014/main" id="{8D0BFB3A-987C-C2E0-0573-C0C5C266D0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61235" y="692696"/>
            <a:ext cx="1830765" cy="5095629"/>
          </a:xfrm>
          <a:prstGeom prst="rect">
            <a:avLst/>
          </a:prstGeom>
        </p:spPr>
      </p:pic>
      <p:sp>
        <p:nvSpPr>
          <p:cNvPr id="5" name="Rectangle 4"/>
          <p:cNvSpPr/>
          <p:nvPr/>
        </p:nvSpPr>
        <p:spPr>
          <a:xfrm>
            <a:off x="0" y="0"/>
            <a:ext cx="3154680" cy="6858000"/>
          </a:xfrm>
          <a:prstGeom prst="rect">
            <a:avLst/>
          </a:prstGeom>
          <a:solidFill>
            <a:srgbClr val="A6112B"/>
          </a:solidFill>
          <a:ln>
            <a:solidFill>
              <a:srgbClr val="A6112B"/>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252457" y="671013"/>
            <a:ext cx="2756445" cy="861774"/>
          </a:xfrm>
          <a:prstGeom prst="rect">
            <a:avLst/>
          </a:prstGeom>
          <a:noFill/>
        </p:spPr>
        <p:txBody>
          <a:bodyPr wrap="square" lIns="0" tIns="0" rIns="0" bIns="0" anchor="t">
            <a:spAutoFit/>
          </a:bodyPr>
          <a:lstStyle/>
          <a:p>
            <a:pPr algn="l">
              <a:spcBef>
                <a:spcPts val="0"/>
              </a:spcBef>
              <a:spcAft>
                <a:spcPts val="0"/>
              </a:spcAft>
            </a:pPr>
            <a:r>
              <a:rPr sz="2800" b="1">
                <a:solidFill>
                  <a:srgbClr val="FFFFFF"/>
                </a:solidFill>
                <a:latin typeface="Verdana"/>
              </a:rPr>
              <a:t>Tips </a:t>
            </a:r>
            <a:r>
              <a:rPr sz="2800" b="1" err="1">
                <a:solidFill>
                  <a:srgbClr val="FFFFFF"/>
                </a:solidFill>
                <a:latin typeface="Verdana"/>
              </a:rPr>
              <a:t>på</a:t>
            </a:r>
            <a:endParaRPr sz="2800" b="1">
              <a:solidFill>
                <a:srgbClr val="FFFFFF"/>
              </a:solidFill>
              <a:latin typeface="Verdana"/>
            </a:endParaRPr>
          </a:p>
          <a:p>
            <a:pPr algn="l">
              <a:spcBef>
                <a:spcPts val="0"/>
              </a:spcBef>
              <a:spcAft>
                <a:spcPts val="0"/>
              </a:spcAft>
            </a:pPr>
            <a:r>
              <a:rPr sz="2800" b="1" err="1">
                <a:solidFill>
                  <a:srgbClr val="FFFFFF"/>
                </a:solidFill>
                <a:latin typeface="Verdana"/>
              </a:rPr>
              <a:t>valaktiviteter</a:t>
            </a:r>
            <a:endParaRPr sz="2800" b="1">
              <a:solidFill>
                <a:srgbClr val="FFFFFF"/>
              </a:solidFill>
              <a:latin typeface="Verdana"/>
            </a:endParaRPr>
          </a:p>
        </p:txBody>
      </p:sp>
      <p:sp>
        <p:nvSpPr>
          <p:cNvPr id="7" name="Rectangle 6"/>
          <p:cNvSpPr/>
          <p:nvPr/>
        </p:nvSpPr>
        <p:spPr>
          <a:xfrm>
            <a:off x="295680" y="1851660"/>
            <a:ext cx="566928" cy="45719"/>
          </a:xfrm>
          <a:prstGeom prst="rect">
            <a:avLst/>
          </a:prstGeom>
          <a:solidFill>
            <a:srgbClr val="FFFFFF"/>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TextBox 7"/>
          <p:cNvSpPr txBox="1"/>
          <p:nvPr/>
        </p:nvSpPr>
        <p:spPr>
          <a:xfrm>
            <a:off x="256032" y="2203800"/>
            <a:ext cx="2228088" cy="553998"/>
          </a:xfrm>
          <a:prstGeom prst="rect">
            <a:avLst/>
          </a:prstGeom>
          <a:noFill/>
        </p:spPr>
        <p:txBody>
          <a:bodyPr wrap="square" lIns="0" tIns="0" rIns="0" bIns="0" anchor="t">
            <a:spAutoFit/>
          </a:bodyPr>
          <a:lstStyle/>
          <a:p>
            <a:pPr algn="l">
              <a:spcBef>
                <a:spcPts val="0"/>
              </a:spcBef>
              <a:spcAft>
                <a:spcPts val="0"/>
              </a:spcAft>
            </a:pPr>
            <a:r>
              <a:rPr lang="sv-SE" sz="1800" b="0">
                <a:solidFill>
                  <a:srgbClr val="FFFFFF"/>
                </a:solidFill>
                <a:latin typeface="Verdana"/>
              </a:rPr>
              <a:t>Fyra sätt att skapa engagemang</a:t>
            </a:r>
            <a:endParaRPr sz="1800" b="0">
              <a:solidFill>
                <a:srgbClr val="FFFFFF"/>
              </a:solidFill>
              <a:latin typeface="Verdana"/>
            </a:endParaRPr>
          </a:p>
        </p:txBody>
      </p:sp>
      <p:sp>
        <p:nvSpPr>
          <p:cNvPr id="10" name="TextBox 9"/>
          <p:cNvSpPr txBox="1"/>
          <p:nvPr/>
        </p:nvSpPr>
        <p:spPr>
          <a:xfrm>
            <a:off x="3429000" y="530352"/>
            <a:ext cx="7132320" cy="411480"/>
          </a:xfrm>
          <a:prstGeom prst="rect">
            <a:avLst/>
          </a:prstGeom>
          <a:noFill/>
        </p:spPr>
        <p:txBody>
          <a:bodyPr wrap="square" lIns="0" tIns="0" rIns="0" bIns="0" anchor="t">
            <a:spAutoFit/>
          </a:bodyPr>
          <a:lstStyle/>
          <a:p>
            <a:pPr algn="l">
              <a:spcBef>
                <a:spcPts val="0"/>
              </a:spcBef>
              <a:spcAft>
                <a:spcPts val="0"/>
              </a:spcAft>
            </a:pPr>
            <a:r>
              <a:rPr sz="2300" b="1" err="1">
                <a:solidFill>
                  <a:srgbClr val="000000"/>
                </a:solidFill>
                <a:latin typeface="Verdana"/>
              </a:rPr>
              <a:t>Aktiviteter</a:t>
            </a:r>
            <a:r>
              <a:rPr sz="2300" b="1">
                <a:solidFill>
                  <a:srgbClr val="000000"/>
                </a:solidFill>
                <a:latin typeface="Verdana"/>
              </a:rPr>
              <a:t> </a:t>
            </a:r>
            <a:r>
              <a:rPr sz="2300" b="1" err="1">
                <a:solidFill>
                  <a:srgbClr val="000000"/>
                </a:solidFill>
                <a:latin typeface="Verdana"/>
              </a:rPr>
              <a:t>att</a:t>
            </a:r>
            <a:r>
              <a:rPr sz="2300" b="1">
                <a:solidFill>
                  <a:srgbClr val="000000"/>
                </a:solidFill>
                <a:latin typeface="Verdana"/>
              </a:rPr>
              <a:t> </a:t>
            </a:r>
            <a:r>
              <a:rPr sz="2300" b="1" err="1">
                <a:solidFill>
                  <a:srgbClr val="000000"/>
                </a:solidFill>
                <a:latin typeface="Verdana"/>
              </a:rPr>
              <a:t>använda</a:t>
            </a:r>
            <a:r>
              <a:rPr sz="2300" b="1">
                <a:solidFill>
                  <a:srgbClr val="000000"/>
                </a:solidFill>
                <a:latin typeface="Verdana"/>
              </a:rPr>
              <a:t> </a:t>
            </a:r>
            <a:r>
              <a:rPr sz="2300" b="1" err="1">
                <a:solidFill>
                  <a:srgbClr val="000000"/>
                </a:solidFill>
                <a:latin typeface="Verdana"/>
              </a:rPr>
              <a:t>lokalt</a:t>
            </a:r>
            <a:endParaRPr sz="2300" b="1">
              <a:solidFill>
                <a:srgbClr val="000000"/>
              </a:solidFill>
              <a:latin typeface="Verdana"/>
            </a:endParaRPr>
          </a:p>
        </p:txBody>
      </p:sp>
      <p:sp>
        <p:nvSpPr>
          <p:cNvPr id="11" name="Rounded Rectangle 10"/>
          <p:cNvSpPr/>
          <p:nvPr/>
        </p:nvSpPr>
        <p:spPr>
          <a:xfrm>
            <a:off x="3429000" y="1234440"/>
            <a:ext cx="3657600" cy="2011680"/>
          </a:xfrm>
          <a:prstGeom prst="roundRect">
            <a:avLst>
              <a:gd name="adj" fmla="val 2000"/>
            </a:avLst>
          </a:prstGeom>
          <a:solidFill>
            <a:srgbClr val="FFFFFF"/>
          </a:solidFill>
          <a:ln>
            <a:solidFill>
              <a:srgbClr val="D8E0E5"/>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Oval 11"/>
          <p:cNvSpPr/>
          <p:nvPr/>
        </p:nvSpPr>
        <p:spPr>
          <a:xfrm>
            <a:off x="4910328" y="1399032"/>
            <a:ext cx="475488" cy="475488"/>
          </a:xfrm>
          <a:prstGeom prst="ellipse">
            <a:avLst/>
          </a:prstGeom>
          <a:solidFill>
            <a:srgbClr val="A6112B"/>
          </a:solidFill>
          <a:ln>
            <a:solidFill>
              <a:srgbClr val="A6112B"/>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4910328" y="1491040"/>
            <a:ext cx="475488" cy="276999"/>
          </a:xfrm>
          <a:prstGeom prst="rect">
            <a:avLst/>
          </a:prstGeom>
          <a:noFill/>
        </p:spPr>
        <p:txBody>
          <a:bodyPr wrap="square" lIns="0" tIns="0" rIns="0" bIns="0" anchor="t">
            <a:spAutoFit/>
          </a:bodyPr>
          <a:lstStyle/>
          <a:p>
            <a:pPr algn="ctr">
              <a:spcBef>
                <a:spcPts val="0"/>
              </a:spcBef>
              <a:spcAft>
                <a:spcPts val="0"/>
              </a:spcAft>
            </a:pPr>
            <a:r>
              <a:rPr lang="sv-SE" b="1">
                <a:solidFill>
                  <a:srgbClr val="FFFFFF"/>
                </a:solidFill>
                <a:latin typeface="Verdana"/>
              </a:rPr>
              <a:t>1</a:t>
            </a:r>
            <a:endParaRPr sz="1800" b="1">
              <a:solidFill>
                <a:srgbClr val="FFFFFF"/>
              </a:solidFill>
              <a:latin typeface="Verdana"/>
            </a:endParaRPr>
          </a:p>
        </p:txBody>
      </p:sp>
      <p:sp>
        <p:nvSpPr>
          <p:cNvPr id="14" name="TextBox 13"/>
          <p:cNvSpPr txBox="1"/>
          <p:nvPr/>
        </p:nvSpPr>
        <p:spPr>
          <a:xfrm>
            <a:off x="3685032" y="2039112"/>
            <a:ext cx="3145536" cy="914400"/>
          </a:xfrm>
          <a:prstGeom prst="rect">
            <a:avLst/>
          </a:prstGeom>
          <a:noFill/>
        </p:spPr>
        <p:txBody>
          <a:bodyPr wrap="square" lIns="0" tIns="0" rIns="0" bIns="0" anchor="t">
            <a:spAutoFit/>
          </a:bodyPr>
          <a:lstStyle/>
          <a:p>
            <a:pPr algn="ctr">
              <a:spcBef>
                <a:spcPts val="0"/>
              </a:spcBef>
              <a:spcAft>
                <a:spcPts val="0"/>
              </a:spcAft>
            </a:pPr>
            <a:r>
              <a:rPr sz="1700" b="0">
                <a:solidFill>
                  <a:srgbClr val="000000"/>
                </a:solidFill>
                <a:latin typeface="Verdana"/>
              </a:rPr>
              <a:t>Politikermöten</a:t>
            </a:r>
          </a:p>
        </p:txBody>
      </p:sp>
      <p:sp>
        <p:nvSpPr>
          <p:cNvPr id="15" name="Rounded Rectangle 14"/>
          <p:cNvSpPr/>
          <p:nvPr/>
        </p:nvSpPr>
        <p:spPr>
          <a:xfrm>
            <a:off x="7589520" y="1234440"/>
            <a:ext cx="3657600" cy="2011680"/>
          </a:xfrm>
          <a:prstGeom prst="roundRect">
            <a:avLst>
              <a:gd name="adj" fmla="val 2000"/>
            </a:avLst>
          </a:prstGeom>
          <a:solidFill>
            <a:srgbClr val="FFFFFF"/>
          </a:solidFill>
          <a:ln>
            <a:solidFill>
              <a:srgbClr val="D8E0E5"/>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Oval 15"/>
          <p:cNvSpPr/>
          <p:nvPr/>
        </p:nvSpPr>
        <p:spPr>
          <a:xfrm>
            <a:off x="9070848" y="1399032"/>
            <a:ext cx="475488" cy="475488"/>
          </a:xfrm>
          <a:prstGeom prst="ellipse">
            <a:avLst/>
          </a:prstGeom>
          <a:solidFill>
            <a:srgbClr val="A6112B"/>
          </a:solidFill>
          <a:ln>
            <a:solidFill>
              <a:srgbClr val="009FE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9070848" y="1503956"/>
            <a:ext cx="475488" cy="219456"/>
          </a:xfrm>
          <a:prstGeom prst="rect">
            <a:avLst/>
          </a:prstGeom>
          <a:noFill/>
        </p:spPr>
        <p:txBody>
          <a:bodyPr wrap="square" lIns="0" tIns="0" rIns="0" bIns="0" anchor="t">
            <a:spAutoFit/>
          </a:bodyPr>
          <a:lstStyle/>
          <a:p>
            <a:pPr algn="ctr">
              <a:spcBef>
                <a:spcPts val="0"/>
              </a:spcBef>
              <a:spcAft>
                <a:spcPts val="0"/>
              </a:spcAft>
            </a:pPr>
            <a:r>
              <a:rPr sz="1800" b="1">
                <a:solidFill>
                  <a:srgbClr val="FFFFFF"/>
                </a:solidFill>
                <a:latin typeface="Verdana"/>
              </a:rPr>
              <a:t>2</a:t>
            </a:r>
          </a:p>
        </p:txBody>
      </p:sp>
      <p:sp>
        <p:nvSpPr>
          <p:cNvPr id="18" name="TextBox 17"/>
          <p:cNvSpPr txBox="1"/>
          <p:nvPr/>
        </p:nvSpPr>
        <p:spPr>
          <a:xfrm>
            <a:off x="7845552" y="2039112"/>
            <a:ext cx="3145536" cy="914400"/>
          </a:xfrm>
          <a:prstGeom prst="rect">
            <a:avLst/>
          </a:prstGeom>
          <a:noFill/>
        </p:spPr>
        <p:txBody>
          <a:bodyPr wrap="square" lIns="0" tIns="0" rIns="0" bIns="0" anchor="t">
            <a:spAutoFit/>
          </a:bodyPr>
          <a:lstStyle/>
          <a:p>
            <a:pPr algn="ctr">
              <a:spcBef>
                <a:spcPts val="0"/>
              </a:spcBef>
              <a:spcAft>
                <a:spcPts val="0"/>
              </a:spcAft>
            </a:pPr>
            <a:r>
              <a:rPr sz="1700" b="0">
                <a:solidFill>
                  <a:srgbClr val="000000"/>
                </a:solidFill>
                <a:latin typeface="Verdana"/>
              </a:rPr>
              <a:t>På stan-aktivitet - dela ut valpamflett</a:t>
            </a:r>
          </a:p>
        </p:txBody>
      </p:sp>
      <p:sp>
        <p:nvSpPr>
          <p:cNvPr id="19" name="Rounded Rectangle 18"/>
          <p:cNvSpPr/>
          <p:nvPr/>
        </p:nvSpPr>
        <p:spPr>
          <a:xfrm>
            <a:off x="3429000" y="3657600"/>
            <a:ext cx="3657600" cy="2011680"/>
          </a:xfrm>
          <a:prstGeom prst="roundRect">
            <a:avLst>
              <a:gd name="adj" fmla="val 2000"/>
            </a:avLst>
          </a:prstGeom>
          <a:solidFill>
            <a:srgbClr val="FFFFFF"/>
          </a:solidFill>
          <a:ln>
            <a:solidFill>
              <a:srgbClr val="D8E0E5"/>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Oval 19"/>
          <p:cNvSpPr/>
          <p:nvPr/>
        </p:nvSpPr>
        <p:spPr>
          <a:xfrm>
            <a:off x="4910328" y="3822191"/>
            <a:ext cx="475488" cy="475488"/>
          </a:xfrm>
          <a:prstGeom prst="ellipse">
            <a:avLst/>
          </a:prstGeom>
          <a:solidFill>
            <a:srgbClr val="A6112B"/>
          </a:solidFill>
          <a:ln>
            <a:solidFill>
              <a:srgbClr val="49B17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4910328" y="3914199"/>
            <a:ext cx="475488" cy="219456"/>
          </a:xfrm>
          <a:prstGeom prst="rect">
            <a:avLst/>
          </a:prstGeom>
          <a:noFill/>
        </p:spPr>
        <p:txBody>
          <a:bodyPr wrap="square" lIns="0" tIns="0" rIns="0" bIns="0" anchor="t">
            <a:spAutoFit/>
          </a:bodyPr>
          <a:lstStyle/>
          <a:p>
            <a:pPr algn="ctr">
              <a:spcBef>
                <a:spcPts val="0"/>
              </a:spcBef>
              <a:spcAft>
                <a:spcPts val="0"/>
              </a:spcAft>
            </a:pPr>
            <a:r>
              <a:rPr sz="1800" b="1">
                <a:solidFill>
                  <a:srgbClr val="FFFFFF"/>
                </a:solidFill>
                <a:latin typeface="Verdana"/>
              </a:rPr>
              <a:t>3</a:t>
            </a:r>
          </a:p>
        </p:txBody>
      </p:sp>
      <p:sp>
        <p:nvSpPr>
          <p:cNvPr id="22" name="TextBox 21"/>
          <p:cNvSpPr txBox="1"/>
          <p:nvPr/>
        </p:nvSpPr>
        <p:spPr>
          <a:xfrm>
            <a:off x="3685032" y="4462272"/>
            <a:ext cx="3145536" cy="914400"/>
          </a:xfrm>
          <a:prstGeom prst="rect">
            <a:avLst/>
          </a:prstGeom>
          <a:noFill/>
        </p:spPr>
        <p:txBody>
          <a:bodyPr wrap="square" lIns="0" tIns="0" rIns="0" bIns="0" anchor="t">
            <a:spAutoFit/>
          </a:bodyPr>
          <a:lstStyle/>
          <a:p>
            <a:pPr algn="ctr">
              <a:spcBef>
                <a:spcPts val="0"/>
              </a:spcBef>
              <a:spcAft>
                <a:spcPts val="0"/>
              </a:spcAft>
            </a:pPr>
            <a:r>
              <a:rPr sz="1700" b="0">
                <a:solidFill>
                  <a:srgbClr val="000000"/>
                </a:solidFill>
                <a:latin typeface="Verdana"/>
              </a:rPr>
              <a:t>Föreningsträffar om kortrapport och enkät</a:t>
            </a:r>
          </a:p>
        </p:txBody>
      </p:sp>
      <p:sp>
        <p:nvSpPr>
          <p:cNvPr id="23" name="Rounded Rectangle 22"/>
          <p:cNvSpPr/>
          <p:nvPr/>
        </p:nvSpPr>
        <p:spPr>
          <a:xfrm>
            <a:off x="7589520" y="3657600"/>
            <a:ext cx="3657600" cy="2011680"/>
          </a:xfrm>
          <a:prstGeom prst="roundRect">
            <a:avLst>
              <a:gd name="adj" fmla="val 2000"/>
            </a:avLst>
          </a:prstGeom>
          <a:solidFill>
            <a:srgbClr val="FFFFFF"/>
          </a:solidFill>
          <a:ln>
            <a:solidFill>
              <a:srgbClr val="D8E0E5"/>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Oval 23"/>
          <p:cNvSpPr/>
          <p:nvPr/>
        </p:nvSpPr>
        <p:spPr>
          <a:xfrm>
            <a:off x="9070848" y="3822191"/>
            <a:ext cx="475488" cy="475488"/>
          </a:xfrm>
          <a:prstGeom prst="ellipse">
            <a:avLst/>
          </a:prstGeom>
          <a:solidFill>
            <a:srgbClr val="A6112B"/>
          </a:solidFill>
          <a:ln>
            <a:solidFill>
              <a:srgbClr val="009FE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TextBox 24"/>
          <p:cNvSpPr txBox="1"/>
          <p:nvPr/>
        </p:nvSpPr>
        <p:spPr>
          <a:xfrm>
            <a:off x="9070848" y="3914199"/>
            <a:ext cx="475488" cy="219456"/>
          </a:xfrm>
          <a:prstGeom prst="rect">
            <a:avLst/>
          </a:prstGeom>
          <a:noFill/>
        </p:spPr>
        <p:txBody>
          <a:bodyPr wrap="square" lIns="0" tIns="0" rIns="0" bIns="0" anchor="t">
            <a:spAutoFit/>
          </a:bodyPr>
          <a:lstStyle/>
          <a:p>
            <a:pPr algn="ctr">
              <a:spcBef>
                <a:spcPts val="0"/>
              </a:spcBef>
              <a:spcAft>
                <a:spcPts val="0"/>
              </a:spcAft>
            </a:pPr>
            <a:r>
              <a:rPr sz="1800" b="1">
                <a:solidFill>
                  <a:srgbClr val="FFFFFF"/>
                </a:solidFill>
                <a:latin typeface="Verdana"/>
              </a:rPr>
              <a:t>4</a:t>
            </a:r>
          </a:p>
        </p:txBody>
      </p:sp>
      <p:sp>
        <p:nvSpPr>
          <p:cNvPr id="26" name="TextBox 25"/>
          <p:cNvSpPr txBox="1"/>
          <p:nvPr/>
        </p:nvSpPr>
        <p:spPr>
          <a:xfrm>
            <a:off x="7845552" y="4462272"/>
            <a:ext cx="3145536" cy="914400"/>
          </a:xfrm>
          <a:prstGeom prst="rect">
            <a:avLst/>
          </a:prstGeom>
          <a:noFill/>
        </p:spPr>
        <p:txBody>
          <a:bodyPr wrap="square" lIns="0" tIns="0" rIns="0" bIns="0" anchor="t">
            <a:spAutoFit/>
          </a:bodyPr>
          <a:lstStyle/>
          <a:p>
            <a:pPr algn="ctr">
              <a:spcBef>
                <a:spcPts val="0"/>
              </a:spcBef>
              <a:spcAft>
                <a:spcPts val="0"/>
              </a:spcAft>
            </a:pPr>
            <a:r>
              <a:rPr sz="1700" b="0">
                <a:solidFill>
                  <a:srgbClr val="000000"/>
                </a:solidFill>
                <a:latin typeface="Verdana"/>
              </a:rPr>
              <a:t>Skriva/skicka in en insändare till lokaltidningen</a:t>
            </a:r>
          </a:p>
        </p:txBody>
      </p:sp>
      <p:pic>
        <p:nvPicPr>
          <p:cNvPr id="29" name="Bildobjekt 28">
            <a:extLst>
              <a:ext uri="{FF2B5EF4-FFF2-40B4-BE49-F238E27FC236}">
                <a16:creationId xmlns:a16="http://schemas.microsoft.com/office/drawing/2014/main" id="{32329B14-B98F-0297-F399-8CA688E0F2D7}"/>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3268509" y="6080760"/>
            <a:ext cx="1440160" cy="68176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E71D42-72B5-49D9-E1BA-217FB324ECA1}"/>
            </a:ext>
          </a:extLst>
        </p:cNvPr>
        <p:cNvGrpSpPr/>
        <p:nvPr/>
      </p:nvGrpSpPr>
      <p:grpSpPr>
        <a:xfrm>
          <a:off x="0" y="0"/>
          <a:ext cx="0" cy="0"/>
          <a:chOff x="0" y="0"/>
          <a:chExt cx="0" cy="0"/>
        </a:xfrm>
      </p:grpSpPr>
      <p:pic>
        <p:nvPicPr>
          <p:cNvPr id="5" name="Bildobjekt 7">
            <a:extLst>
              <a:ext uri="{FF2B5EF4-FFF2-40B4-BE49-F238E27FC236}">
                <a16:creationId xmlns:a16="http://schemas.microsoft.com/office/drawing/2014/main" id="{D232A62E-6C71-FD55-BD27-3D9CA59B78B9}"/>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r="49280"/>
          <a:stretch/>
        </p:blipFill>
        <p:spPr>
          <a:xfrm>
            <a:off x="8836153" y="57152"/>
            <a:ext cx="3355849" cy="6858000"/>
          </a:xfrm>
          <a:prstGeom prst="rect">
            <a:avLst/>
          </a:prstGeom>
        </p:spPr>
      </p:pic>
      <p:sp>
        <p:nvSpPr>
          <p:cNvPr id="6" name="Platshållare för text 1">
            <a:extLst>
              <a:ext uri="{FF2B5EF4-FFF2-40B4-BE49-F238E27FC236}">
                <a16:creationId xmlns:a16="http://schemas.microsoft.com/office/drawing/2014/main" id="{0CD7EE63-7D34-2F37-7227-4477F09E9A6F}"/>
              </a:ext>
            </a:extLst>
          </p:cNvPr>
          <p:cNvSpPr txBox="1">
            <a:spLocks/>
          </p:cNvSpPr>
          <p:nvPr/>
        </p:nvSpPr>
        <p:spPr>
          <a:xfrm>
            <a:off x="1679575" y="2264542"/>
            <a:ext cx="8832850" cy="282421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sv-SE" sz="2800" b="1">
                <a:latin typeface="Verdana" panose="020B0604030504040204" pitchFamily="34" charset="0"/>
                <a:ea typeface="Verdana" panose="020B0604030504040204" pitchFamily="34" charset="0"/>
                <a:cs typeface="Verdana" panose="020B0604030504040204" pitchFamily="34" charset="0"/>
              </a:rPr>
              <a:t>Kortrapport:</a:t>
            </a:r>
          </a:p>
          <a:p>
            <a:pPr marL="0" indent="0">
              <a:buNone/>
            </a:pPr>
            <a:r>
              <a:rPr lang="sv-SE" sz="4400" b="1">
                <a:latin typeface="Verdana" panose="020B0604030504040204" pitchFamily="34" charset="0"/>
                <a:ea typeface="Verdana" panose="020B0604030504040204" pitchFamily="34" charset="0"/>
                <a:cs typeface="Verdana" panose="020B0604030504040204" pitchFamily="34" charset="0"/>
              </a:rPr>
              <a:t>”Äldre kan också bli sjuka”</a:t>
            </a:r>
            <a:endParaRPr lang="sv-SE" sz="4400">
              <a:latin typeface="Verdana" panose="020B0604030504040204" pitchFamily="34" charset="0"/>
              <a:ea typeface="Verdana" panose="020B0604030504040204" pitchFamily="34" charset="0"/>
              <a:cs typeface="Verdana" panose="020B0604030504040204" pitchFamily="34" charset="0"/>
            </a:endParaRPr>
          </a:p>
        </p:txBody>
      </p:sp>
      <p:pic>
        <p:nvPicPr>
          <p:cNvPr id="2" name="Bildobjekt 1">
            <a:extLst>
              <a:ext uri="{FF2B5EF4-FFF2-40B4-BE49-F238E27FC236}">
                <a16:creationId xmlns:a16="http://schemas.microsoft.com/office/drawing/2014/main" id="{2E1BE85B-4455-5619-740C-D001BFDFA5E9}"/>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839416" y="6114591"/>
            <a:ext cx="1440160" cy="681761"/>
          </a:xfrm>
          <a:prstGeom prst="rect">
            <a:avLst/>
          </a:prstGeom>
        </p:spPr>
      </p:pic>
    </p:spTree>
    <p:extLst>
      <p:ext uri="{BB962C8B-B14F-4D97-AF65-F5344CB8AC3E}">
        <p14:creationId xmlns:p14="http://schemas.microsoft.com/office/powerpoint/2010/main" val="21793234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Bildobjekt 30">
            <a:extLst>
              <a:ext uri="{FF2B5EF4-FFF2-40B4-BE49-F238E27FC236}">
                <a16:creationId xmlns:a16="http://schemas.microsoft.com/office/drawing/2014/main" id="{2464709F-3327-0B0F-33D3-CD342020112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61235" y="692696"/>
            <a:ext cx="1830765" cy="5095629"/>
          </a:xfrm>
          <a:prstGeom prst="rect">
            <a:avLst/>
          </a:prstGeom>
        </p:spPr>
      </p:pic>
      <p:sp>
        <p:nvSpPr>
          <p:cNvPr id="3" name="TextBox 2"/>
          <p:cNvSpPr txBox="1"/>
          <p:nvPr/>
        </p:nvSpPr>
        <p:spPr>
          <a:xfrm>
            <a:off x="658368" y="411480"/>
            <a:ext cx="2103120" cy="138499"/>
          </a:xfrm>
          <a:prstGeom prst="rect">
            <a:avLst/>
          </a:prstGeom>
          <a:noFill/>
        </p:spPr>
        <p:txBody>
          <a:bodyPr wrap="square" lIns="0" tIns="0" rIns="0" bIns="0" anchor="t">
            <a:spAutoFit/>
          </a:bodyPr>
          <a:lstStyle/>
          <a:p>
            <a:pPr algn="l">
              <a:lnSpc>
                <a:spcPct val="100000"/>
              </a:lnSpc>
              <a:spcBef>
                <a:spcPts val="0"/>
              </a:spcBef>
              <a:spcAft>
                <a:spcPts val="0"/>
              </a:spcAft>
            </a:pPr>
            <a:r>
              <a:rPr sz="900" b="1">
                <a:solidFill>
                  <a:srgbClr val="A6112B"/>
                </a:solidFill>
                <a:latin typeface="Verdana"/>
              </a:rPr>
              <a:t>RAPPORTENS HUVUDSLUTSATS</a:t>
            </a:r>
            <a:r>
              <a:rPr lang="sv-SE" sz="900" b="1">
                <a:solidFill>
                  <a:srgbClr val="A6112B"/>
                </a:solidFill>
                <a:latin typeface="Verdana"/>
              </a:rPr>
              <a:t>:</a:t>
            </a:r>
            <a:endParaRPr sz="900" b="1">
              <a:solidFill>
                <a:srgbClr val="A6112B"/>
              </a:solidFill>
              <a:latin typeface="Verdana"/>
            </a:endParaRPr>
          </a:p>
        </p:txBody>
      </p:sp>
      <p:sp>
        <p:nvSpPr>
          <p:cNvPr id="4" name="TextBox 3"/>
          <p:cNvSpPr txBox="1"/>
          <p:nvPr/>
        </p:nvSpPr>
        <p:spPr>
          <a:xfrm>
            <a:off x="658368" y="658368"/>
            <a:ext cx="5669280" cy="594360"/>
          </a:xfrm>
          <a:prstGeom prst="rect">
            <a:avLst/>
          </a:prstGeom>
          <a:noFill/>
        </p:spPr>
        <p:txBody>
          <a:bodyPr wrap="square" lIns="0" tIns="0" rIns="0" bIns="0" anchor="t">
            <a:spAutoFit/>
          </a:bodyPr>
          <a:lstStyle/>
          <a:p>
            <a:pPr algn="l">
              <a:lnSpc>
                <a:spcPct val="100000"/>
              </a:lnSpc>
              <a:spcBef>
                <a:spcPts val="0"/>
              </a:spcBef>
              <a:spcAft>
                <a:spcPts val="0"/>
              </a:spcAft>
            </a:pPr>
            <a:r>
              <a:rPr sz="2400" b="1" err="1">
                <a:solidFill>
                  <a:srgbClr val="000000"/>
                </a:solidFill>
                <a:latin typeface="Verdana"/>
              </a:rPr>
              <a:t>Äldre</a:t>
            </a:r>
            <a:r>
              <a:rPr sz="2400" b="1">
                <a:solidFill>
                  <a:srgbClr val="000000"/>
                </a:solidFill>
                <a:latin typeface="Verdana"/>
              </a:rPr>
              <a:t> </a:t>
            </a:r>
            <a:r>
              <a:rPr sz="2400" b="1" err="1">
                <a:solidFill>
                  <a:srgbClr val="000000"/>
                </a:solidFill>
                <a:latin typeface="Verdana"/>
              </a:rPr>
              <a:t>kan</a:t>
            </a:r>
            <a:r>
              <a:rPr sz="2400" b="1">
                <a:solidFill>
                  <a:srgbClr val="000000"/>
                </a:solidFill>
                <a:latin typeface="Verdana"/>
              </a:rPr>
              <a:t> </a:t>
            </a:r>
            <a:r>
              <a:rPr sz="2400" b="1" err="1">
                <a:solidFill>
                  <a:srgbClr val="000000"/>
                </a:solidFill>
                <a:latin typeface="Verdana"/>
              </a:rPr>
              <a:t>också</a:t>
            </a:r>
            <a:r>
              <a:rPr sz="2400" b="1">
                <a:solidFill>
                  <a:srgbClr val="000000"/>
                </a:solidFill>
                <a:latin typeface="Verdana"/>
              </a:rPr>
              <a:t> </a:t>
            </a:r>
            <a:r>
              <a:rPr sz="2400" b="1" err="1">
                <a:solidFill>
                  <a:srgbClr val="000000"/>
                </a:solidFill>
                <a:latin typeface="Verdana"/>
              </a:rPr>
              <a:t>bli</a:t>
            </a:r>
            <a:r>
              <a:rPr sz="2400" b="1">
                <a:solidFill>
                  <a:srgbClr val="000000"/>
                </a:solidFill>
                <a:latin typeface="Verdana"/>
              </a:rPr>
              <a:t> </a:t>
            </a:r>
            <a:r>
              <a:rPr sz="2400" b="1" err="1">
                <a:solidFill>
                  <a:srgbClr val="000000"/>
                </a:solidFill>
                <a:latin typeface="Verdana"/>
              </a:rPr>
              <a:t>sjuka</a:t>
            </a:r>
            <a:endParaRPr sz="2400" b="1">
              <a:solidFill>
                <a:srgbClr val="000000"/>
              </a:solidFill>
              <a:latin typeface="Verdana"/>
            </a:endParaRPr>
          </a:p>
        </p:txBody>
      </p:sp>
      <p:sp>
        <p:nvSpPr>
          <p:cNvPr id="5" name="Rounded Rectangle 4"/>
          <p:cNvSpPr/>
          <p:nvPr/>
        </p:nvSpPr>
        <p:spPr>
          <a:xfrm>
            <a:off x="658368" y="1243584"/>
            <a:ext cx="10104120" cy="1143000"/>
          </a:xfrm>
          <a:prstGeom prst="roundRect">
            <a:avLst>
              <a:gd name="adj" fmla="val 2000"/>
            </a:avLst>
          </a:prstGeom>
          <a:solidFill>
            <a:srgbClr val="EEF2F4"/>
          </a:solidFill>
          <a:ln>
            <a:solidFill>
              <a:srgbClr val="EEF2F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658368" y="1243584"/>
            <a:ext cx="91440" cy="1143000"/>
          </a:xfrm>
          <a:prstGeom prst="rect">
            <a:avLst/>
          </a:prstGeom>
          <a:solidFill>
            <a:srgbClr val="A6112B"/>
          </a:solidFill>
          <a:ln>
            <a:solidFill>
              <a:srgbClr val="A6112B"/>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932688" y="1490472"/>
            <a:ext cx="9372600" cy="615553"/>
          </a:xfrm>
          <a:prstGeom prst="rect">
            <a:avLst/>
          </a:prstGeom>
          <a:noFill/>
        </p:spPr>
        <p:txBody>
          <a:bodyPr wrap="square" lIns="0" tIns="0" rIns="0" bIns="0" anchor="t">
            <a:spAutoFit/>
          </a:bodyPr>
          <a:lstStyle/>
          <a:p>
            <a:pPr algn="l">
              <a:lnSpc>
                <a:spcPct val="100000"/>
              </a:lnSpc>
              <a:spcBef>
                <a:spcPts val="0"/>
              </a:spcBef>
              <a:spcAft>
                <a:spcPts val="0"/>
              </a:spcAft>
            </a:pPr>
            <a:r>
              <a:rPr lang="sv-SE" sz="2000" b="1">
                <a:solidFill>
                  <a:srgbClr val="000000"/>
                </a:solidFill>
                <a:latin typeface="Verdana"/>
              </a:rPr>
              <a:t>Äldre med hjärt-, kärl- och </a:t>
            </a:r>
            <a:r>
              <a:rPr lang="sv-SE" sz="2000" b="1" err="1">
                <a:solidFill>
                  <a:srgbClr val="000000"/>
                </a:solidFill>
                <a:latin typeface="Verdana"/>
              </a:rPr>
              <a:t>lungjukdom</a:t>
            </a:r>
            <a:r>
              <a:rPr lang="sv-SE" sz="2000" b="1">
                <a:solidFill>
                  <a:srgbClr val="000000"/>
                </a:solidFill>
                <a:latin typeface="Verdana"/>
              </a:rPr>
              <a:t> har stora behov som inte vården möter.</a:t>
            </a:r>
            <a:endParaRPr sz="2000" b="1">
              <a:solidFill>
                <a:srgbClr val="000000"/>
              </a:solidFill>
              <a:latin typeface="Verdana"/>
            </a:endParaRPr>
          </a:p>
        </p:txBody>
      </p:sp>
      <p:sp>
        <p:nvSpPr>
          <p:cNvPr id="8" name="Rounded Rectangle 7"/>
          <p:cNvSpPr/>
          <p:nvPr/>
        </p:nvSpPr>
        <p:spPr>
          <a:xfrm>
            <a:off x="658368" y="2816352"/>
            <a:ext cx="3200400" cy="1508760"/>
          </a:xfrm>
          <a:prstGeom prst="roundRect">
            <a:avLst>
              <a:gd name="adj" fmla="val 2000"/>
            </a:avLst>
          </a:prstGeom>
          <a:solidFill>
            <a:srgbClr val="FFFFFF"/>
          </a:solidFill>
          <a:ln>
            <a:solidFill>
              <a:srgbClr val="CDD8D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658368" y="2816352"/>
            <a:ext cx="91440" cy="1508760"/>
          </a:xfrm>
          <a:prstGeom prst="rect">
            <a:avLst/>
          </a:prstGeom>
          <a:solidFill>
            <a:srgbClr val="A6112B"/>
          </a:solidFill>
          <a:ln>
            <a:solidFill>
              <a:srgbClr val="A6112B"/>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Oval 9"/>
          <p:cNvSpPr/>
          <p:nvPr/>
        </p:nvSpPr>
        <p:spPr>
          <a:xfrm>
            <a:off x="859536" y="3017520"/>
            <a:ext cx="329184" cy="329184"/>
          </a:xfrm>
          <a:prstGeom prst="ellipse">
            <a:avLst/>
          </a:prstGeom>
          <a:solidFill>
            <a:srgbClr val="A6112B"/>
          </a:solidFill>
          <a:ln>
            <a:solidFill>
              <a:srgbClr val="A6112B"/>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859536" y="3060313"/>
            <a:ext cx="329184" cy="213969"/>
          </a:xfrm>
          <a:prstGeom prst="rect">
            <a:avLst/>
          </a:prstGeom>
          <a:noFill/>
        </p:spPr>
        <p:txBody>
          <a:bodyPr wrap="square" lIns="0" tIns="0" rIns="0" bIns="0" anchor="t">
            <a:spAutoFit/>
          </a:bodyPr>
          <a:lstStyle/>
          <a:p>
            <a:pPr algn="ctr">
              <a:lnSpc>
                <a:spcPct val="100000"/>
              </a:lnSpc>
              <a:spcBef>
                <a:spcPts val="0"/>
              </a:spcBef>
              <a:spcAft>
                <a:spcPts val="0"/>
              </a:spcAft>
            </a:pPr>
            <a:r>
              <a:rPr sz="1500" b="1">
                <a:solidFill>
                  <a:srgbClr val="FFFFFF"/>
                </a:solidFill>
                <a:latin typeface="Verdana"/>
              </a:rPr>
              <a:t>1</a:t>
            </a:r>
          </a:p>
        </p:txBody>
      </p:sp>
      <p:sp>
        <p:nvSpPr>
          <p:cNvPr id="12" name="TextBox 11"/>
          <p:cNvSpPr txBox="1"/>
          <p:nvPr/>
        </p:nvSpPr>
        <p:spPr>
          <a:xfrm>
            <a:off x="1298448" y="3008376"/>
            <a:ext cx="2395728" cy="274320"/>
          </a:xfrm>
          <a:prstGeom prst="rect">
            <a:avLst/>
          </a:prstGeom>
          <a:noFill/>
        </p:spPr>
        <p:txBody>
          <a:bodyPr wrap="square" lIns="0" tIns="0" rIns="0" bIns="0" anchor="t">
            <a:spAutoFit/>
          </a:bodyPr>
          <a:lstStyle/>
          <a:p>
            <a:pPr algn="l">
              <a:lnSpc>
                <a:spcPct val="100000"/>
              </a:lnSpc>
              <a:spcBef>
                <a:spcPts val="0"/>
              </a:spcBef>
              <a:spcAft>
                <a:spcPts val="0"/>
              </a:spcAft>
            </a:pPr>
            <a:r>
              <a:rPr sz="1350" b="1">
                <a:solidFill>
                  <a:srgbClr val="A6112B"/>
                </a:solidFill>
                <a:latin typeface="Verdana"/>
              </a:rPr>
              <a:t>Mindre behandling</a:t>
            </a:r>
          </a:p>
        </p:txBody>
      </p:sp>
      <p:sp>
        <p:nvSpPr>
          <p:cNvPr id="13" name="TextBox 12"/>
          <p:cNvSpPr txBox="1"/>
          <p:nvPr/>
        </p:nvSpPr>
        <p:spPr>
          <a:xfrm>
            <a:off x="859536" y="3419856"/>
            <a:ext cx="2798064" cy="731520"/>
          </a:xfrm>
          <a:prstGeom prst="rect">
            <a:avLst/>
          </a:prstGeom>
          <a:noFill/>
        </p:spPr>
        <p:txBody>
          <a:bodyPr wrap="square" lIns="18288" tIns="18288" rIns="18288" bIns="18288" anchor="t">
            <a:spAutoFit/>
          </a:bodyPr>
          <a:lstStyle/>
          <a:p>
            <a:pPr algn="l">
              <a:lnSpc>
                <a:spcPct val="100000"/>
              </a:lnSpc>
              <a:spcBef>
                <a:spcPts val="0"/>
              </a:spcBef>
              <a:spcAft>
                <a:spcPts val="0"/>
              </a:spcAft>
            </a:pPr>
            <a:r>
              <a:rPr sz="1100" b="0">
                <a:solidFill>
                  <a:srgbClr val="000000"/>
                </a:solidFill>
                <a:latin typeface="Verdana"/>
              </a:rPr>
              <a:t>Misstänkt underbehandling och omotiverade åldersskillnader syns i register och kliniska exempel.</a:t>
            </a:r>
          </a:p>
        </p:txBody>
      </p:sp>
      <p:sp>
        <p:nvSpPr>
          <p:cNvPr id="14" name="Rounded Rectangle 13"/>
          <p:cNvSpPr/>
          <p:nvPr/>
        </p:nvSpPr>
        <p:spPr>
          <a:xfrm>
            <a:off x="4114800" y="2816352"/>
            <a:ext cx="3200400" cy="1508760"/>
          </a:xfrm>
          <a:prstGeom prst="roundRect">
            <a:avLst>
              <a:gd name="adj" fmla="val 2000"/>
            </a:avLst>
          </a:prstGeom>
          <a:solidFill>
            <a:srgbClr val="FFFFFF"/>
          </a:solidFill>
          <a:ln>
            <a:solidFill>
              <a:srgbClr val="CDD8D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4114800" y="2816352"/>
            <a:ext cx="91440" cy="1508760"/>
          </a:xfrm>
          <a:prstGeom prst="rect">
            <a:avLst/>
          </a:prstGeom>
          <a:solidFill>
            <a:srgbClr val="009FE3"/>
          </a:solidFill>
          <a:ln>
            <a:solidFill>
              <a:srgbClr val="009FE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Oval 15"/>
          <p:cNvSpPr/>
          <p:nvPr/>
        </p:nvSpPr>
        <p:spPr>
          <a:xfrm>
            <a:off x="4315968" y="3017520"/>
            <a:ext cx="329184" cy="329184"/>
          </a:xfrm>
          <a:prstGeom prst="ellipse">
            <a:avLst/>
          </a:prstGeom>
          <a:solidFill>
            <a:srgbClr val="009FE3"/>
          </a:solidFill>
          <a:ln>
            <a:solidFill>
              <a:srgbClr val="009FE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4315968" y="3060313"/>
            <a:ext cx="329184" cy="213969"/>
          </a:xfrm>
          <a:prstGeom prst="rect">
            <a:avLst/>
          </a:prstGeom>
          <a:noFill/>
        </p:spPr>
        <p:txBody>
          <a:bodyPr wrap="square" lIns="0" tIns="0" rIns="0" bIns="0" anchor="t">
            <a:spAutoFit/>
          </a:bodyPr>
          <a:lstStyle/>
          <a:p>
            <a:pPr algn="ctr">
              <a:lnSpc>
                <a:spcPct val="100000"/>
              </a:lnSpc>
              <a:spcBef>
                <a:spcPts val="0"/>
              </a:spcBef>
              <a:spcAft>
                <a:spcPts val="0"/>
              </a:spcAft>
            </a:pPr>
            <a:r>
              <a:rPr sz="1500" b="1">
                <a:solidFill>
                  <a:srgbClr val="FFFFFF"/>
                </a:solidFill>
                <a:latin typeface="Verdana"/>
              </a:rPr>
              <a:t>2</a:t>
            </a:r>
          </a:p>
        </p:txBody>
      </p:sp>
      <p:sp>
        <p:nvSpPr>
          <p:cNvPr id="18" name="TextBox 17"/>
          <p:cNvSpPr txBox="1"/>
          <p:nvPr/>
        </p:nvSpPr>
        <p:spPr>
          <a:xfrm>
            <a:off x="4754880" y="3008376"/>
            <a:ext cx="2395728" cy="274320"/>
          </a:xfrm>
          <a:prstGeom prst="rect">
            <a:avLst/>
          </a:prstGeom>
          <a:noFill/>
        </p:spPr>
        <p:txBody>
          <a:bodyPr wrap="square" lIns="0" tIns="0" rIns="0" bIns="0" anchor="t">
            <a:spAutoFit/>
          </a:bodyPr>
          <a:lstStyle/>
          <a:p>
            <a:pPr algn="l">
              <a:lnSpc>
                <a:spcPct val="100000"/>
              </a:lnSpc>
              <a:spcBef>
                <a:spcPts val="0"/>
              </a:spcBef>
              <a:spcAft>
                <a:spcPts val="0"/>
              </a:spcAft>
            </a:pPr>
            <a:r>
              <a:rPr sz="1350" b="1">
                <a:solidFill>
                  <a:srgbClr val="009FE3"/>
                </a:solidFill>
                <a:latin typeface="Verdana"/>
              </a:rPr>
              <a:t>Mindre uppföljning</a:t>
            </a:r>
          </a:p>
        </p:txBody>
      </p:sp>
      <p:sp>
        <p:nvSpPr>
          <p:cNvPr id="19" name="TextBox 18"/>
          <p:cNvSpPr txBox="1"/>
          <p:nvPr/>
        </p:nvSpPr>
        <p:spPr>
          <a:xfrm>
            <a:off x="4315968" y="3419856"/>
            <a:ext cx="2798064" cy="731520"/>
          </a:xfrm>
          <a:prstGeom prst="rect">
            <a:avLst/>
          </a:prstGeom>
          <a:noFill/>
        </p:spPr>
        <p:txBody>
          <a:bodyPr wrap="square" lIns="18288" tIns="18288" rIns="18288" bIns="18288" anchor="t">
            <a:spAutoFit/>
          </a:bodyPr>
          <a:lstStyle/>
          <a:p>
            <a:pPr algn="l">
              <a:lnSpc>
                <a:spcPct val="100000"/>
              </a:lnSpc>
              <a:spcBef>
                <a:spcPts val="0"/>
              </a:spcBef>
              <a:spcAft>
                <a:spcPts val="0"/>
              </a:spcAft>
            </a:pPr>
            <a:r>
              <a:rPr sz="1100" b="0">
                <a:solidFill>
                  <a:srgbClr val="000000"/>
                </a:solidFill>
                <a:latin typeface="Verdana"/>
              </a:rPr>
              <a:t>Efter sjukhusvistelse brister kontinuitet, samordning, rehabilitering och sekundärprevention.</a:t>
            </a:r>
          </a:p>
        </p:txBody>
      </p:sp>
      <p:sp>
        <p:nvSpPr>
          <p:cNvPr id="20" name="Rounded Rectangle 19"/>
          <p:cNvSpPr/>
          <p:nvPr/>
        </p:nvSpPr>
        <p:spPr>
          <a:xfrm>
            <a:off x="7571232" y="2816352"/>
            <a:ext cx="3200400" cy="1508760"/>
          </a:xfrm>
          <a:prstGeom prst="roundRect">
            <a:avLst>
              <a:gd name="adj" fmla="val 2000"/>
            </a:avLst>
          </a:prstGeom>
          <a:solidFill>
            <a:srgbClr val="FFFFFF"/>
          </a:solidFill>
          <a:ln>
            <a:solidFill>
              <a:srgbClr val="CDD8D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Rectangle 20"/>
          <p:cNvSpPr/>
          <p:nvPr/>
        </p:nvSpPr>
        <p:spPr>
          <a:xfrm>
            <a:off x="7571232" y="2816352"/>
            <a:ext cx="91440" cy="1508760"/>
          </a:xfrm>
          <a:prstGeom prst="rect">
            <a:avLst/>
          </a:prstGeom>
          <a:solidFill>
            <a:srgbClr val="49B170"/>
          </a:solidFill>
          <a:ln>
            <a:solidFill>
              <a:srgbClr val="49B17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Oval 21"/>
          <p:cNvSpPr/>
          <p:nvPr/>
        </p:nvSpPr>
        <p:spPr>
          <a:xfrm>
            <a:off x="7772400" y="3017520"/>
            <a:ext cx="329184" cy="329184"/>
          </a:xfrm>
          <a:prstGeom prst="ellipse">
            <a:avLst/>
          </a:prstGeom>
          <a:solidFill>
            <a:srgbClr val="49B170"/>
          </a:solidFill>
          <a:ln>
            <a:solidFill>
              <a:srgbClr val="49B17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TextBox 22"/>
          <p:cNvSpPr txBox="1"/>
          <p:nvPr/>
        </p:nvSpPr>
        <p:spPr>
          <a:xfrm>
            <a:off x="7772400" y="3060313"/>
            <a:ext cx="329184" cy="213969"/>
          </a:xfrm>
          <a:prstGeom prst="rect">
            <a:avLst/>
          </a:prstGeom>
          <a:noFill/>
        </p:spPr>
        <p:txBody>
          <a:bodyPr wrap="square" lIns="0" tIns="0" rIns="0" bIns="0" anchor="t">
            <a:spAutoFit/>
          </a:bodyPr>
          <a:lstStyle/>
          <a:p>
            <a:pPr algn="ctr">
              <a:lnSpc>
                <a:spcPct val="100000"/>
              </a:lnSpc>
              <a:spcBef>
                <a:spcPts val="0"/>
              </a:spcBef>
              <a:spcAft>
                <a:spcPts val="0"/>
              </a:spcAft>
            </a:pPr>
            <a:r>
              <a:rPr sz="1500" b="1">
                <a:solidFill>
                  <a:srgbClr val="FFFFFF"/>
                </a:solidFill>
                <a:latin typeface="Verdana"/>
              </a:rPr>
              <a:t>3</a:t>
            </a:r>
          </a:p>
        </p:txBody>
      </p:sp>
      <p:sp>
        <p:nvSpPr>
          <p:cNvPr id="24" name="TextBox 23"/>
          <p:cNvSpPr txBox="1"/>
          <p:nvPr/>
        </p:nvSpPr>
        <p:spPr>
          <a:xfrm>
            <a:off x="8211312" y="3008376"/>
            <a:ext cx="2395728" cy="274320"/>
          </a:xfrm>
          <a:prstGeom prst="rect">
            <a:avLst/>
          </a:prstGeom>
          <a:noFill/>
        </p:spPr>
        <p:txBody>
          <a:bodyPr wrap="square" lIns="0" tIns="0" rIns="0" bIns="0" anchor="t">
            <a:spAutoFit/>
          </a:bodyPr>
          <a:lstStyle/>
          <a:p>
            <a:pPr algn="l">
              <a:lnSpc>
                <a:spcPct val="100000"/>
              </a:lnSpc>
              <a:spcBef>
                <a:spcPts val="0"/>
              </a:spcBef>
              <a:spcAft>
                <a:spcPts val="0"/>
              </a:spcAft>
            </a:pPr>
            <a:r>
              <a:rPr sz="1350" b="1">
                <a:solidFill>
                  <a:srgbClr val="49B170"/>
                </a:solidFill>
                <a:latin typeface="Verdana"/>
              </a:rPr>
              <a:t>Mindre sjukvård</a:t>
            </a:r>
          </a:p>
        </p:txBody>
      </p:sp>
      <p:sp>
        <p:nvSpPr>
          <p:cNvPr id="25" name="TextBox 24"/>
          <p:cNvSpPr txBox="1"/>
          <p:nvPr/>
        </p:nvSpPr>
        <p:spPr>
          <a:xfrm>
            <a:off x="7772400" y="3419856"/>
            <a:ext cx="2798064" cy="731520"/>
          </a:xfrm>
          <a:prstGeom prst="rect">
            <a:avLst/>
          </a:prstGeom>
          <a:noFill/>
        </p:spPr>
        <p:txBody>
          <a:bodyPr wrap="square" lIns="18288" tIns="18288" rIns="18288" bIns="18288" anchor="t">
            <a:spAutoFit/>
          </a:bodyPr>
          <a:lstStyle/>
          <a:p>
            <a:pPr algn="l">
              <a:lnSpc>
                <a:spcPct val="100000"/>
              </a:lnSpc>
              <a:spcBef>
                <a:spcPts val="0"/>
              </a:spcBef>
              <a:spcAft>
                <a:spcPts val="0"/>
              </a:spcAft>
            </a:pPr>
            <a:r>
              <a:rPr sz="1100" b="0">
                <a:solidFill>
                  <a:srgbClr val="000000"/>
                </a:solidFill>
                <a:latin typeface="Verdana"/>
              </a:rPr>
              <a:t>På SÄBO ersätts medicinska behov alltför ofta av omsorg utan tillräcklig läkar- och specialistkompetens.</a:t>
            </a:r>
          </a:p>
        </p:txBody>
      </p:sp>
      <p:sp>
        <p:nvSpPr>
          <p:cNvPr id="26" name="Rounded Rectangle 25"/>
          <p:cNvSpPr/>
          <p:nvPr/>
        </p:nvSpPr>
        <p:spPr>
          <a:xfrm>
            <a:off x="658368" y="4800600"/>
            <a:ext cx="10104120" cy="685800"/>
          </a:xfrm>
          <a:prstGeom prst="roundRect">
            <a:avLst>
              <a:gd name="adj" fmla="val 2000"/>
            </a:avLst>
          </a:prstGeom>
          <a:solidFill>
            <a:srgbClr val="E5ECF0"/>
          </a:solidFill>
          <a:ln>
            <a:solidFill>
              <a:srgbClr val="E5ECF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TextBox 26"/>
          <p:cNvSpPr txBox="1"/>
          <p:nvPr/>
        </p:nvSpPr>
        <p:spPr>
          <a:xfrm>
            <a:off x="896112" y="4992624"/>
            <a:ext cx="9692640" cy="223138"/>
          </a:xfrm>
          <a:prstGeom prst="rect">
            <a:avLst/>
          </a:prstGeom>
          <a:noFill/>
        </p:spPr>
        <p:txBody>
          <a:bodyPr wrap="square" lIns="0" tIns="0" rIns="0" bIns="0" anchor="t">
            <a:spAutoFit/>
          </a:bodyPr>
          <a:lstStyle/>
          <a:p>
            <a:pPr algn="ctr">
              <a:lnSpc>
                <a:spcPct val="100000"/>
              </a:lnSpc>
              <a:spcBef>
                <a:spcPts val="0"/>
              </a:spcBef>
              <a:spcAft>
                <a:spcPts val="0"/>
              </a:spcAft>
            </a:pPr>
            <a:r>
              <a:rPr lang="sv-SE" sz="1450" b="1">
                <a:solidFill>
                  <a:srgbClr val="232323"/>
                </a:solidFill>
                <a:latin typeface="Verdana"/>
              </a:rPr>
              <a:t>Detta är återkommande </a:t>
            </a:r>
            <a:r>
              <a:rPr sz="1450" b="1" err="1">
                <a:solidFill>
                  <a:srgbClr val="232323"/>
                </a:solidFill>
                <a:latin typeface="Verdana"/>
              </a:rPr>
              <a:t>strukturella</a:t>
            </a:r>
            <a:r>
              <a:rPr sz="1450" b="1">
                <a:solidFill>
                  <a:srgbClr val="232323"/>
                </a:solidFill>
                <a:latin typeface="Verdana"/>
              </a:rPr>
              <a:t> </a:t>
            </a:r>
            <a:r>
              <a:rPr sz="1450" b="1" err="1">
                <a:solidFill>
                  <a:srgbClr val="232323"/>
                </a:solidFill>
                <a:latin typeface="Verdana"/>
              </a:rPr>
              <a:t>mönster</a:t>
            </a:r>
            <a:endParaRPr sz="1450" b="1">
              <a:solidFill>
                <a:srgbClr val="232323"/>
              </a:solidFill>
              <a:latin typeface="Verdana"/>
            </a:endParaRPr>
          </a:p>
        </p:txBody>
      </p:sp>
      <p:pic>
        <p:nvPicPr>
          <p:cNvPr id="32" name="Bildobjekt 31">
            <a:extLst>
              <a:ext uri="{FF2B5EF4-FFF2-40B4-BE49-F238E27FC236}">
                <a16:creationId xmlns:a16="http://schemas.microsoft.com/office/drawing/2014/main" id="{EF6108DC-1961-1392-6BAD-53350517142E}"/>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839416" y="6114591"/>
            <a:ext cx="1440160" cy="681761"/>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Bildobjekt 30">
            <a:extLst>
              <a:ext uri="{FF2B5EF4-FFF2-40B4-BE49-F238E27FC236}">
                <a16:creationId xmlns:a16="http://schemas.microsoft.com/office/drawing/2014/main" id="{DD8334F6-3AA4-7EF0-201B-CF85F1A1E41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61235" y="692696"/>
            <a:ext cx="1830765" cy="5095629"/>
          </a:xfrm>
          <a:prstGeom prst="rect">
            <a:avLst/>
          </a:prstGeom>
        </p:spPr>
      </p:pic>
      <p:sp>
        <p:nvSpPr>
          <p:cNvPr id="3" name="TextBox 2"/>
          <p:cNvSpPr txBox="1"/>
          <p:nvPr/>
        </p:nvSpPr>
        <p:spPr>
          <a:xfrm>
            <a:off x="658368" y="411480"/>
            <a:ext cx="2103120" cy="201168"/>
          </a:xfrm>
          <a:prstGeom prst="rect">
            <a:avLst/>
          </a:prstGeom>
          <a:noFill/>
        </p:spPr>
        <p:txBody>
          <a:bodyPr wrap="square" lIns="0" tIns="0" rIns="0" bIns="0" anchor="t">
            <a:spAutoFit/>
          </a:bodyPr>
          <a:lstStyle/>
          <a:p>
            <a:pPr algn="l">
              <a:lnSpc>
                <a:spcPct val="100000"/>
              </a:lnSpc>
              <a:spcBef>
                <a:spcPts val="0"/>
              </a:spcBef>
              <a:spcAft>
                <a:spcPts val="0"/>
              </a:spcAft>
            </a:pPr>
            <a:r>
              <a:rPr sz="850" b="1">
                <a:solidFill>
                  <a:srgbClr val="A6112B"/>
                </a:solidFill>
                <a:latin typeface="Verdana"/>
              </a:rPr>
              <a:t>PROBLEM 1</a:t>
            </a:r>
          </a:p>
        </p:txBody>
      </p:sp>
      <p:sp>
        <p:nvSpPr>
          <p:cNvPr id="4" name="TextBox 3"/>
          <p:cNvSpPr txBox="1"/>
          <p:nvPr/>
        </p:nvSpPr>
        <p:spPr>
          <a:xfrm>
            <a:off x="658368" y="658368"/>
            <a:ext cx="5669280" cy="594360"/>
          </a:xfrm>
          <a:prstGeom prst="rect">
            <a:avLst/>
          </a:prstGeom>
          <a:noFill/>
        </p:spPr>
        <p:txBody>
          <a:bodyPr wrap="square" lIns="0" tIns="0" rIns="0" bIns="0" anchor="t">
            <a:spAutoFit/>
          </a:bodyPr>
          <a:lstStyle/>
          <a:p>
            <a:pPr algn="l">
              <a:lnSpc>
                <a:spcPct val="100000"/>
              </a:lnSpc>
              <a:spcBef>
                <a:spcPts val="0"/>
              </a:spcBef>
              <a:spcAft>
                <a:spcPts val="0"/>
              </a:spcAft>
            </a:pPr>
            <a:r>
              <a:rPr sz="2400" b="1">
                <a:solidFill>
                  <a:srgbClr val="000000"/>
                </a:solidFill>
                <a:latin typeface="Verdana"/>
              </a:rPr>
              <a:t>Underbehandling av äldre</a:t>
            </a:r>
          </a:p>
        </p:txBody>
      </p:sp>
      <p:sp>
        <p:nvSpPr>
          <p:cNvPr id="5" name="Rounded Rectangle 4"/>
          <p:cNvSpPr/>
          <p:nvPr/>
        </p:nvSpPr>
        <p:spPr>
          <a:xfrm>
            <a:off x="658368" y="1243584"/>
            <a:ext cx="10104120" cy="1143000"/>
          </a:xfrm>
          <a:prstGeom prst="roundRect">
            <a:avLst>
              <a:gd name="adj" fmla="val 2000"/>
            </a:avLst>
          </a:prstGeom>
          <a:solidFill>
            <a:srgbClr val="EEF2F4"/>
          </a:solidFill>
          <a:ln>
            <a:solidFill>
              <a:srgbClr val="EEF2F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658368" y="1243584"/>
            <a:ext cx="91440" cy="1143000"/>
          </a:xfrm>
          <a:prstGeom prst="rect">
            <a:avLst/>
          </a:prstGeom>
          <a:solidFill>
            <a:srgbClr val="009FE3"/>
          </a:solidFill>
          <a:ln>
            <a:solidFill>
              <a:srgbClr val="009FE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932688" y="1490472"/>
            <a:ext cx="9372600" cy="548640"/>
          </a:xfrm>
          <a:prstGeom prst="rect">
            <a:avLst/>
          </a:prstGeom>
          <a:noFill/>
        </p:spPr>
        <p:txBody>
          <a:bodyPr wrap="square" lIns="0" tIns="0" rIns="0" bIns="0" anchor="t">
            <a:spAutoFit/>
          </a:bodyPr>
          <a:lstStyle/>
          <a:p>
            <a:pPr algn="l">
              <a:lnSpc>
                <a:spcPct val="100000"/>
              </a:lnSpc>
              <a:spcBef>
                <a:spcPts val="0"/>
              </a:spcBef>
              <a:spcAft>
                <a:spcPts val="0"/>
              </a:spcAft>
            </a:pPr>
            <a:r>
              <a:rPr sz="2000" b="1">
                <a:solidFill>
                  <a:srgbClr val="000000"/>
                </a:solidFill>
                <a:latin typeface="Verdana"/>
              </a:rPr>
              <a:t>Kronologisk ålder riskerar att påverka vilken vård som ges.</a:t>
            </a:r>
          </a:p>
        </p:txBody>
      </p:sp>
      <p:sp>
        <p:nvSpPr>
          <p:cNvPr id="8" name="Rounded Rectangle 7"/>
          <p:cNvSpPr/>
          <p:nvPr/>
        </p:nvSpPr>
        <p:spPr>
          <a:xfrm>
            <a:off x="658368" y="2816352"/>
            <a:ext cx="3200400" cy="1508760"/>
          </a:xfrm>
          <a:prstGeom prst="roundRect">
            <a:avLst>
              <a:gd name="adj" fmla="val 2000"/>
            </a:avLst>
          </a:prstGeom>
          <a:solidFill>
            <a:srgbClr val="FFFFFF"/>
          </a:solidFill>
          <a:ln>
            <a:solidFill>
              <a:srgbClr val="CDD8D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658368" y="2816352"/>
            <a:ext cx="91440" cy="1508760"/>
          </a:xfrm>
          <a:prstGeom prst="rect">
            <a:avLst/>
          </a:prstGeom>
          <a:solidFill>
            <a:srgbClr val="A6112B"/>
          </a:solidFill>
          <a:ln>
            <a:solidFill>
              <a:srgbClr val="A6112B"/>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Oval 9"/>
          <p:cNvSpPr/>
          <p:nvPr/>
        </p:nvSpPr>
        <p:spPr>
          <a:xfrm>
            <a:off x="859536" y="3017520"/>
            <a:ext cx="329184" cy="329184"/>
          </a:xfrm>
          <a:prstGeom prst="ellipse">
            <a:avLst/>
          </a:prstGeom>
          <a:solidFill>
            <a:srgbClr val="A6112B"/>
          </a:solidFill>
          <a:ln>
            <a:solidFill>
              <a:srgbClr val="A6112B"/>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859536" y="3060313"/>
            <a:ext cx="329184" cy="213969"/>
          </a:xfrm>
          <a:prstGeom prst="rect">
            <a:avLst/>
          </a:prstGeom>
          <a:noFill/>
        </p:spPr>
        <p:txBody>
          <a:bodyPr wrap="square" lIns="0" tIns="0" rIns="0" bIns="0" anchor="t">
            <a:spAutoFit/>
          </a:bodyPr>
          <a:lstStyle/>
          <a:p>
            <a:pPr algn="ctr">
              <a:lnSpc>
                <a:spcPct val="100000"/>
              </a:lnSpc>
              <a:spcBef>
                <a:spcPts val="0"/>
              </a:spcBef>
              <a:spcAft>
                <a:spcPts val="0"/>
              </a:spcAft>
            </a:pPr>
            <a:r>
              <a:rPr sz="1500" b="1">
                <a:solidFill>
                  <a:srgbClr val="FFFFFF"/>
                </a:solidFill>
                <a:latin typeface="Verdana"/>
              </a:rPr>
              <a:t>1</a:t>
            </a:r>
          </a:p>
        </p:txBody>
      </p:sp>
      <p:sp>
        <p:nvSpPr>
          <p:cNvPr id="12" name="TextBox 11"/>
          <p:cNvSpPr txBox="1"/>
          <p:nvPr/>
        </p:nvSpPr>
        <p:spPr>
          <a:xfrm>
            <a:off x="1298448" y="3008376"/>
            <a:ext cx="2395728" cy="274320"/>
          </a:xfrm>
          <a:prstGeom prst="rect">
            <a:avLst/>
          </a:prstGeom>
          <a:noFill/>
        </p:spPr>
        <p:txBody>
          <a:bodyPr wrap="square" lIns="0" tIns="0" rIns="0" bIns="0" anchor="t">
            <a:spAutoFit/>
          </a:bodyPr>
          <a:lstStyle/>
          <a:p>
            <a:pPr algn="l">
              <a:lnSpc>
                <a:spcPct val="100000"/>
              </a:lnSpc>
              <a:spcBef>
                <a:spcPts val="0"/>
              </a:spcBef>
              <a:spcAft>
                <a:spcPts val="0"/>
              </a:spcAft>
            </a:pPr>
            <a:r>
              <a:rPr sz="1350" b="1">
                <a:solidFill>
                  <a:srgbClr val="A6112B"/>
                </a:solidFill>
                <a:latin typeface="Verdana"/>
              </a:rPr>
              <a:t>Var tredje hjärtinfarkt</a:t>
            </a:r>
          </a:p>
        </p:txBody>
      </p:sp>
      <p:sp>
        <p:nvSpPr>
          <p:cNvPr id="13" name="TextBox 12"/>
          <p:cNvSpPr txBox="1"/>
          <p:nvPr/>
        </p:nvSpPr>
        <p:spPr>
          <a:xfrm>
            <a:off x="859536" y="3419856"/>
            <a:ext cx="2798064" cy="731520"/>
          </a:xfrm>
          <a:prstGeom prst="rect">
            <a:avLst/>
          </a:prstGeom>
          <a:noFill/>
        </p:spPr>
        <p:txBody>
          <a:bodyPr wrap="square" lIns="18288" tIns="18288" rIns="18288" bIns="18288" anchor="t">
            <a:spAutoFit/>
          </a:bodyPr>
          <a:lstStyle/>
          <a:p>
            <a:pPr algn="l">
              <a:lnSpc>
                <a:spcPct val="100000"/>
              </a:lnSpc>
              <a:spcBef>
                <a:spcPts val="0"/>
              </a:spcBef>
              <a:spcAft>
                <a:spcPts val="0"/>
              </a:spcAft>
            </a:pPr>
            <a:r>
              <a:rPr sz="1100" b="0" err="1">
                <a:solidFill>
                  <a:srgbClr val="000000"/>
                </a:solidFill>
                <a:latin typeface="Verdana"/>
              </a:rPr>
              <a:t>Ungefär</a:t>
            </a:r>
            <a:r>
              <a:rPr sz="1100" b="0">
                <a:solidFill>
                  <a:srgbClr val="000000"/>
                </a:solidFill>
                <a:latin typeface="Verdana"/>
              </a:rPr>
              <a:t> var </a:t>
            </a:r>
            <a:r>
              <a:rPr sz="1100" b="0" err="1">
                <a:solidFill>
                  <a:srgbClr val="000000"/>
                </a:solidFill>
                <a:latin typeface="Verdana"/>
              </a:rPr>
              <a:t>tredje</a:t>
            </a:r>
            <a:r>
              <a:rPr sz="1100" b="0">
                <a:solidFill>
                  <a:srgbClr val="000000"/>
                </a:solidFill>
                <a:latin typeface="Verdana"/>
              </a:rPr>
              <a:t> person </a:t>
            </a:r>
            <a:r>
              <a:rPr sz="1100" b="0" err="1">
                <a:solidFill>
                  <a:srgbClr val="000000"/>
                </a:solidFill>
                <a:latin typeface="Verdana"/>
              </a:rPr>
              <a:t>som</a:t>
            </a:r>
            <a:r>
              <a:rPr sz="1100" b="0">
                <a:solidFill>
                  <a:srgbClr val="000000"/>
                </a:solidFill>
                <a:latin typeface="Verdana"/>
              </a:rPr>
              <a:t> </a:t>
            </a:r>
            <a:r>
              <a:rPr sz="1100" b="0" err="1">
                <a:solidFill>
                  <a:srgbClr val="000000"/>
                </a:solidFill>
                <a:latin typeface="Verdana"/>
              </a:rPr>
              <a:t>drabbas</a:t>
            </a:r>
            <a:r>
              <a:rPr sz="1100" b="0">
                <a:solidFill>
                  <a:srgbClr val="000000"/>
                </a:solidFill>
                <a:latin typeface="Verdana"/>
              </a:rPr>
              <a:t> av </a:t>
            </a:r>
            <a:r>
              <a:rPr sz="1100" b="0" err="1">
                <a:solidFill>
                  <a:srgbClr val="000000"/>
                </a:solidFill>
                <a:latin typeface="Verdana"/>
              </a:rPr>
              <a:t>hjärtinfarkt</a:t>
            </a:r>
            <a:r>
              <a:rPr sz="1100" b="0">
                <a:solidFill>
                  <a:srgbClr val="000000"/>
                </a:solidFill>
                <a:latin typeface="Verdana"/>
              </a:rPr>
              <a:t> </a:t>
            </a:r>
            <a:r>
              <a:rPr sz="1100" b="0" err="1">
                <a:solidFill>
                  <a:srgbClr val="000000"/>
                </a:solidFill>
                <a:latin typeface="Verdana"/>
              </a:rPr>
              <a:t>är</a:t>
            </a:r>
            <a:r>
              <a:rPr sz="1100" b="0">
                <a:solidFill>
                  <a:srgbClr val="000000"/>
                </a:solidFill>
                <a:latin typeface="Verdana"/>
              </a:rPr>
              <a:t> </a:t>
            </a:r>
            <a:r>
              <a:rPr sz="1100" b="0" err="1">
                <a:solidFill>
                  <a:srgbClr val="000000"/>
                </a:solidFill>
                <a:latin typeface="Verdana"/>
              </a:rPr>
              <a:t>över</a:t>
            </a:r>
            <a:r>
              <a:rPr sz="1100" b="0">
                <a:solidFill>
                  <a:srgbClr val="000000"/>
                </a:solidFill>
                <a:latin typeface="Verdana"/>
              </a:rPr>
              <a:t> 80 </a:t>
            </a:r>
            <a:r>
              <a:rPr sz="1100" b="0" err="1">
                <a:solidFill>
                  <a:srgbClr val="000000"/>
                </a:solidFill>
                <a:latin typeface="Verdana"/>
              </a:rPr>
              <a:t>år</a:t>
            </a:r>
            <a:r>
              <a:rPr sz="1100" b="0">
                <a:solidFill>
                  <a:srgbClr val="000000"/>
                </a:solidFill>
                <a:latin typeface="Verdana"/>
              </a:rPr>
              <a:t>.</a:t>
            </a:r>
          </a:p>
        </p:txBody>
      </p:sp>
      <p:sp>
        <p:nvSpPr>
          <p:cNvPr id="14" name="Rounded Rectangle 13"/>
          <p:cNvSpPr/>
          <p:nvPr/>
        </p:nvSpPr>
        <p:spPr>
          <a:xfrm>
            <a:off x="4114800" y="2816352"/>
            <a:ext cx="3200400" cy="1508760"/>
          </a:xfrm>
          <a:prstGeom prst="roundRect">
            <a:avLst>
              <a:gd name="adj" fmla="val 2000"/>
            </a:avLst>
          </a:prstGeom>
          <a:solidFill>
            <a:srgbClr val="FFFFFF"/>
          </a:solidFill>
          <a:ln>
            <a:solidFill>
              <a:srgbClr val="CDD8D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4114800" y="2816352"/>
            <a:ext cx="91440" cy="1508760"/>
          </a:xfrm>
          <a:prstGeom prst="rect">
            <a:avLst/>
          </a:prstGeom>
          <a:solidFill>
            <a:srgbClr val="009FE3"/>
          </a:solidFill>
          <a:ln>
            <a:solidFill>
              <a:srgbClr val="009FE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Oval 15"/>
          <p:cNvSpPr/>
          <p:nvPr/>
        </p:nvSpPr>
        <p:spPr>
          <a:xfrm>
            <a:off x="4315968" y="3017520"/>
            <a:ext cx="329184" cy="329184"/>
          </a:xfrm>
          <a:prstGeom prst="ellipse">
            <a:avLst/>
          </a:prstGeom>
          <a:solidFill>
            <a:srgbClr val="009FE3"/>
          </a:solidFill>
          <a:ln>
            <a:solidFill>
              <a:srgbClr val="009FE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4315968" y="3060313"/>
            <a:ext cx="329184" cy="213969"/>
          </a:xfrm>
          <a:prstGeom prst="rect">
            <a:avLst/>
          </a:prstGeom>
          <a:noFill/>
        </p:spPr>
        <p:txBody>
          <a:bodyPr wrap="square" lIns="0" tIns="0" rIns="0" bIns="0" anchor="t">
            <a:spAutoFit/>
          </a:bodyPr>
          <a:lstStyle/>
          <a:p>
            <a:pPr algn="ctr">
              <a:lnSpc>
                <a:spcPct val="100000"/>
              </a:lnSpc>
              <a:spcBef>
                <a:spcPts val="0"/>
              </a:spcBef>
              <a:spcAft>
                <a:spcPts val="0"/>
              </a:spcAft>
            </a:pPr>
            <a:r>
              <a:rPr sz="1500" b="1">
                <a:solidFill>
                  <a:srgbClr val="FFFFFF"/>
                </a:solidFill>
                <a:latin typeface="Verdana"/>
              </a:rPr>
              <a:t>2</a:t>
            </a:r>
          </a:p>
        </p:txBody>
      </p:sp>
      <p:sp>
        <p:nvSpPr>
          <p:cNvPr id="18" name="TextBox 17"/>
          <p:cNvSpPr txBox="1"/>
          <p:nvPr/>
        </p:nvSpPr>
        <p:spPr>
          <a:xfrm>
            <a:off x="4754880" y="3008376"/>
            <a:ext cx="2395728" cy="274320"/>
          </a:xfrm>
          <a:prstGeom prst="rect">
            <a:avLst/>
          </a:prstGeom>
          <a:noFill/>
        </p:spPr>
        <p:txBody>
          <a:bodyPr wrap="square" lIns="0" tIns="0" rIns="0" bIns="0" anchor="t">
            <a:spAutoFit/>
          </a:bodyPr>
          <a:lstStyle/>
          <a:p>
            <a:pPr algn="l">
              <a:lnSpc>
                <a:spcPct val="100000"/>
              </a:lnSpc>
              <a:spcBef>
                <a:spcPts val="0"/>
              </a:spcBef>
              <a:spcAft>
                <a:spcPts val="0"/>
              </a:spcAft>
            </a:pPr>
            <a:r>
              <a:rPr sz="1350" b="1">
                <a:solidFill>
                  <a:srgbClr val="009FE3"/>
                </a:solidFill>
                <a:latin typeface="Verdana"/>
              </a:rPr>
              <a:t>NSTEMI över 80 år</a:t>
            </a:r>
          </a:p>
        </p:txBody>
      </p:sp>
      <p:sp>
        <p:nvSpPr>
          <p:cNvPr id="19" name="TextBox 18"/>
          <p:cNvSpPr txBox="1"/>
          <p:nvPr/>
        </p:nvSpPr>
        <p:spPr>
          <a:xfrm>
            <a:off x="4315968" y="3419856"/>
            <a:ext cx="2798064" cy="731520"/>
          </a:xfrm>
          <a:prstGeom prst="rect">
            <a:avLst/>
          </a:prstGeom>
          <a:noFill/>
        </p:spPr>
        <p:txBody>
          <a:bodyPr wrap="square" lIns="18288" tIns="18288" rIns="18288" bIns="18288" anchor="t">
            <a:spAutoFit/>
          </a:bodyPr>
          <a:lstStyle/>
          <a:p>
            <a:pPr algn="l">
              <a:lnSpc>
                <a:spcPct val="100000"/>
              </a:lnSpc>
              <a:spcBef>
                <a:spcPts val="0"/>
              </a:spcBef>
              <a:spcAft>
                <a:spcPts val="0"/>
              </a:spcAft>
            </a:pPr>
            <a:r>
              <a:rPr sz="1100" b="0">
                <a:solidFill>
                  <a:srgbClr val="000000"/>
                </a:solidFill>
                <a:latin typeface="Verdana"/>
              </a:rPr>
              <a:t>Endast cirka 60 procent genomgår kranskärlsröntgen; 40 procent får enbart medicinsk behandling.</a:t>
            </a:r>
          </a:p>
        </p:txBody>
      </p:sp>
      <p:sp>
        <p:nvSpPr>
          <p:cNvPr id="20" name="Rounded Rectangle 19"/>
          <p:cNvSpPr/>
          <p:nvPr/>
        </p:nvSpPr>
        <p:spPr>
          <a:xfrm>
            <a:off x="7571232" y="2816352"/>
            <a:ext cx="3200400" cy="1508760"/>
          </a:xfrm>
          <a:prstGeom prst="roundRect">
            <a:avLst>
              <a:gd name="adj" fmla="val 2000"/>
            </a:avLst>
          </a:prstGeom>
          <a:solidFill>
            <a:srgbClr val="FFFFFF"/>
          </a:solidFill>
          <a:ln>
            <a:solidFill>
              <a:srgbClr val="CDD8D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Rectangle 20"/>
          <p:cNvSpPr/>
          <p:nvPr/>
        </p:nvSpPr>
        <p:spPr>
          <a:xfrm>
            <a:off x="7571232" y="2816352"/>
            <a:ext cx="91440" cy="1508760"/>
          </a:xfrm>
          <a:prstGeom prst="rect">
            <a:avLst/>
          </a:prstGeom>
          <a:solidFill>
            <a:srgbClr val="49B170"/>
          </a:solidFill>
          <a:ln>
            <a:solidFill>
              <a:srgbClr val="49B17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Oval 21"/>
          <p:cNvSpPr/>
          <p:nvPr/>
        </p:nvSpPr>
        <p:spPr>
          <a:xfrm>
            <a:off x="7772400" y="3017520"/>
            <a:ext cx="329184" cy="329184"/>
          </a:xfrm>
          <a:prstGeom prst="ellipse">
            <a:avLst/>
          </a:prstGeom>
          <a:solidFill>
            <a:srgbClr val="49B170"/>
          </a:solidFill>
          <a:ln>
            <a:solidFill>
              <a:srgbClr val="49B17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TextBox 22"/>
          <p:cNvSpPr txBox="1"/>
          <p:nvPr/>
        </p:nvSpPr>
        <p:spPr>
          <a:xfrm>
            <a:off x="7772400" y="3060313"/>
            <a:ext cx="329184" cy="213969"/>
          </a:xfrm>
          <a:prstGeom prst="rect">
            <a:avLst/>
          </a:prstGeom>
          <a:noFill/>
        </p:spPr>
        <p:txBody>
          <a:bodyPr wrap="square" lIns="0" tIns="0" rIns="0" bIns="0" anchor="t">
            <a:spAutoFit/>
          </a:bodyPr>
          <a:lstStyle/>
          <a:p>
            <a:pPr algn="ctr">
              <a:lnSpc>
                <a:spcPct val="100000"/>
              </a:lnSpc>
              <a:spcBef>
                <a:spcPts val="0"/>
              </a:spcBef>
              <a:spcAft>
                <a:spcPts val="0"/>
              </a:spcAft>
            </a:pPr>
            <a:r>
              <a:rPr sz="1500" b="1">
                <a:solidFill>
                  <a:srgbClr val="FFFFFF"/>
                </a:solidFill>
                <a:latin typeface="Verdana"/>
              </a:rPr>
              <a:t>3</a:t>
            </a:r>
          </a:p>
        </p:txBody>
      </p:sp>
      <p:sp>
        <p:nvSpPr>
          <p:cNvPr id="24" name="TextBox 23"/>
          <p:cNvSpPr txBox="1"/>
          <p:nvPr/>
        </p:nvSpPr>
        <p:spPr>
          <a:xfrm>
            <a:off x="8211312" y="3008376"/>
            <a:ext cx="2395728" cy="274320"/>
          </a:xfrm>
          <a:prstGeom prst="rect">
            <a:avLst/>
          </a:prstGeom>
          <a:noFill/>
        </p:spPr>
        <p:txBody>
          <a:bodyPr wrap="square" lIns="0" tIns="0" rIns="0" bIns="0" anchor="t">
            <a:spAutoFit/>
          </a:bodyPr>
          <a:lstStyle/>
          <a:p>
            <a:pPr algn="l">
              <a:lnSpc>
                <a:spcPct val="100000"/>
              </a:lnSpc>
              <a:spcBef>
                <a:spcPts val="0"/>
              </a:spcBef>
              <a:spcAft>
                <a:spcPts val="0"/>
              </a:spcAft>
            </a:pPr>
            <a:r>
              <a:rPr sz="1350" b="1">
                <a:solidFill>
                  <a:srgbClr val="49B170"/>
                </a:solidFill>
                <a:latin typeface="Verdana"/>
              </a:rPr>
              <a:t>Medlemsenkät 2026</a:t>
            </a:r>
          </a:p>
        </p:txBody>
      </p:sp>
      <p:sp>
        <p:nvSpPr>
          <p:cNvPr id="25" name="TextBox 24"/>
          <p:cNvSpPr txBox="1"/>
          <p:nvPr/>
        </p:nvSpPr>
        <p:spPr>
          <a:xfrm>
            <a:off x="7772400" y="3419856"/>
            <a:ext cx="2798064" cy="731520"/>
          </a:xfrm>
          <a:prstGeom prst="rect">
            <a:avLst/>
          </a:prstGeom>
          <a:noFill/>
        </p:spPr>
        <p:txBody>
          <a:bodyPr wrap="square" lIns="18288" tIns="18288" rIns="18288" bIns="18288" anchor="t">
            <a:spAutoFit/>
          </a:bodyPr>
          <a:lstStyle/>
          <a:p>
            <a:pPr algn="l">
              <a:lnSpc>
                <a:spcPct val="100000"/>
              </a:lnSpc>
              <a:spcBef>
                <a:spcPts val="0"/>
              </a:spcBef>
              <a:spcAft>
                <a:spcPts val="0"/>
              </a:spcAft>
            </a:pPr>
            <a:r>
              <a:rPr sz="1100" b="0">
                <a:solidFill>
                  <a:srgbClr val="000000"/>
                </a:solidFill>
                <a:latin typeface="Verdana"/>
              </a:rPr>
              <a:t>En tredjedel upplever eller misstänker att ålder påverkat vården.</a:t>
            </a:r>
          </a:p>
        </p:txBody>
      </p:sp>
      <p:sp>
        <p:nvSpPr>
          <p:cNvPr id="26" name="Rounded Rectangle 25"/>
          <p:cNvSpPr/>
          <p:nvPr/>
        </p:nvSpPr>
        <p:spPr>
          <a:xfrm>
            <a:off x="658368" y="4800600"/>
            <a:ext cx="10104120" cy="685800"/>
          </a:xfrm>
          <a:prstGeom prst="roundRect">
            <a:avLst>
              <a:gd name="adj" fmla="val 2000"/>
            </a:avLst>
          </a:prstGeom>
          <a:solidFill>
            <a:srgbClr val="E5ECF0"/>
          </a:solidFill>
          <a:ln>
            <a:solidFill>
              <a:srgbClr val="E5ECF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TextBox 26"/>
          <p:cNvSpPr txBox="1"/>
          <p:nvPr/>
        </p:nvSpPr>
        <p:spPr>
          <a:xfrm>
            <a:off x="896112" y="4992624"/>
            <a:ext cx="9692640" cy="223138"/>
          </a:xfrm>
          <a:prstGeom prst="rect">
            <a:avLst/>
          </a:prstGeom>
          <a:noFill/>
        </p:spPr>
        <p:txBody>
          <a:bodyPr wrap="square" lIns="0" tIns="0" rIns="0" bIns="0" anchor="t">
            <a:spAutoFit/>
          </a:bodyPr>
          <a:lstStyle/>
          <a:p>
            <a:pPr algn="ctr">
              <a:lnSpc>
                <a:spcPct val="100000"/>
              </a:lnSpc>
              <a:spcBef>
                <a:spcPts val="0"/>
              </a:spcBef>
              <a:spcAft>
                <a:spcPts val="0"/>
              </a:spcAft>
            </a:pPr>
            <a:r>
              <a:rPr sz="1450" b="1" err="1">
                <a:solidFill>
                  <a:srgbClr val="232323"/>
                </a:solidFill>
                <a:latin typeface="Verdana"/>
              </a:rPr>
              <a:t>Äldre</a:t>
            </a:r>
            <a:r>
              <a:rPr sz="1450" b="1">
                <a:solidFill>
                  <a:srgbClr val="232323"/>
                </a:solidFill>
                <a:latin typeface="Verdana"/>
              </a:rPr>
              <a:t> </a:t>
            </a:r>
            <a:r>
              <a:rPr sz="1450" b="1" err="1">
                <a:solidFill>
                  <a:srgbClr val="232323"/>
                </a:solidFill>
                <a:latin typeface="Verdana"/>
              </a:rPr>
              <a:t>får</a:t>
            </a:r>
            <a:r>
              <a:rPr sz="1450" b="1">
                <a:solidFill>
                  <a:srgbClr val="232323"/>
                </a:solidFill>
                <a:latin typeface="Verdana"/>
              </a:rPr>
              <a:t> </a:t>
            </a:r>
            <a:r>
              <a:rPr sz="1450" b="1" err="1">
                <a:solidFill>
                  <a:srgbClr val="232323"/>
                </a:solidFill>
                <a:latin typeface="Verdana"/>
              </a:rPr>
              <a:t>inte</a:t>
            </a:r>
            <a:r>
              <a:rPr sz="1450" b="1">
                <a:solidFill>
                  <a:srgbClr val="232323"/>
                </a:solidFill>
                <a:latin typeface="Verdana"/>
              </a:rPr>
              <a:t> </a:t>
            </a:r>
            <a:r>
              <a:rPr sz="1450" b="1" err="1">
                <a:solidFill>
                  <a:srgbClr val="232323"/>
                </a:solidFill>
                <a:latin typeface="Verdana"/>
              </a:rPr>
              <a:t>prioriteras</a:t>
            </a:r>
            <a:r>
              <a:rPr sz="1450" b="1">
                <a:solidFill>
                  <a:srgbClr val="232323"/>
                </a:solidFill>
                <a:latin typeface="Verdana"/>
              </a:rPr>
              <a:t> bort </a:t>
            </a:r>
            <a:r>
              <a:rPr sz="1450" b="1" err="1">
                <a:solidFill>
                  <a:srgbClr val="232323"/>
                </a:solidFill>
                <a:latin typeface="Verdana"/>
              </a:rPr>
              <a:t>på</a:t>
            </a:r>
            <a:r>
              <a:rPr sz="1450" b="1">
                <a:solidFill>
                  <a:srgbClr val="232323"/>
                </a:solidFill>
                <a:latin typeface="Verdana"/>
              </a:rPr>
              <a:t> </a:t>
            </a:r>
            <a:r>
              <a:rPr sz="1450" b="1" err="1">
                <a:solidFill>
                  <a:srgbClr val="232323"/>
                </a:solidFill>
                <a:latin typeface="Verdana"/>
              </a:rPr>
              <a:t>grund</a:t>
            </a:r>
            <a:r>
              <a:rPr sz="1450" b="1">
                <a:solidFill>
                  <a:srgbClr val="232323"/>
                </a:solidFill>
                <a:latin typeface="Verdana"/>
              </a:rPr>
              <a:t> av </a:t>
            </a:r>
            <a:r>
              <a:rPr sz="1450" b="1" err="1">
                <a:solidFill>
                  <a:srgbClr val="232323"/>
                </a:solidFill>
                <a:latin typeface="Verdana"/>
              </a:rPr>
              <a:t>ålder</a:t>
            </a:r>
            <a:r>
              <a:rPr sz="1450" b="1">
                <a:solidFill>
                  <a:srgbClr val="232323"/>
                </a:solidFill>
                <a:latin typeface="Verdana"/>
              </a:rPr>
              <a:t> </a:t>
            </a:r>
            <a:r>
              <a:rPr lang="sv-SE" sz="1450" b="1">
                <a:solidFill>
                  <a:srgbClr val="232323"/>
                </a:solidFill>
                <a:latin typeface="Verdana"/>
              </a:rPr>
              <a:t>-</a:t>
            </a:r>
            <a:r>
              <a:rPr sz="1450" b="1">
                <a:solidFill>
                  <a:srgbClr val="232323"/>
                </a:solidFill>
                <a:latin typeface="Verdana"/>
              </a:rPr>
              <a:t> </a:t>
            </a:r>
            <a:r>
              <a:rPr sz="1450" b="1" err="1">
                <a:solidFill>
                  <a:srgbClr val="232323"/>
                </a:solidFill>
                <a:latin typeface="Verdana"/>
              </a:rPr>
              <a:t>vård</a:t>
            </a:r>
            <a:r>
              <a:rPr sz="1450" b="1">
                <a:solidFill>
                  <a:srgbClr val="232323"/>
                </a:solidFill>
                <a:latin typeface="Verdana"/>
              </a:rPr>
              <a:t> ska </a:t>
            </a:r>
            <a:r>
              <a:rPr sz="1450" b="1" err="1">
                <a:solidFill>
                  <a:srgbClr val="232323"/>
                </a:solidFill>
                <a:latin typeface="Verdana"/>
              </a:rPr>
              <a:t>ges</a:t>
            </a:r>
            <a:r>
              <a:rPr sz="1450" b="1">
                <a:solidFill>
                  <a:srgbClr val="232323"/>
                </a:solidFill>
                <a:latin typeface="Verdana"/>
              </a:rPr>
              <a:t> </a:t>
            </a:r>
            <a:r>
              <a:rPr sz="1450" b="1" err="1">
                <a:solidFill>
                  <a:srgbClr val="232323"/>
                </a:solidFill>
                <a:latin typeface="Verdana"/>
              </a:rPr>
              <a:t>efter</a:t>
            </a:r>
            <a:r>
              <a:rPr sz="1450" b="1">
                <a:solidFill>
                  <a:srgbClr val="232323"/>
                </a:solidFill>
                <a:latin typeface="Verdana"/>
              </a:rPr>
              <a:t> </a:t>
            </a:r>
            <a:r>
              <a:rPr sz="1450" b="1" err="1">
                <a:solidFill>
                  <a:srgbClr val="232323"/>
                </a:solidFill>
                <a:latin typeface="Verdana"/>
              </a:rPr>
              <a:t>behov</a:t>
            </a:r>
            <a:r>
              <a:rPr sz="1450" b="1">
                <a:solidFill>
                  <a:srgbClr val="232323"/>
                </a:solidFill>
                <a:latin typeface="Verdana"/>
              </a:rPr>
              <a:t>.</a:t>
            </a:r>
          </a:p>
        </p:txBody>
      </p:sp>
      <p:pic>
        <p:nvPicPr>
          <p:cNvPr id="32" name="Bildobjekt 31">
            <a:extLst>
              <a:ext uri="{FF2B5EF4-FFF2-40B4-BE49-F238E27FC236}">
                <a16:creationId xmlns:a16="http://schemas.microsoft.com/office/drawing/2014/main" id="{BF658843-A130-80CD-77FB-8492BF6BCA8E}"/>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839416" y="6114591"/>
            <a:ext cx="1440160" cy="681761"/>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Bildobjekt 30">
            <a:extLst>
              <a:ext uri="{FF2B5EF4-FFF2-40B4-BE49-F238E27FC236}">
                <a16:creationId xmlns:a16="http://schemas.microsoft.com/office/drawing/2014/main" id="{3339F767-4D17-B322-B538-69144272217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61235" y="692696"/>
            <a:ext cx="1830765" cy="5095629"/>
          </a:xfrm>
          <a:prstGeom prst="rect">
            <a:avLst/>
          </a:prstGeom>
        </p:spPr>
      </p:pic>
      <p:sp>
        <p:nvSpPr>
          <p:cNvPr id="3" name="TextBox 2"/>
          <p:cNvSpPr txBox="1"/>
          <p:nvPr/>
        </p:nvSpPr>
        <p:spPr>
          <a:xfrm>
            <a:off x="658368" y="411480"/>
            <a:ext cx="2103120" cy="201168"/>
          </a:xfrm>
          <a:prstGeom prst="rect">
            <a:avLst/>
          </a:prstGeom>
          <a:noFill/>
        </p:spPr>
        <p:txBody>
          <a:bodyPr wrap="square" lIns="0" tIns="0" rIns="0" bIns="0" anchor="t">
            <a:spAutoFit/>
          </a:bodyPr>
          <a:lstStyle/>
          <a:p>
            <a:pPr algn="l">
              <a:lnSpc>
                <a:spcPct val="100000"/>
              </a:lnSpc>
              <a:spcBef>
                <a:spcPts val="0"/>
              </a:spcBef>
              <a:spcAft>
                <a:spcPts val="0"/>
              </a:spcAft>
            </a:pPr>
            <a:r>
              <a:rPr sz="850" b="1">
                <a:solidFill>
                  <a:srgbClr val="A6112B"/>
                </a:solidFill>
                <a:latin typeface="Verdana"/>
              </a:rPr>
              <a:t>PROBLEM 2</a:t>
            </a:r>
          </a:p>
        </p:txBody>
      </p:sp>
      <p:sp>
        <p:nvSpPr>
          <p:cNvPr id="4" name="TextBox 3"/>
          <p:cNvSpPr txBox="1"/>
          <p:nvPr/>
        </p:nvSpPr>
        <p:spPr>
          <a:xfrm>
            <a:off x="658368" y="658368"/>
            <a:ext cx="5669280" cy="594360"/>
          </a:xfrm>
          <a:prstGeom prst="rect">
            <a:avLst/>
          </a:prstGeom>
          <a:noFill/>
        </p:spPr>
        <p:txBody>
          <a:bodyPr wrap="square" lIns="0" tIns="0" rIns="0" bIns="0" anchor="t">
            <a:spAutoFit/>
          </a:bodyPr>
          <a:lstStyle/>
          <a:p>
            <a:pPr algn="l">
              <a:lnSpc>
                <a:spcPct val="100000"/>
              </a:lnSpc>
              <a:spcBef>
                <a:spcPts val="0"/>
              </a:spcBef>
              <a:spcAft>
                <a:spcPts val="0"/>
              </a:spcAft>
            </a:pPr>
            <a:r>
              <a:rPr sz="2400" b="1">
                <a:solidFill>
                  <a:srgbClr val="000000"/>
                </a:solidFill>
                <a:latin typeface="Verdana"/>
              </a:rPr>
              <a:t>De äldsta blir osynliga</a:t>
            </a:r>
          </a:p>
        </p:txBody>
      </p:sp>
      <p:sp>
        <p:nvSpPr>
          <p:cNvPr id="5" name="Rounded Rectangle 4"/>
          <p:cNvSpPr/>
          <p:nvPr/>
        </p:nvSpPr>
        <p:spPr>
          <a:xfrm>
            <a:off x="658368" y="1243584"/>
            <a:ext cx="10104120" cy="1143000"/>
          </a:xfrm>
          <a:prstGeom prst="roundRect">
            <a:avLst>
              <a:gd name="adj" fmla="val 2000"/>
            </a:avLst>
          </a:prstGeom>
          <a:solidFill>
            <a:srgbClr val="EEF2F4"/>
          </a:solidFill>
          <a:ln>
            <a:solidFill>
              <a:srgbClr val="EEF2F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658368" y="1243584"/>
            <a:ext cx="91440" cy="1143000"/>
          </a:xfrm>
          <a:prstGeom prst="rect">
            <a:avLst/>
          </a:prstGeom>
          <a:solidFill>
            <a:srgbClr val="49B170"/>
          </a:solidFill>
          <a:ln>
            <a:solidFill>
              <a:srgbClr val="49B17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932688" y="1490472"/>
            <a:ext cx="9372600" cy="548640"/>
          </a:xfrm>
          <a:prstGeom prst="rect">
            <a:avLst/>
          </a:prstGeom>
          <a:noFill/>
        </p:spPr>
        <p:txBody>
          <a:bodyPr wrap="square" lIns="0" tIns="0" rIns="0" bIns="0" anchor="t">
            <a:spAutoFit/>
          </a:bodyPr>
          <a:lstStyle/>
          <a:p>
            <a:pPr algn="l">
              <a:lnSpc>
                <a:spcPct val="100000"/>
              </a:lnSpc>
              <a:spcBef>
                <a:spcPts val="0"/>
              </a:spcBef>
              <a:spcAft>
                <a:spcPts val="0"/>
              </a:spcAft>
            </a:pPr>
            <a:r>
              <a:rPr sz="2000" b="1">
                <a:solidFill>
                  <a:srgbClr val="000000"/>
                </a:solidFill>
                <a:latin typeface="Verdana"/>
              </a:rPr>
              <a:t>Forskning och register fångar inte tillräckligt upp de patienter som ofta har störst risk.</a:t>
            </a:r>
          </a:p>
        </p:txBody>
      </p:sp>
      <p:sp>
        <p:nvSpPr>
          <p:cNvPr id="8" name="Rounded Rectangle 7"/>
          <p:cNvSpPr/>
          <p:nvPr/>
        </p:nvSpPr>
        <p:spPr>
          <a:xfrm>
            <a:off x="658368" y="2816352"/>
            <a:ext cx="3200400" cy="1508760"/>
          </a:xfrm>
          <a:prstGeom prst="roundRect">
            <a:avLst>
              <a:gd name="adj" fmla="val 2000"/>
            </a:avLst>
          </a:prstGeom>
          <a:solidFill>
            <a:srgbClr val="FFFFFF"/>
          </a:solidFill>
          <a:ln>
            <a:solidFill>
              <a:srgbClr val="CDD8D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658368" y="2816352"/>
            <a:ext cx="91440" cy="1508760"/>
          </a:xfrm>
          <a:prstGeom prst="rect">
            <a:avLst/>
          </a:prstGeom>
          <a:solidFill>
            <a:srgbClr val="A6112B"/>
          </a:solidFill>
          <a:ln>
            <a:solidFill>
              <a:srgbClr val="A6112B"/>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Oval 9"/>
          <p:cNvSpPr/>
          <p:nvPr/>
        </p:nvSpPr>
        <p:spPr>
          <a:xfrm>
            <a:off x="859536" y="3017520"/>
            <a:ext cx="329184" cy="329184"/>
          </a:xfrm>
          <a:prstGeom prst="ellipse">
            <a:avLst/>
          </a:prstGeom>
          <a:solidFill>
            <a:srgbClr val="A6112B"/>
          </a:solidFill>
          <a:ln>
            <a:solidFill>
              <a:srgbClr val="A6112B"/>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859536" y="3060313"/>
            <a:ext cx="329184" cy="213969"/>
          </a:xfrm>
          <a:prstGeom prst="rect">
            <a:avLst/>
          </a:prstGeom>
          <a:noFill/>
        </p:spPr>
        <p:txBody>
          <a:bodyPr wrap="square" lIns="0" tIns="0" rIns="0" bIns="0" anchor="t">
            <a:spAutoFit/>
          </a:bodyPr>
          <a:lstStyle/>
          <a:p>
            <a:pPr algn="ctr">
              <a:lnSpc>
                <a:spcPct val="100000"/>
              </a:lnSpc>
              <a:spcBef>
                <a:spcPts val="0"/>
              </a:spcBef>
              <a:spcAft>
                <a:spcPts val="0"/>
              </a:spcAft>
            </a:pPr>
            <a:r>
              <a:rPr sz="1500" b="1">
                <a:solidFill>
                  <a:srgbClr val="FFFFFF"/>
                </a:solidFill>
                <a:latin typeface="Verdana"/>
              </a:rPr>
              <a:t>1</a:t>
            </a:r>
          </a:p>
        </p:txBody>
      </p:sp>
      <p:sp>
        <p:nvSpPr>
          <p:cNvPr id="12" name="TextBox 11"/>
          <p:cNvSpPr txBox="1"/>
          <p:nvPr/>
        </p:nvSpPr>
        <p:spPr>
          <a:xfrm>
            <a:off x="1298448" y="3008376"/>
            <a:ext cx="2395728" cy="274320"/>
          </a:xfrm>
          <a:prstGeom prst="rect">
            <a:avLst/>
          </a:prstGeom>
          <a:noFill/>
        </p:spPr>
        <p:txBody>
          <a:bodyPr wrap="square" lIns="0" tIns="0" rIns="0" bIns="0" anchor="t">
            <a:spAutoFit/>
          </a:bodyPr>
          <a:lstStyle/>
          <a:p>
            <a:pPr algn="l">
              <a:lnSpc>
                <a:spcPct val="100000"/>
              </a:lnSpc>
              <a:spcBef>
                <a:spcPts val="0"/>
              </a:spcBef>
              <a:spcAft>
                <a:spcPts val="0"/>
              </a:spcAft>
            </a:pPr>
            <a:r>
              <a:rPr sz="1350" b="1">
                <a:solidFill>
                  <a:srgbClr val="A6112B"/>
                </a:solidFill>
                <a:latin typeface="Verdana"/>
              </a:rPr>
              <a:t>Underrepresenterade i forskning</a:t>
            </a:r>
          </a:p>
        </p:txBody>
      </p:sp>
      <p:sp>
        <p:nvSpPr>
          <p:cNvPr id="13" name="TextBox 12"/>
          <p:cNvSpPr txBox="1"/>
          <p:nvPr/>
        </p:nvSpPr>
        <p:spPr>
          <a:xfrm>
            <a:off x="859536" y="3445256"/>
            <a:ext cx="2798064" cy="731520"/>
          </a:xfrm>
          <a:prstGeom prst="rect">
            <a:avLst/>
          </a:prstGeom>
          <a:noFill/>
        </p:spPr>
        <p:txBody>
          <a:bodyPr wrap="square" lIns="18288" tIns="18288" rIns="18288" bIns="18288" anchor="t">
            <a:spAutoFit/>
          </a:bodyPr>
          <a:lstStyle/>
          <a:p>
            <a:pPr algn="l">
              <a:lnSpc>
                <a:spcPct val="100000"/>
              </a:lnSpc>
              <a:spcBef>
                <a:spcPts val="0"/>
              </a:spcBef>
              <a:spcAft>
                <a:spcPts val="0"/>
              </a:spcAft>
            </a:pPr>
            <a:r>
              <a:rPr sz="1100" b="0" err="1">
                <a:solidFill>
                  <a:srgbClr val="000000"/>
                </a:solidFill>
                <a:latin typeface="Verdana"/>
              </a:rPr>
              <a:t>Riktlinjer</a:t>
            </a:r>
            <a:r>
              <a:rPr sz="1100" b="0">
                <a:solidFill>
                  <a:srgbClr val="000000"/>
                </a:solidFill>
                <a:latin typeface="Verdana"/>
              </a:rPr>
              <a:t> </a:t>
            </a:r>
            <a:r>
              <a:rPr sz="1100" b="0" err="1">
                <a:solidFill>
                  <a:srgbClr val="000000"/>
                </a:solidFill>
                <a:latin typeface="Verdana"/>
              </a:rPr>
              <a:t>bygger</a:t>
            </a:r>
            <a:r>
              <a:rPr sz="1100" b="0">
                <a:solidFill>
                  <a:srgbClr val="000000"/>
                </a:solidFill>
                <a:latin typeface="Verdana"/>
              </a:rPr>
              <a:t> </a:t>
            </a:r>
            <a:r>
              <a:rPr sz="1100" b="0" err="1">
                <a:solidFill>
                  <a:srgbClr val="000000"/>
                </a:solidFill>
                <a:latin typeface="Verdana"/>
              </a:rPr>
              <a:t>ofta</a:t>
            </a:r>
            <a:r>
              <a:rPr sz="1100" b="0">
                <a:solidFill>
                  <a:srgbClr val="000000"/>
                </a:solidFill>
                <a:latin typeface="Verdana"/>
              </a:rPr>
              <a:t> </a:t>
            </a:r>
            <a:r>
              <a:rPr sz="1100" b="0" err="1">
                <a:solidFill>
                  <a:srgbClr val="000000"/>
                </a:solidFill>
                <a:latin typeface="Verdana"/>
              </a:rPr>
              <a:t>på</a:t>
            </a:r>
            <a:r>
              <a:rPr sz="1100" b="0">
                <a:solidFill>
                  <a:srgbClr val="000000"/>
                </a:solidFill>
                <a:latin typeface="Verdana"/>
              </a:rPr>
              <a:t> studier av </a:t>
            </a:r>
            <a:r>
              <a:rPr sz="1100" b="0" err="1">
                <a:solidFill>
                  <a:srgbClr val="000000"/>
                </a:solidFill>
                <a:latin typeface="Verdana"/>
              </a:rPr>
              <a:t>yngre</a:t>
            </a:r>
            <a:r>
              <a:rPr sz="1100" b="0">
                <a:solidFill>
                  <a:srgbClr val="000000"/>
                </a:solidFill>
                <a:latin typeface="Verdana"/>
              </a:rPr>
              <a:t> och </a:t>
            </a:r>
            <a:r>
              <a:rPr sz="1100" b="0" err="1">
                <a:solidFill>
                  <a:srgbClr val="000000"/>
                </a:solidFill>
                <a:latin typeface="Verdana"/>
              </a:rPr>
              <a:t>friskare</a:t>
            </a:r>
            <a:r>
              <a:rPr sz="1100" b="0">
                <a:solidFill>
                  <a:srgbClr val="000000"/>
                </a:solidFill>
                <a:latin typeface="Verdana"/>
              </a:rPr>
              <a:t> </a:t>
            </a:r>
            <a:r>
              <a:rPr sz="1100" b="0" err="1">
                <a:solidFill>
                  <a:srgbClr val="000000"/>
                </a:solidFill>
                <a:latin typeface="Verdana"/>
              </a:rPr>
              <a:t>patienter</a:t>
            </a:r>
            <a:r>
              <a:rPr sz="1100" b="0">
                <a:solidFill>
                  <a:srgbClr val="000000"/>
                </a:solidFill>
                <a:latin typeface="Verdana"/>
              </a:rPr>
              <a:t>.</a:t>
            </a:r>
          </a:p>
        </p:txBody>
      </p:sp>
      <p:sp>
        <p:nvSpPr>
          <p:cNvPr id="14" name="Rounded Rectangle 13"/>
          <p:cNvSpPr/>
          <p:nvPr/>
        </p:nvSpPr>
        <p:spPr>
          <a:xfrm>
            <a:off x="4114800" y="2816352"/>
            <a:ext cx="3200400" cy="1508760"/>
          </a:xfrm>
          <a:prstGeom prst="roundRect">
            <a:avLst>
              <a:gd name="adj" fmla="val 2000"/>
            </a:avLst>
          </a:prstGeom>
          <a:solidFill>
            <a:srgbClr val="FFFFFF"/>
          </a:solidFill>
          <a:ln>
            <a:solidFill>
              <a:srgbClr val="CDD8D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4114800" y="2816352"/>
            <a:ext cx="91440" cy="1508760"/>
          </a:xfrm>
          <a:prstGeom prst="rect">
            <a:avLst/>
          </a:prstGeom>
          <a:solidFill>
            <a:srgbClr val="009FE3"/>
          </a:solidFill>
          <a:ln>
            <a:solidFill>
              <a:srgbClr val="009FE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Oval 15"/>
          <p:cNvSpPr/>
          <p:nvPr/>
        </p:nvSpPr>
        <p:spPr>
          <a:xfrm>
            <a:off x="4315968" y="3017520"/>
            <a:ext cx="329184" cy="329184"/>
          </a:xfrm>
          <a:prstGeom prst="ellipse">
            <a:avLst/>
          </a:prstGeom>
          <a:solidFill>
            <a:srgbClr val="009FE3"/>
          </a:solidFill>
          <a:ln>
            <a:solidFill>
              <a:srgbClr val="009FE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4315968" y="3060313"/>
            <a:ext cx="329184" cy="213969"/>
          </a:xfrm>
          <a:prstGeom prst="rect">
            <a:avLst/>
          </a:prstGeom>
          <a:noFill/>
        </p:spPr>
        <p:txBody>
          <a:bodyPr wrap="square" lIns="0" tIns="0" rIns="0" bIns="0" anchor="t">
            <a:spAutoFit/>
          </a:bodyPr>
          <a:lstStyle/>
          <a:p>
            <a:pPr algn="ctr">
              <a:lnSpc>
                <a:spcPct val="100000"/>
              </a:lnSpc>
              <a:spcBef>
                <a:spcPts val="0"/>
              </a:spcBef>
              <a:spcAft>
                <a:spcPts val="0"/>
              </a:spcAft>
            </a:pPr>
            <a:r>
              <a:rPr sz="1500" b="1">
                <a:solidFill>
                  <a:srgbClr val="FFFFFF"/>
                </a:solidFill>
                <a:latin typeface="Verdana"/>
              </a:rPr>
              <a:t>2</a:t>
            </a:r>
          </a:p>
        </p:txBody>
      </p:sp>
      <p:sp>
        <p:nvSpPr>
          <p:cNvPr id="18" name="TextBox 17"/>
          <p:cNvSpPr txBox="1"/>
          <p:nvPr/>
        </p:nvSpPr>
        <p:spPr>
          <a:xfrm>
            <a:off x="4754880" y="3008376"/>
            <a:ext cx="2395728" cy="274320"/>
          </a:xfrm>
          <a:prstGeom prst="rect">
            <a:avLst/>
          </a:prstGeom>
          <a:noFill/>
        </p:spPr>
        <p:txBody>
          <a:bodyPr wrap="square" lIns="0" tIns="0" rIns="0" bIns="0" anchor="t">
            <a:spAutoFit/>
          </a:bodyPr>
          <a:lstStyle/>
          <a:p>
            <a:pPr algn="l">
              <a:lnSpc>
                <a:spcPct val="100000"/>
              </a:lnSpc>
              <a:spcBef>
                <a:spcPts val="0"/>
              </a:spcBef>
              <a:spcAft>
                <a:spcPts val="0"/>
              </a:spcAft>
            </a:pPr>
            <a:r>
              <a:rPr sz="1350" b="1">
                <a:solidFill>
                  <a:srgbClr val="009FE3"/>
                </a:solidFill>
                <a:latin typeface="Verdana"/>
              </a:rPr>
              <a:t>Åldersgränser i uppföljning</a:t>
            </a:r>
          </a:p>
        </p:txBody>
      </p:sp>
      <p:sp>
        <p:nvSpPr>
          <p:cNvPr id="19" name="TextBox 18"/>
          <p:cNvSpPr txBox="1"/>
          <p:nvPr/>
        </p:nvSpPr>
        <p:spPr>
          <a:xfrm>
            <a:off x="4315968" y="3445256"/>
            <a:ext cx="2798064" cy="544765"/>
          </a:xfrm>
          <a:prstGeom prst="rect">
            <a:avLst/>
          </a:prstGeom>
          <a:noFill/>
        </p:spPr>
        <p:txBody>
          <a:bodyPr wrap="square" lIns="18288" tIns="18288" rIns="18288" bIns="18288" anchor="t">
            <a:spAutoFit/>
          </a:bodyPr>
          <a:lstStyle/>
          <a:p>
            <a:pPr algn="l">
              <a:lnSpc>
                <a:spcPct val="100000"/>
              </a:lnSpc>
              <a:spcBef>
                <a:spcPts val="0"/>
              </a:spcBef>
              <a:spcAft>
                <a:spcPts val="0"/>
              </a:spcAft>
            </a:pPr>
            <a:r>
              <a:rPr sz="1100" b="0" err="1">
                <a:solidFill>
                  <a:srgbClr val="000000"/>
                </a:solidFill>
                <a:latin typeface="Verdana"/>
              </a:rPr>
              <a:t>Swedehearts</a:t>
            </a:r>
            <a:r>
              <a:rPr sz="1100" b="0">
                <a:solidFill>
                  <a:srgbClr val="000000"/>
                </a:solidFill>
                <a:latin typeface="Verdana"/>
              </a:rPr>
              <a:t> </a:t>
            </a:r>
            <a:r>
              <a:rPr lang="sv-SE" sz="1100" b="0">
                <a:solidFill>
                  <a:srgbClr val="000000"/>
                </a:solidFill>
                <a:latin typeface="Verdana"/>
              </a:rPr>
              <a:t>och </a:t>
            </a:r>
            <a:r>
              <a:rPr lang="sv-SE" sz="1100" b="0" err="1">
                <a:solidFill>
                  <a:srgbClr val="000000"/>
                </a:solidFill>
                <a:latin typeface="Verdana"/>
              </a:rPr>
              <a:t>SEPHIAs</a:t>
            </a:r>
            <a:r>
              <a:rPr lang="sv-SE" sz="1100" b="0">
                <a:solidFill>
                  <a:srgbClr val="000000"/>
                </a:solidFill>
                <a:latin typeface="Verdana"/>
              </a:rPr>
              <a:t> </a:t>
            </a:r>
            <a:r>
              <a:rPr sz="1100" b="0" err="1">
                <a:solidFill>
                  <a:srgbClr val="000000"/>
                </a:solidFill>
                <a:latin typeface="Verdana"/>
              </a:rPr>
              <a:t>centrala</a:t>
            </a:r>
            <a:r>
              <a:rPr sz="1100" b="0">
                <a:solidFill>
                  <a:srgbClr val="000000"/>
                </a:solidFill>
                <a:latin typeface="Verdana"/>
              </a:rPr>
              <a:t> </a:t>
            </a:r>
            <a:r>
              <a:rPr sz="1100" b="0" err="1">
                <a:solidFill>
                  <a:srgbClr val="000000"/>
                </a:solidFill>
                <a:latin typeface="Verdana"/>
              </a:rPr>
              <a:t>mått</a:t>
            </a:r>
            <a:r>
              <a:rPr sz="1100" b="0">
                <a:solidFill>
                  <a:srgbClr val="000000"/>
                </a:solidFill>
                <a:latin typeface="Verdana"/>
              </a:rPr>
              <a:t> </a:t>
            </a:r>
            <a:r>
              <a:rPr sz="1100" b="0" err="1">
                <a:solidFill>
                  <a:srgbClr val="000000"/>
                </a:solidFill>
                <a:latin typeface="Verdana"/>
              </a:rPr>
              <a:t>följer</a:t>
            </a:r>
            <a:r>
              <a:rPr sz="1100" b="0">
                <a:solidFill>
                  <a:srgbClr val="000000"/>
                </a:solidFill>
                <a:latin typeface="Verdana"/>
              </a:rPr>
              <a:t> </a:t>
            </a:r>
            <a:r>
              <a:rPr sz="1100" b="0" err="1">
                <a:solidFill>
                  <a:srgbClr val="000000"/>
                </a:solidFill>
                <a:latin typeface="Verdana"/>
              </a:rPr>
              <a:t>främst</a:t>
            </a:r>
            <a:r>
              <a:rPr sz="1100" b="0">
                <a:solidFill>
                  <a:srgbClr val="000000"/>
                </a:solidFill>
                <a:latin typeface="Verdana"/>
              </a:rPr>
              <a:t> </a:t>
            </a:r>
            <a:r>
              <a:rPr sz="1100" b="0" err="1">
                <a:solidFill>
                  <a:srgbClr val="000000"/>
                </a:solidFill>
                <a:latin typeface="Verdana"/>
              </a:rPr>
              <a:t>patienter</a:t>
            </a:r>
            <a:r>
              <a:rPr sz="1100" b="0">
                <a:solidFill>
                  <a:srgbClr val="000000"/>
                </a:solidFill>
                <a:latin typeface="Verdana"/>
              </a:rPr>
              <a:t> </a:t>
            </a:r>
            <a:r>
              <a:rPr sz="1100" b="0" err="1">
                <a:solidFill>
                  <a:srgbClr val="000000"/>
                </a:solidFill>
                <a:latin typeface="Verdana"/>
              </a:rPr>
              <a:t>upp</a:t>
            </a:r>
            <a:r>
              <a:rPr sz="1100" b="0">
                <a:solidFill>
                  <a:srgbClr val="000000"/>
                </a:solidFill>
                <a:latin typeface="Verdana"/>
              </a:rPr>
              <a:t> till 80 </a:t>
            </a:r>
            <a:r>
              <a:rPr sz="1100" b="0" err="1">
                <a:solidFill>
                  <a:srgbClr val="000000"/>
                </a:solidFill>
                <a:latin typeface="Verdana"/>
              </a:rPr>
              <a:t>år</a:t>
            </a:r>
            <a:r>
              <a:rPr sz="1100" b="0">
                <a:solidFill>
                  <a:srgbClr val="000000"/>
                </a:solidFill>
                <a:latin typeface="Verdana"/>
              </a:rPr>
              <a:t>.</a:t>
            </a:r>
          </a:p>
        </p:txBody>
      </p:sp>
      <p:sp>
        <p:nvSpPr>
          <p:cNvPr id="20" name="Rounded Rectangle 19"/>
          <p:cNvSpPr/>
          <p:nvPr/>
        </p:nvSpPr>
        <p:spPr>
          <a:xfrm>
            <a:off x="7571232" y="2816352"/>
            <a:ext cx="3200400" cy="1508760"/>
          </a:xfrm>
          <a:prstGeom prst="roundRect">
            <a:avLst>
              <a:gd name="adj" fmla="val 2000"/>
            </a:avLst>
          </a:prstGeom>
          <a:solidFill>
            <a:srgbClr val="FFFFFF"/>
          </a:solidFill>
          <a:ln>
            <a:solidFill>
              <a:srgbClr val="CDD8D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Rectangle 20"/>
          <p:cNvSpPr/>
          <p:nvPr/>
        </p:nvSpPr>
        <p:spPr>
          <a:xfrm>
            <a:off x="7571232" y="2816352"/>
            <a:ext cx="91440" cy="1508760"/>
          </a:xfrm>
          <a:prstGeom prst="rect">
            <a:avLst/>
          </a:prstGeom>
          <a:solidFill>
            <a:srgbClr val="49B170"/>
          </a:solidFill>
          <a:ln>
            <a:solidFill>
              <a:srgbClr val="49B17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Oval 21"/>
          <p:cNvSpPr/>
          <p:nvPr/>
        </p:nvSpPr>
        <p:spPr>
          <a:xfrm>
            <a:off x="7772400" y="3017520"/>
            <a:ext cx="329184" cy="329184"/>
          </a:xfrm>
          <a:prstGeom prst="ellipse">
            <a:avLst/>
          </a:prstGeom>
          <a:solidFill>
            <a:srgbClr val="49B170"/>
          </a:solidFill>
          <a:ln>
            <a:solidFill>
              <a:srgbClr val="49B17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TextBox 22"/>
          <p:cNvSpPr txBox="1"/>
          <p:nvPr/>
        </p:nvSpPr>
        <p:spPr>
          <a:xfrm>
            <a:off x="7772400" y="3060313"/>
            <a:ext cx="329184" cy="213969"/>
          </a:xfrm>
          <a:prstGeom prst="rect">
            <a:avLst/>
          </a:prstGeom>
          <a:noFill/>
        </p:spPr>
        <p:txBody>
          <a:bodyPr wrap="square" lIns="0" tIns="0" rIns="0" bIns="0" anchor="t">
            <a:spAutoFit/>
          </a:bodyPr>
          <a:lstStyle/>
          <a:p>
            <a:pPr algn="ctr">
              <a:lnSpc>
                <a:spcPct val="100000"/>
              </a:lnSpc>
              <a:spcBef>
                <a:spcPts val="0"/>
              </a:spcBef>
              <a:spcAft>
                <a:spcPts val="0"/>
              </a:spcAft>
            </a:pPr>
            <a:r>
              <a:rPr sz="1500" b="1">
                <a:solidFill>
                  <a:srgbClr val="FFFFFF"/>
                </a:solidFill>
                <a:latin typeface="Verdana"/>
              </a:rPr>
              <a:t>3</a:t>
            </a:r>
          </a:p>
        </p:txBody>
      </p:sp>
      <p:sp>
        <p:nvSpPr>
          <p:cNvPr id="24" name="TextBox 23"/>
          <p:cNvSpPr txBox="1"/>
          <p:nvPr/>
        </p:nvSpPr>
        <p:spPr>
          <a:xfrm>
            <a:off x="8211312" y="3008376"/>
            <a:ext cx="2395728" cy="274320"/>
          </a:xfrm>
          <a:prstGeom prst="rect">
            <a:avLst/>
          </a:prstGeom>
          <a:noFill/>
        </p:spPr>
        <p:txBody>
          <a:bodyPr wrap="square" lIns="0" tIns="0" rIns="0" bIns="0" anchor="t">
            <a:spAutoFit/>
          </a:bodyPr>
          <a:lstStyle/>
          <a:p>
            <a:pPr algn="l">
              <a:lnSpc>
                <a:spcPct val="100000"/>
              </a:lnSpc>
              <a:spcBef>
                <a:spcPts val="0"/>
              </a:spcBef>
              <a:spcAft>
                <a:spcPts val="0"/>
              </a:spcAft>
            </a:pPr>
            <a:r>
              <a:rPr sz="1350" b="1">
                <a:solidFill>
                  <a:srgbClr val="49B170"/>
                </a:solidFill>
                <a:latin typeface="Verdana"/>
              </a:rPr>
              <a:t>Självförstärkande effekt</a:t>
            </a:r>
          </a:p>
        </p:txBody>
      </p:sp>
      <p:sp>
        <p:nvSpPr>
          <p:cNvPr id="25" name="TextBox 24"/>
          <p:cNvSpPr txBox="1"/>
          <p:nvPr/>
        </p:nvSpPr>
        <p:spPr>
          <a:xfrm>
            <a:off x="7772400" y="3426206"/>
            <a:ext cx="2798064" cy="731520"/>
          </a:xfrm>
          <a:prstGeom prst="rect">
            <a:avLst/>
          </a:prstGeom>
          <a:noFill/>
        </p:spPr>
        <p:txBody>
          <a:bodyPr wrap="square" lIns="18288" tIns="18288" rIns="18288" bIns="18288" anchor="t">
            <a:spAutoFit/>
          </a:bodyPr>
          <a:lstStyle/>
          <a:p>
            <a:pPr algn="l">
              <a:lnSpc>
                <a:spcPct val="100000"/>
              </a:lnSpc>
              <a:spcBef>
                <a:spcPts val="0"/>
              </a:spcBef>
              <a:spcAft>
                <a:spcPts val="0"/>
              </a:spcAft>
            </a:pPr>
            <a:r>
              <a:rPr sz="1100" b="0">
                <a:solidFill>
                  <a:srgbClr val="000000"/>
                </a:solidFill>
                <a:latin typeface="Verdana"/>
              </a:rPr>
              <a:t>Lite </a:t>
            </a:r>
            <a:r>
              <a:rPr sz="1100" b="0" err="1">
                <a:solidFill>
                  <a:srgbClr val="000000"/>
                </a:solidFill>
                <a:latin typeface="Verdana"/>
              </a:rPr>
              <a:t>kunskap</a:t>
            </a:r>
            <a:r>
              <a:rPr sz="1100" b="0">
                <a:solidFill>
                  <a:srgbClr val="000000"/>
                </a:solidFill>
                <a:latin typeface="Verdana"/>
              </a:rPr>
              <a:t>, </a:t>
            </a:r>
            <a:r>
              <a:rPr sz="1100" b="0" err="1">
                <a:solidFill>
                  <a:srgbClr val="000000"/>
                </a:solidFill>
                <a:latin typeface="Verdana"/>
              </a:rPr>
              <a:t>svag</a:t>
            </a:r>
            <a:r>
              <a:rPr sz="1100" b="0">
                <a:solidFill>
                  <a:srgbClr val="000000"/>
                </a:solidFill>
                <a:latin typeface="Verdana"/>
              </a:rPr>
              <a:t> </a:t>
            </a:r>
            <a:r>
              <a:rPr sz="1100" b="0" err="1">
                <a:solidFill>
                  <a:srgbClr val="000000"/>
                </a:solidFill>
                <a:latin typeface="Verdana"/>
              </a:rPr>
              <a:t>uppföljning</a:t>
            </a:r>
            <a:r>
              <a:rPr sz="1100" b="0">
                <a:solidFill>
                  <a:srgbClr val="000000"/>
                </a:solidFill>
                <a:latin typeface="Verdana"/>
              </a:rPr>
              <a:t> och </a:t>
            </a:r>
            <a:r>
              <a:rPr sz="1100" b="0" err="1">
                <a:solidFill>
                  <a:srgbClr val="000000"/>
                </a:solidFill>
                <a:latin typeface="Verdana"/>
              </a:rPr>
              <a:t>lågt</a:t>
            </a:r>
            <a:r>
              <a:rPr sz="1100" b="0">
                <a:solidFill>
                  <a:srgbClr val="000000"/>
                </a:solidFill>
                <a:latin typeface="Verdana"/>
              </a:rPr>
              <a:t> </a:t>
            </a:r>
            <a:r>
              <a:rPr sz="1100" b="0" err="1">
                <a:solidFill>
                  <a:srgbClr val="000000"/>
                </a:solidFill>
                <a:latin typeface="Verdana"/>
              </a:rPr>
              <a:t>förändringstryck</a:t>
            </a:r>
            <a:r>
              <a:rPr sz="1100" b="0">
                <a:solidFill>
                  <a:srgbClr val="000000"/>
                </a:solidFill>
                <a:latin typeface="Verdana"/>
              </a:rPr>
              <a:t> </a:t>
            </a:r>
            <a:r>
              <a:rPr sz="1100" b="0" err="1">
                <a:solidFill>
                  <a:srgbClr val="000000"/>
                </a:solidFill>
                <a:latin typeface="Verdana"/>
              </a:rPr>
              <a:t>gör</a:t>
            </a:r>
            <a:r>
              <a:rPr sz="1100" b="0">
                <a:solidFill>
                  <a:srgbClr val="000000"/>
                </a:solidFill>
                <a:latin typeface="Verdana"/>
              </a:rPr>
              <a:t> </a:t>
            </a:r>
            <a:r>
              <a:rPr sz="1100" b="0" err="1">
                <a:solidFill>
                  <a:srgbClr val="000000"/>
                </a:solidFill>
                <a:latin typeface="Verdana"/>
              </a:rPr>
              <a:t>att</a:t>
            </a:r>
            <a:r>
              <a:rPr sz="1100" b="0">
                <a:solidFill>
                  <a:srgbClr val="000000"/>
                </a:solidFill>
                <a:latin typeface="Verdana"/>
              </a:rPr>
              <a:t> </a:t>
            </a:r>
            <a:r>
              <a:rPr sz="1100" b="0" err="1">
                <a:solidFill>
                  <a:srgbClr val="000000"/>
                </a:solidFill>
                <a:latin typeface="Verdana"/>
              </a:rPr>
              <a:t>bristerna</a:t>
            </a:r>
            <a:r>
              <a:rPr sz="1100" b="0">
                <a:solidFill>
                  <a:srgbClr val="000000"/>
                </a:solidFill>
                <a:latin typeface="Verdana"/>
              </a:rPr>
              <a:t> </a:t>
            </a:r>
            <a:r>
              <a:rPr sz="1100" b="0" err="1">
                <a:solidFill>
                  <a:srgbClr val="000000"/>
                </a:solidFill>
                <a:latin typeface="Verdana"/>
              </a:rPr>
              <a:t>består</a:t>
            </a:r>
            <a:r>
              <a:rPr sz="1100" b="0">
                <a:solidFill>
                  <a:srgbClr val="000000"/>
                </a:solidFill>
                <a:latin typeface="Verdana"/>
              </a:rPr>
              <a:t>.</a:t>
            </a:r>
          </a:p>
        </p:txBody>
      </p:sp>
      <p:sp>
        <p:nvSpPr>
          <p:cNvPr id="26" name="Rounded Rectangle 25"/>
          <p:cNvSpPr/>
          <p:nvPr/>
        </p:nvSpPr>
        <p:spPr>
          <a:xfrm>
            <a:off x="658368" y="4800600"/>
            <a:ext cx="10104120" cy="685800"/>
          </a:xfrm>
          <a:prstGeom prst="roundRect">
            <a:avLst>
              <a:gd name="adj" fmla="val 2000"/>
            </a:avLst>
          </a:prstGeom>
          <a:solidFill>
            <a:srgbClr val="E5ECF0"/>
          </a:solidFill>
          <a:ln>
            <a:solidFill>
              <a:srgbClr val="E5ECF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TextBox 26"/>
          <p:cNvSpPr txBox="1"/>
          <p:nvPr/>
        </p:nvSpPr>
        <p:spPr>
          <a:xfrm>
            <a:off x="896112" y="4992624"/>
            <a:ext cx="9692640" cy="223138"/>
          </a:xfrm>
          <a:prstGeom prst="rect">
            <a:avLst/>
          </a:prstGeom>
          <a:noFill/>
        </p:spPr>
        <p:txBody>
          <a:bodyPr wrap="square" lIns="0" tIns="0" rIns="0" bIns="0" anchor="t">
            <a:spAutoFit/>
          </a:bodyPr>
          <a:lstStyle/>
          <a:p>
            <a:pPr algn="ctr">
              <a:lnSpc>
                <a:spcPct val="100000"/>
              </a:lnSpc>
              <a:spcBef>
                <a:spcPts val="0"/>
              </a:spcBef>
              <a:spcAft>
                <a:spcPts val="0"/>
              </a:spcAft>
            </a:pPr>
            <a:r>
              <a:rPr sz="1450" b="1" err="1">
                <a:solidFill>
                  <a:srgbClr val="232323"/>
                </a:solidFill>
                <a:latin typeface="Verdana"/>
              </a:rPr>
              <a:t>Äldre</a:t>
            </a:r>
            <a:r>
              <a:rPr sz="1450" b="1">
                <a:solidFill>
                  <a:srgbClr val="232323"/>
                </a:solidFill>
                <a:latin typeface="Verdana"/>
              </a:rPr>
              <a:t> </a:t>
            </a:r>
            <a:r>
              <a:rPr sz="1450" b="1" err="1">
                <a:solidFill>
                  <a:srgbClr val="232323"/>
                </a:solidFill>
                <a:latin typeface="Verdana"/>
              </a:rPr>
              <a:t>måste</a:t>
            </a:r>
            <a:r>
              <a:rPr sz="1450" b="1">
                <a:solidFill>
                  <a:srgbClr val="232323"/>
                </a:solidFill>
                <a:latin typeface="Verdana"/>
              </a:rPr>
              <a:t> </a:t>
            </a:r>
            <a:r>
              <a:rPr sz="1450" b="1" err="1">
                <a:solidFill>
                  <a:srgbClr val="232323"/>
                </a:solidFill>
                <a:latin typeface="Verdana"/>
              </a:rPr>
              <a:t>synliggöras</a:t>
            </a:r>
            <a:r>
              <a:rPr sz="1450" b="1">
                <a:solidFill>
                  <a:srgbClr val="232323"/>
                </a:solidFill>
                <a:latin typeface="Verdana"/>
              </a:rPr>
              <a:t> </a:t>
            </a:r>
            <a:r>
              <a:rPr sz="1450" b="1" err="1">
                <a:solidFill>
                  <a:srgbClr val="232323"/>
                </a:solidFill>
                <a:latin typeface="Verdana"/>
              </a:rPr>
              <a:t>i</a:t>
            </a:r>
            <a:r>
              <a:rPr sz="1450" b="1">
                <a:solidFill>
                  <a:srgbClr val="232323"/>
                </a:solidFill>
                <a:latin typeface="Verdana"/>
              </a:rPr>
              <a:t> </a:t>
            </a:r>
            <a:r>
              <a:rPr sz="1450" b="1" err="1">
                <a:solidFill>
                  <a:srgbClr val="232323"/>
                </a:solidFill>
                <a:latin typeface="Verdana"/>
              </a:rPr>
              <a:t>forskning</a:t>
            </a:r>
            <a:r>
              <a:rPr sz="1450" b="1">
                <a:solidFill>
                  <a:srgbClr val="232323"/>
                </a:solidFill>
                <a:latin typeface="Verdana"/>
              </a:rPr>
              <a:t>, register och </a:t>
            </a:r>
            <a:r>
              <a:rPr lang="sv-SE" sz="1450" b="1">
                <a:solidFill>
                  <a:srgbClr val="232323"/>
                </a:solidFill>
                <a:latin typeface="Verdana"/>
              </a:rPr>
              <a:t>vara en </a:t>
            </a:r>
            <a:r>
              <a:rPr sz="1450" b="1" err="1">
                <a:solidFill>
                  <a:srgbClr val="232323"/>
                </a:solidFill>
                <a:latin typeface="Verdana"/>
              </a:rPr>
              <a:t>politisk</a:t>
            </a:r>
            <a:r>
              <a:rPr sz="1450" b="1">
                <a:solidFill>
                  <a:srgbClr val="232323"/>
                </a:solidFill>
                <a:latin typeface="Verdana"/>
              </a:rPr>
              <a:t> </a:t>
            </a:r>
            <a:r>
              <a:rPr lang="sv-SE" sz="1450" b="1">
                <a:solidFill>
                  <a:srgbClr val="232323"/>
                </a:solidFill>
                <a:latin typeface="Verdana"/>
              </a:rPr>
              <a:t>prioritering.</a:t>
            </a:r>
            <a:endParaRPr sz="1450" b="1">
              <a:solidFill>
                <a:srgbClr val="232323"/>
              </a:solidFill>
              <a:latin typeface="Verdana"/>
            </a:endParaRPr>
          </a:p>
        </p:txBody>
      </p:sp>
      <p:pic>
        <p:nvPicPr>
          <p:cNvPr id="32" name="Bildobjekt 31">
            <a:extLst>
              <a:ext uri="{FF2B5EF4-FFF2-40B4-BE49-F238E27FC236}">
                <a16:creationId xmlns:a16="http://schemas.microsoft.com/office/drawing/2014/main" id="{656B4883-5310-45BF-E9E1-B59552B7A603}"/>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839416" y="6114591"/>
            <a:ext cx="1440160" cy="681761"/>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Bildobjekt 30">
            <a:extLst>
              <a:ext uri="{FF2B5EF4-FFF2-40B4-BE49-F238E27FC236}">
                <a16:creationId xmlns:a16="http://schemas.microsoft.com/office/drawing/2014/main" id="{59B56958-0BE5-7307-8472-75323FD453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61235" y="692696"/>
            <a:ext cx="1830765" cy="5095629"/>
          </a:xfrm>
          <a:prstGeom prst="rect">
            <a:avLst/>
          </a:prstGeom>
        </p:spPr>
      </p:pic>
      <p:sp>
        <p:nvSpPr>
          <p:cNvPr id="3" name="TextBox 2"/>
          <p:cNvSpPr txBox="1"/>
          <p:nvPr/>
        </p:nvSpPr>
        <p:spPr>
          <a:xfrm>
            <a:off x="658368" y="411480"/>
            <a:ext cx="2103120" cy="201168"/>
          </a:xfrm>
          <a:prstGeom prst="rect">
            <a:avLst/>
          </a:prstGeom>
          <a:noFill/>
        </p:spPr>
        <p:txBody>
          <a:bodyPr wrap="square" lIns="0" tIns="0" rIns="0" bIns="0" anchor="t">
            <a:spAutoFit/>
          </a:bodyPr>
          <a:lstStyle/>
          <a:p>
            <a:pPr algn="l">
              <a:lnSpc>
                <a:spcPct val="100000"/>
              </a:lnSpc>
              <a:spcBef>
                <a:spcPts val="0"/>
              </a:spcBef>
              <a:spcAft>
                <a:spcPts val="0"/>
              </a:spcAft>
            </a:pPr>
            <a:r>
              <a:rPr sz="850" b="1">
                <a:solidFill>
                  <a:srgbClr val="A6112B"/>
                </a:solidFill>
                <a:latin typeface="Verdana"/>
              </a:rPr>
              <a:t>PROBLEM 3</a:t>
            </a:r>
          </a:p>
        </p:txBody>
      </p:sp>
      <p:sp>
        <p:nvSpPr>
          <p:cNvPr id="4" name="TextBox 3"/>
          <p:cNvSpPr txBox="1"/>
          <p:nvPr/>
        </p:nvSpPr>
        <p:spPr>
          <a:xfrm>
            <a:off x="658368" y="658368"/>
            <a:ext cx="6828282" cy="369332"/>
          </a:xfrm>
          <a:prstGeom prst="rect">
            <a:avLst/>
          </a:prstGeom>
          <a:noFill/>
        </p:spPr>
        <p:txBody>
          <a:bodyPr wrap="square" lIns="0" tIns="0" rIns="0" bIns="0" anchor="t">
            <a:spAutoFit/>
          </a:bodyPr>
          <a:lstStyle/>
          <a:p>
            <a:pPr algn="l">
              <a:lnSpc>
                <a:spcPct val="100000"/>
              </a:lnSpc>
              <a:spcBef>
                <a:spcPts val="0"/>
              </a:spcBef>
              <a:spcAft>
                <a:spcPts val="0"/>
              </a:spcAft>
            </a:pPr>
            <a:r>
              <a:rPr lang="sv-SE" sz="2400" b="1">
                <a:solidFill>
                  <a:srgbClr val="000000"/>
                </a:solidFill>
                <a:latin typeface="Verdana"/>
              </a:rPr>
              <a:t>Bristande</a:t>
            </a:r>
            <a:r>
              <a:rPr sz="2400" b="1">
                <a:solidFill>
                  <a:srgbClr val="000000"/>
                </a:solidFill>
                <a:latin typeface="Verdana"/>
              </a:rPr>
              <a:t> </a:t>
            </a:r>
            <a:r>
              <a:rPr sz="2400" b="1" err="1">
                <a:solidFill>
                  <a:srgbClr val="000000"/>
                </a:solidFill>
                <a:latin typeface="Verdana"/>
              </a:rPr>
              <a:t>vårdkedja</a:t>
            </a:r>
            <a:r>
              <a:rPr sz="2400" b="1">
                <a:solidFill>
                  <a:srgbClr val="000000"/>
                </a:solidFill>
                <a:latin typeface="Verdana"/>
              </a:rPr>
              <a:t> </a:t>
            </a:r>
            <a:r>
              <a:rPr sz="2400" b="1" err="1">
                <a:solidFill>
                  <a:srgbClr val="000000"/>
                </a:solidFill>
                <a:latin typeface="Verdana"/>
              </a:rPr>
              <a:t>efter</a:t>
            </a:r>
            <a:r>
              <a:rPr sz="2400" b="1">
                <a:solidFill>
                  <a:srgbClr val="000000"/>
                </a:solidFill>
                <a:latin typeface="Verdana"/>
              </a:rPr>
              <a:t> </a:t>
            </a:r>
            <a:r>
              <a:rPr sz="2400" b="1" err="1">
                <a:solidFill>
                  <a:srgbClr val="000000"/>
                </a:solidFill>
                <a:latin typeface="Verdana"/>
              </a:rPr>
              <a:t>sjukhus</a:t>
            </a:r>
            <a:r>
              <a:rPr lang="sv-SE" sz="2400" b="1">
                <a:solidFill>
                  <a:srgbClr val="000000"/>
                </a:solidFill>
                <a:latin typeface="Verdana"/>
              </a:rPr>
              <a:t>vård</a:t>
            </a:r>
            <a:endParaRPr sz="2400" b="1">
              <a:solidFill>
                <a:srgbClr val="000000"/>
              </a:solidFill>
              <a:latin typeface="Verdana"/>
            </a:endParaRPr>
          </a:p>
        </p:txBody>
      </p:sp>
      <p:sp>
        <p:nvSpPr>
          <p:cNvPr id="5" name="Rounded Rectangle 4"/>
          <p:cNvSpPr/>
          <p:nvPr/>
        </p:nvSpPr>
        <p:spPr>
          <a:xfrm>
            <a:off x="658368" y="1243584"/>
            <a:ext cx="10104120" cy="1143000"/>
          </a:xfrm>
          <a:prstGeom prst="roundRect">
            <a:avLst>
              <a:gd name="adj" fmla="val 2000"/>
            </a:avLst>
          </a:prstGeom>
          <a:solidFill>
            <a:srgbClr val="EEF2F4"/>
          </a:solidFill>
          <a:ln>
            <a:solidFill>
              <a:srgbClr val="EEF2F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658368" y="1243584"/>
            <a:ext cx="91440" cy="1143000"/>
          </a:xfrm>
          <a:prstGeom prst="rect">
            <a:avLst/>
          </a:prstGeom>
          <a:solidFill>
            <a:srgbClr val="A6112B"/>
          </a:solidFill>
          <a:ln>
            <a:solidFill>
              <a:srgbClr val="A6112B"/>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932688" y="1490472"/>
            <a:ext cx="9372600" cy="548640"/>
          </a:xfrm>
          <a:prstGeom prst="rect">
            <a:avLst/>
          </a:prstGeom>
          <a:noFill/>
        </p:spPr>
        <p:txBody>
          <a:bodyPr wrap="square" lIns="0" tIns="0" rIns="0" bIns="0" anchor="t">
            <a:spAutoFit/>
          </a:bodyPr>
          <a:lstStyle/>
          <a:p>
            <a:pPr algn="l">
              <a:lnSpc>
                <a:spcPct val="100000"/>
              </a:lnSpc>
              <a:spcBef>
                <a:spcPts val="0"/>
              </a:spcBef>
              <a:spcAft>
                <a:spcPts val="0"/>
              </a:spcAft>
            </a:pPr>
            <a:r>
              <a:rPr sz="2000" b="1">
                <a:solidFill>
                  <a:srgbClr val="000000"/>
                </a:solidFill>
                <a:latin typeface="Verdana"/>
              </a:rPr>
              <a:t>När ingen tar helhetsansvar faller äldre med komplexa behov mellan stolarna.</a:t>
            </a:r>
          </a:p>
        </p:txBody>
      </p:sp>
      <p:sp>
        <p:nvSpPr>
          <p:cNvPr id="8" name="Rounded Rectangle 7"/>
          <p:cNvSpPr/>
          <p:nvPr/>
        </p:nvSpPr>
        <p:spPr>
          <a:xfrm>
            <a:off x="658368" y="2816352"/>
            <a:ext cx="3200400" cy="1508760"/>
          </a:xfrm>
          <a:prstGeom prst="roundRect">
            <a:avLst>
              <a:gd name="adj" fmla="val 2000"/>
            </a:avLst>
          </a:prstGeom>
          <a:solidFill>
            <a:srgbClr val="FFFFFF"/>
          </a:solidFill>
          <a:ln>
            <a:solidFill>
              <a:srgbClr val="CDD8D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658368" y="2816352"/>
            <a:ext cx="91440" cy="1508760"/>
          </a:xfrm>
          <a:prstGeom prst="rect">
            <a:avLst/>
          </a:prstGeom>
          <a:solidFill>
            <a:srgbClr val="A6112B"/>
          </a:solidFill>
          <a:ln>
            <a:solidFill>
              <a:srgbClr val="A6112B"/>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Oval 9"/>
          <p:cNvSpPr/>
          <p:nvPr/>
        </p:nvSpPr>
        <p:spPr>
          <a:xfrm>
            <a:off x="859536" y="3017520"/>
            <a:ext cx="329184" cy="329184"/>
          </a:xfrm>
          <a:prstGeom prst="ellipse">
            <a:avLst/>
          </a:prstGeom>
          <a:solidFill>
            <a:srgbClr val="A6112B"/>
          </a:solidFill>
          <a:ln>
            <a:solidFill>
              <a:srgbClr val="A6112B"/>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859536" y="3060313"/>
            <a:ext cx="329184" cy="213969"/>
          </a:xfrm>
          <a:prstGeom prst="rect">
            <a:avLst/>
          </a:prstGeom>
          <a:noFill/>
        </p:spPr>
        <p:txBody>
          <a:bodyPr wrap="square" lIns="0" tIns="0" rIns="0" bIns="0" anchor="t">
            <a:spAutoFit/>
          </a:bodyPr>
          <a:lstStyle/>
          <a:p>
            <a:pPr algn="ctr">
              <a:lnSpc>
                <a:spcPct val="100000"/>
              </a:lnSpc>
              <a:spcBef>
                <a:spcPts val="0"/>
              </a:spcBef>
              <a:spcAft>
                <a:spcPts val="0"/>
              </a:spcAft>
            </a:pPr>
            <a:r>
              <a:rPr sz="1500" b="1">
                <a:solidFill>
                  <a:srgbClr val="FFFFFF"/>
                </a:solidFill>
                <a:latin typeface="Verdana"/>
              </a:rPr>
              <a:t>1</a:t>
            </a:r>
          </a:p>
        </p:txBody>
      </p:sp>
      <p:sp>
        <p:nvSpPr>
          <p:cNvPr id="12" name="TextBox 11"/>
          <p:cNvSpPr txBox="1"/>
          <p:nvPr/>
        </p:nvSpPr>
        <p:spPr>
          <a:xfrm>
            <a:off x="1298448" y="3008376"/>
            <a:ext cx="2395728" cy="274320"/>
          </a:xfrm>
          <a:prstGeom prst="rect">
            <a:avLst/>
          </a:prstGeom>
          <a:noFill/>
        </p:spPr>
        <p:txBody>
          <a:bodyPr wrap="square" lIns="0" tIns="0" rIns="0" bIns="0" anchor="t">
            <a:spAutoFit/>
          </a:bodyPr>
          <a:lstStyle/>
          <a:p>
            <a:pPr algn="l">
              <a:lnSpc>
                <a:spcPct val="100000"/>
              </a:lnSpc>
              <a:spcBef>
                <a:spcPts val="0"/>
              </a:spcBef>
              <a:spcAft>
                <a:spcPts val="0"/>
              </a:spcAft>
            </a:pPr>
            <a:r>
              <a:rPr sz="1350" b="1">
                <a:solidFill>
                  <a:srgbClr val="A6112B"/>
                </a:solidFill>
                <a:latin typeface="Verdana"/>
              </a:rPr>
              <a:t>28 procent</a:t>
            </a:r>
          </a:p>
        </p:txBody>
      </p:sp>
      <p:sp>
        <p:nvSpPr>
          <p:cNvPr id="13" name="TextBox 12"/>
          <p:cNvSpPr txBox="1"/>
          <p:nvPr/>
        </p:nvSpPr>
        <p:spPr>
          <a:xfrm>
            <a:off x="859536" y="3419856"/>
            <a:ext cx="2798064" cy="731520"/>
          </a:xfrm>
          <a:prstGeom prst="rect">
            <a:avLst/>
          </a:prstGeom>
          <a:noFill/>
        </p:spPr>
        <p:txBody>
          <a:bodyPr wrap="square" lIns="18288" tIns="18288" rIns="18288" bIns="18288" anchor="t">
            <a:spAutoFit/>
          </a:bodyPr>
          <a:lstStyle/>
          <a:p>
            <a:pPr algn="l">
              <a:lnSpc>
                <a:spcPct val="100000"/>
              </a:lnSpc>
              <a:spcBef>
                <a:spcPts val="0"/>
              </a:spcBef>
              <a:spcAft>
                <a:spcPts val="0"/>
              </a:spcAft>
            </a:pPr>
            <a:r>
              <a:rPr sz="1100" b="0">
                <a:solidFill>
                  <a:srgbClr val="000000"/>
                </a:solidFill>
                <a:latin typeface="Verdana"/>
              </a:rPr>
              <a:t>Bland de mest sjuka äldre följdes mer än var fjärde sjukhusvistelse av ny oplanerad sjukhusvistelse inom 30 dagar.</a:t>
            </a:r>
          </a:p>
        </p:txBody>
      </p:sp>
      <p:sp>
        <p:nvSpPr>
          <p:cNvPr id="14" name="Rounded Rectangle 13"/>
          <p:cNvSpPr/>
          <p:nvPr/>
        </p:nvSpPr>
        <p:spPr>
          <a:xfrm>
            <a:off x="4114800" y="2816352"/>
            <a:ext cx="3200400" cy="1508760"/>
          </a:xfrm>
          <a:prstGeom prst="roundRect">
            <a:avLst>
              <a:gd name="adj" fmla="val 2000"/>
            </a:avLst>
          </a:prstGeom>
          <a:solidFill>
            <a:srgbClr val="FFFFFF"/>
          </a:solidFill>
          <a:ln>
            <a:solidFill>
              <a:srgbClr val="CDD8D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4114800" y="2816352"/>
            <a:ext cx="91440" cy="1508760"/>
          </a:xfrm>
          <a:prstGeom prst="rect">
            <a:avLst/>
          </a:prstGeom>
          <a:solidFill>
            <a:srgbClr val="009FE3"/>
          </a:solidFill>
          <a:ln>
            <a:solidFill>
              <a:srgbClr val="009FE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Oval 15"/>
          <p:cNvSpPr/>
          <p:nvPr/>
        </p:nvSpPr>
        <p:spPr>
          <a:xfrm>
            <a:off x="4315968" y="3017520"/>
            <a:ext cx="329184" cy="329184"/>
          </a:xfrm>
          <a:prstGeom prst="ellipse">
            <a:avLst/>
          </a:prstGeom>
          <a:solidFill>
            <a:srgbClr val="009FE3"/>
          </a:solidFill>
          <a:ln>
            <a:solidFill>
              <a:srgbClr val="009FE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4315968" y="3060313"/>
            <a:ext cx="329184" cy="213969"/>
          </a:xfrm>
          <a:prstGeom prst="rect">
            <a:avLst/>
          </a:prstGeom>
          <a:noFill/>
        </p:spPr>
        <p:txBody>
          <a:bodyPr wrap="square" lIns="0" tIns="0" rIns="0" bIns="0" anchor="t">
            <a:spAutoFit/>
          </a:bodyPr>
          <a:lstStyle/>
          <a:p>
            <a:pPr algn="ctr">
              <a:lnSpc>
                <a:spcPct val="100000"/>
              </a:lnSpc>
              <a:spcBef>
                <a:spcPts val="0"/>
              </a:spcBef>
              <a:spcAft>
                <a:spcPts val="0"/>
              </a:spcAft>
            </a:pPr>
            <a:r>
              <a:rPr sz="1500" b="1">
                <a:solidFill>
                  <a:srgbClr val="FFFFFF"/>
                </a:solidFill>
                <a:latin typeface="Verdana"/>
              </a:rPr>
              <a:t>2</a:t>
            </a:r>
          </a:p>
        </p:txBody>
      </p:sp>
      <p:sp>
        <p:nvSpPr>
          <p:cNvPr id="18" name="TextBox 17"/>
          <p:cNvSpPr txBox="1"/>
          <p:nvPr/>
        </p:nvSpPr>
        <p:spPr>
          <a:xfrm>
            <a:off x="4754880" y="3008376"/>
            <a:ext cx="2395728" cy="274320"/>
          </a:xfrm>
          <a:prstGeom prst="rect">
            <a:avLst/>
          </a:prstGeom>
          <a:noFill/>
        </p:spPr>
        <p:txBody>
          <a:bodyPr wrap="square" lIns="0" tIns="0" rIns="0" bIns="0" anchor="t">
            <a:spAutoFit/>
          </a:bodyPr>
          <a:lstStyle/>
          <a:p>
            <a:pPr algn="l">
              <a:lnSpc>
                <a:spcPct val="100000"/>
              </a:lnSpc>
              <a:spcBef>
                <a:spcPts val="0"/>
              </a:spcBef>
              <a:spcAft>
                <a:spcPts val="0"/>
              </a:spcAft>
            </a:pPr>
            <a:r>
              <a:rPr sz="1350" b="1">
                <a:solidFill>
                  <a:srgbClr val="009FE3"/>
                </a:solidFill>
                <a:latin typeface="Verdana"/>
              </a:rPr>
              <a:t>KOL och hjärtsvikt</a:t>
            </a:r>
          </a:p>
        </p:txBody>
      </p:sp>
      <p:sp>
        <p:nvSpPr>
          <p:cNvPr id="19" name="TextBox 18"/>
          <p:cNvSpPr txBox="1"/>
          <p:nvPr/>
        </p:nvSpPr>
        <p:spPr>
          <a:xfrm>
            <a:off x="4315968" y="3419856"/>
            <a:ext cx="2798064" cy="544765"/>
          </a:xfrm>
          <a:prstGeom prst="rect">
            <a:avLst/>
          </a:prstGeom>
          <a:noFill/>
        </p:spPr>
        <p:txBody>
          <a:bodyPr wrap="square" lIns="18288" tIns="18288" rIns="18288" bIns="18288" anchor="t">
            <a:spAutoFit/>
          </a:bodyPr>
          <a:lstStyle/>
          <a:p>
            <a:pPr algn="l">
              <a:lnSpc>
                <a:spcPct val="100000"/>
              </a:lnSpc>
              <a:spcBef>
                <a:spcPts val="0"/>
              </a:spcBef>
              <a:spcAft>
                <a:spcPts val="0"/>
              </a:spcAft>
            </a:pPr>
            <a:r>
              <a:rPr sz="1100" b="0" err="1">
                <a:solidFill>
                  <a:srgbClr val="000000"/>
                </a:solidFill>
                <a:latin typeface="Verdana"/>
              </a:rPr>
              <a:t>Två</a:t>
            </a:r>
            <a:r>
              <a:rPr sz="1100" b="0">
                <a:solidFill>
                  <a:srgbClr val="000000"/>
                </a:solidFill>
                <a:latin typeface="Verdana"/>
              </a:rPr>
              <a:t> av de </a:t>
            </a:r>
            <a:r>
              <a:rPr sz="1100" b="0" err="1">
                <a:solidFill>
                  <a:srgbClr val="000000"/>
                </a:solidFill>
                <a:latin typeface="Verdana"/>
              </a:rPr>
              <a:t>vanliga</a:t>
            </a:r>
            <a:r>
              <a:rPr sz="1100" b="0">
                <a:solidFill>
                  <a:srgbClr val="000000"/>
                </a:solidFill>
                <a:latin typeface="Verdana"/>
              </a:rPr>
              <a:t> </a:t>
            </a:r>
            <a:r>
              <a:rPr sz="1100" b="0" err="1">
                <a:solidFill>
                  <a:srgbClr val="000000"/>
                </a:solidFill>
                <a:latin typeface="Verdana"/>
              </a:rPr>
              <a:t>diagnoserna</a:t>
            </a:r>
            <a:r>
              <a:rPr sz="1100" b="0">
                <a:solidFill>
                  <a:srgbClr val="000000"/>
                </a:solidFill>
                <a:latin typeface="Verdana"/>
              </a:rPr>
              <a:t> </a:t>
            </a:r>
            <a:r>
              <a:rPr sz="1100" b="0" err="1">
                <a:solidFill>
                  <a:srgbClr val="000000"/>
                </a:solidFill>
                <a:latin typeface="Verdana"/>
              </a:rPr>
              <a:t>bakom</a:t>
            </a:r>
            <a:r>
              <a:rPr sz="1100" b="0">
                <a:solidFill>
                  <a:srgbClr val="000000"/>
                </a:solidFill>
                <a:latin typeface="Verdana"/>
              </a:rPr>
              <a:t> </a:t>
            </a:r>
            <a:r>
              <a:rPr sz="1100" b="0" err="1">
                <a:solidFill>
                  <a:srgbClr val="000000"/>
                </a:solidFill>
                <a:latin typeface="Verdana"/>
              </a:rPr>
              <a:t>återinläggningar</a:t>
            </a:r>
            <a:r>
              <a:rPr sz="1100" b="0">
                <a:solidFill>
                  <a:srgbClr val="000000"/>
                </a:solidFill>
                <a:latin typeface="Verdana"/>
              </a:rPr>
              <a:t> </a:t>
            </a:r>
            <a:r>
              <a:rPr sz="1100" b="0" err="1">
                <a:solidFill>
                  <a:srgbClr val="000000"/>
                </a:solidFill>
                <a:latin typeface="Verdana"/>
              </a:rPr>
              <a:t>är</a:t>
            </a:r>
            <a:r>
              <a:rPr sz="1100" b="0">
                <a:solidFill>
                  <a:srgbClr val="000000"/>
                </a:solidFill>
                <a:latin typeface="Verdana"/>
              </a:rPr>
              <a:t> just </a:t>
            </a:r>
            <a:r>
              <a:rPr lang="sv-SE" sz="1100" b="0">
                <a:solidFill>
                  <a:srgbClr val="000000"/>
                </a:solidFill>
                <a:latin typeface="Verdana"/>
              </a:rPr>
              <a:t>hjärt</a:t>
            </a:r>
            <a:r>
              <a:rPr lang="sv-SE" sz="1100">
                <a:solidFill>
                  <a:srgbClr val="000000"/>
                </a:solidFill>
                <a:latin typeface="Verdana"/>
              </a:rPr>
              <a:t>-</a:t>
            </a:r>
            <a:r>
              <a:rPr sz="1100" b="0">
                <a:solidFill>
                  <a:srgbClr val="000000"/>
                </a:solidFill>
                <a:latin typeface="Verdana"/>
              </a:rPr>
              <a:t> och </a:t>
            </a:r>
            <a:r>
              <a:rPr lang="sv-SE" sz="1100" err="1">
                <a:solidFill>
                  <a:srgbClr val="000000"/>
                </a:solidFill>
                <a:latin typeface="Verdana"/>
              </a:rPr>
              <a:t>lung</a:t>
            </a:r>
            <a:r>
              <a:rPr sz="1100" b="0" err="1">
                <a:solidFill>
                  <a:srgbClr val="000000"/>
                </a:solidFill>
                <a:latin typeface="Verdana"/>
              </a:rPr>
              <a:t>sjukdom</a:t>
            </a:r>
            <a:r>
              <a:rPr sz="1100" b="0">
                <a:solidFill>
                  <a:srgbClr val="000000"/>
                </a:solidFill>
                <a:latin typeface="Verdana"/>
              </a:rPr>
              <a:t>.</a:t>
            </a:r>
          </a:p>
        </p:txBody>
      </p:sp>
      <p:sp>
        <p:nvSpPr>
          <p:cNvPr id="20" name="Rounded Rectangle 19"/>
          <p:cNvSpPr/>
          <p:nvPr/>
        </p:nvSpPr>
        <p:spPr>
          <a:xfrm>
            <a:off x="7571232" y="2816352"/>
            <a:ext cx="3200400" cy="1508760"/>
          </a:xfrm>
          <a:prstGeom prst="roundRect">
            <a:avLst>
              <a:gd name="adj" fmla="val 2000"/>
            </a:avLst>
          </a:prstGeom>
          <a:solidFill>
            <a:srgbClr val="FFFFFF"/>
          </a:solidFill>
          <a:ln>
            <a:solidFill>
              <a:srgbClr val="CDD8D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Rectangle 20"/>
          <p:cNvSpPr/>
          <p:nvPr/>
        </p:nvSpPr>
        <p:spPr>
          <a:xfrm>
            <a:off x="7571232" y="2816352"/>
            <a:ext cx="91440" cy="1508760"/>
          </a:xfrm>
          <a:prstGeom prst="rect">
            <a:avLst/>
          </a:prstGeom>
          <a:solidFill>
            <a:srgbClr val="49B170"/>
          </a:solidFill>
          <a:ln>
            <a:solidFill>
              <a:srgbClr val="49B17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Oval 21"/>
          <p:cNvSpPr/>
          <p:nvPr/>
        </p:nvSpPr>
        <p:spPr>
          <a:xfrm>
            <a:off x="7772400" y="3017520"/>
            <a:ext cx="329184" cy="329184"/>
          </a:xfrm>
          <a:prstGeom prst="ellipse">
            <a:avLst/>
          </a:prstGeom>
          <a:solidFill>
            <a:srgbClr val="49B170"/>
          </a:solidFill>
          <a:ln>
            <a:solidFill>
              <a:srgbClr val="49B17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TextBox 22"/>
          <p:cNvSpPr txBox="1"/>
          <p:nvPr/>
        </p:nvSpPr>
        <p:spPr>
          <a:xfrm>
            <a:off x="7772400" y="3060313"/>
            <a:ext cx="329184" cy="213969"/>
          </a:xfrm>
          <a:prstGeom prst="rect">
            <a:avLst/>
          </a:prstGeom>
          <a:noFill/>
        </p:spPr>
        <p:txBody>
          <a:bodyPr wrap="square" lIns="0" tIns="0" rIns="0" bIns="0" anchor="t">
            <a:spAutoFit/>
          </a:bodyPr>
          <a:lstStyle/>
          <a:p>
            <a:pPr algn="ctr">
              <a:lnSpc>
                <a:spcPct val="100000"/>
              </a:lnSpc>
              <a:spcBef>
                <a:spcPts val="0"/>
              </a:spcBef>
              <a:spcAft>
                <a:spcPts val="0"/>
              </a:spcAft>
            </a:pPr>
            <a:r>
              <a:rPr sz="1500" b="1">
                <a:solidFill>
                  <a:srgbClr val="FFFFFF"/>
                </a:solidFill>
                <a:latin typeface="Verdana"/>
              </a:rPr>
              <a:t>3</a:t>
            </a:r>
          </a:p>
        </p:txBody>
      </p:sp>
      <p:sp>
        <p:nvSpPr>
          <p:cNvPr id="24" name="TextBox 23"/>
          <p:cNvSpPr txBox="1"/>
          <p:nvPr/>
        </p:nvSpPr>
        <p:spPr>
          <a:xfrm>
            <a:off x="8211312" y="3008376"/>
            <a:ext cx="2395728" cy="274320"/>
          </a:xfrm>
          <a:prstGeom prst="rect">
            <a:avLst/>
          </a:prstGeom>
          <a:noFill/>
        </p:spPr>
        <p:txBody>
          <a:bodyPr wrap="square" lIns="0" tIns="0" rIns="0" bIns="0" anchor="t">
            <a:spAutoFit/>
          </a:bodyPr>
          <a:lstStyle/>
          <a:p>
            <a:pPr algn="l">
              <a:lnSpc>
                <a:spcPct val="100000"/>
              </a:lnSpc>
              <a:spcBef>
                <a:spcPts val="0"/>
              </a:spcBef>
              <a:spcAft>
                <a:spcPts val="0"/>
              </a:spcAft>
            </a:pPr>
            <a:r>
              <a:rPr sz="1350" b="1">
                <a:solidFill>
                  <a:srgbClr val="49B170"/>
                </a:solidFill>
                <a:latin typeface="Verdana"/>
              </a:rPr>
              <a:t>Primärvårdens brister</a:t>
            </a:r>
          </a:p>
        </p:txBody>
      </p:sp>
      <p:sp>
        <p:nvSpPr>
          <p:cNvPr id="25" name="TextBox 24"/>
          <p:cNvSpPr txBox="1"/>
          <p:nvPr/>
        </p:nvSpPr>
        <p:spPr>
          <a:xfrm>
            <a:off x="7772400" y="3419856"/>
            <a:ext cx="2798064" cy="544765"/>
          </a:xfrm>
          <a:prstGeom prst="rect">
            <a:avLst/>
          </a:prstGeom>
          <a:noFill/>
        </p:spPr>
        <p:txBody>
          <a:bodyPr wrap="square" lIns="18288" tIns="18288" rIns="18288" bIns="18288" anchor="t">
            <a:spAutoFit/>
          </a:bodyPr>
          <a:lstStyle/>
          <a:p>
            <a:pPr algn="l">
              <a:lnSpc>
                <a:spcPct val="100000"/>
              </a:lnSpc>
              <a:spcBef>
                <a:spcPts val="0"/>
              </a:spcBef>
              <a:spcAft>
                <a:spcPts val="0"/>
              </a:spcAft>
            </a:pPr>
            <a:r>
              <a:rPr sz="1100" b="0" err="1">
                <a:solidFill>
                  <a:srgbClr val="000000"/>
                </a:solidFill>
                <a:latin typeface="Verdana"/>
              </a:rPr>
              <a:t>Nästan</a:t>
            </a:r>
            <a:r>
              <a:rPr sz="1100" b="0">
                <a:solidFill>
                  <a:srgbClr val="000000"/>
                </a:solidFill>
                <a:latin typeface="Verdana"/>
              </a:rPr>
              <a:t> </a:t>
            </a:r>
            <a:r>
              <a:rPr sz="1100" b="0" err="1">
                <a:solidFill>
                  <a:srgbClr val="000000"/>
                </a:solidFill>
                <a:latin typeface="Verdana"/>
              </a:rPr>
              <a:t>en</a:t>
            </a:r>
            <a:r>
              <a:rPr sz="1100" b="0">
                <a:solidFill>
                  <a:srgbClr val="000000"/>
                </a:solidFill>
                <a:latin typeface="Verdana"/>
              </a:rPr>
              <a:t> av </a:t>
            </a:r>
            <a:r>
              <a:rPr sz="1100" b="0" err="1">
                <a:solidFill>
                  <a:srgbClr val="000000"/>
                </a:solidFill>
                <a:latin typeface="Verdana"/>
              </a:rPr>
              <a:t>tre</a:t>
            </a:r>
            <a:r>
              <a:rPr sz="1100" b="0">
                <a:solidFill>
                  <a:srgbClr val="000000"/>
                </a:solidFill>
                <a:latin typeface="Verdana"/>
              </a:rPr>
              <a:t> </a:t>
            </a:r>
            <a:r>
              <a:rPr sz="1100" b="0" err="1">
                <a:solidFill>
                  <a:srgbClr val="000000"/>
                </a:solidFill>
                <a:latin typeface="Verdana"/>
              </a:rPr>
              <a:t>hjärt-kärlsjuka</a:t>
            </a:r>
            <a:r>
              <a:rPr sz="1100" b="0">
                <a:solidFill>
                  <a:srgbClr val="000000"/>
                </a:solidFill>
                <a:latin typeface="Verdana"/>
              </a:rPr>
              <a:t> </a:t>
            </a:r>
            <a:r>
              <a:rPr sz="1100" b="0" err="1">
                <a:solidFill>
                  <a:srgbClr val="000000"/>
                </a:solidFill>
                <a:latin typeface="Verdana"/>
              </a:rPr>
              <a:t>följs</a:t>
            </a:r>
            <a:r>
              <a:rPr sz="1100" b="0">
                <a:solidFill>
                  <a:srgbClr val="000000"/>
                </a:solidFill>
                <a:latin typeface="Verdana"/>
              </a:rPr>
              <a:t> </a:t>
            </a:r>
            <a:r>
              <a:rPr sz="1100" b="0" err="1">
                <a:solidFill>
                  <a:srgbClr val="000000"/>
                </a:solidFill>
                <a:latin typeface="Verdana"/>
              </a:rPr>
              <a:t>inte</a:t>
            </a:r>
            <a:r>
              <a:rPr sz="1100" b="0">
                <a:solidFill>
                  <a:srgbClr val="000000"/>
                </a:solidFill>
                <a:latin typeface="Verdana"/>
              </a:rPr>
              <a:t> </a:t>
            </a:r>
            <a:r>
              <a:rPr sz="1100" b="0" err="1">
                <a:solidFill>
                  <a:srgbClr val="000000"/>
                </a:solidFill>
                <a:latin typeface="Verdana"/>
              </a:rPr>
              <a:t>upp</a:t>
            </a:r>
            <a:r>
              <a:rPr sz="1100" b="0">
                <a:solidFill>
                  <a:srgbClr val="000000"/>
                </a:solidFill>
                <a:latin typeface="Verdana"/>
              </a:rPr>
              <a:t> </a:t>
            </a:r>
            <a:r>
              <a:rPr sz="1100" b="0" err="1">
                <a:solidFill>
                  <a:srgbClr val="000000"/>
                </a:solidFill>
                <a:latin typeface="Verdana"/>
              </a:rPr>
              <a:t>i</a:t>
            </a:r>
            <a:r>
              <a:rPr sz="1100" b="0">
                <a:solidFill>
                  <a:srgbClr val="000000"/>
                </a:solidFill>
                <a:latin typeface="Verdana"/>
              </a:rPr>
              <a:t> </a:t>
            </a:r>
            <a:r>
              <a:rPr sz="1100" b="0" err="1">
                <a:solidFill>
                  <a:srgbClr val="000000"/>
                </a:solidFill>
                <a:latin typeface="Verdana"/>
              </a:rPr>
              <a:t>primärvården</a:t>
            </a:r>
            <a:r>
              <a:rPr lang="sv-SE" sz="1100">
                <a:solidFill>
                  <a:srgbClr val="000000"/>
                </a:solidFill>
                <a:latin typeface="Verdana"/>
              </a:rPr>
              <a:t>;</a:t>
            </a:r>
            <a:r>
              <a:rPr sz="1100" b="0">
                <a:solidFill>
                  <a:srgbClr val="000000"/>
                </a:solidFill>
                <a:latin typeface="Verdana"/>
              </a:rPr>
              <a:t> </a:t>
            </a:r>
            <a:r>
              <a:rPr sz="1100" b="0" err="1">
                <a:solidFill>
                  <a:srgbClr val="000000"/>
                </a:solidFill>
                <a:latin typeface="Verdana"/>
              </a:rPr>
              <a:t>tre</a:t>
            </a:r>
            <a:r>
              <a:rPr sz="1100" b="0">
                <a:solidFill>
                  <a:srgbClr val="000000"/>
                </a:solidFill>
                <a:latin typeface="Verdana"/>
              </a:rPr>
              <a:t> av </a:t>
            </a:r>
            <a:r>
              <a:rPr sz="1100" b="0" err="1">
                <a:solidFill>
                  <a:srgbClr val="000000"/>
                </a:solidFill>
                <a:latin typeface="Verdana"/>
              </a:rPr>
              <a:t>fyra</a:t>
            </a:r>
            <a:r>
              <a:rPr sz="1100" b="0">
                <a:solidFill>
                  <a:srgbClr val="000000"/>
                </a:solidFill>
                <a:latin typeface="Verdana"/>
              </a:rPr>
              <a:t> </a:t>
            </a:r>
            <a:r>
              <a:rPr sz="1100" b="0" err="1">
                <a:solidFill>
                  <a:srgbClr val="000000"/>
                </a:solidFill>
                <a:latin typeface="Verdana"/>
              </a:rPr>
              <a:t>har</a:t>
            </a:r>
            <a:r>
              <a:rPr sz="1100" b="0">
                <a:solidFill>
                  <a:srgbClr val="000000"/>
                </a:solidFill>
                <a:latin typeface="Verdana"/>
              </a:rPr>
              <a:t> </a:t>
            </a:r>
            <a:r>
              <a:rPr sz="1100" b="0" err="1">
                <a:solidFill>
                  <a:srgbClr val="000000"/>
                </a:solidFill>
                <a:latin typeface="Verdana"/>
              </a:rPr>
              <a:t>aldrig</a:t>
            </a:r>
            <a:r>
              <a:rPr sz="1100" b="0">
                <a:solidFill>
                  <a:srgbClr val="000000"/>
                </a:solidFill>
                <a:latin typeface="Verdana"/>
              </a:rPr>
              <a:t> </a:t>
            </a:r>
            <a:r>
              <a:rPr sz="1100" b="0" err="1">
                <a:solidFill>
                  <a:srgbClr val="000000"/>
                </a:solidFill>
                <a:latin typeface="Verdana"/>
              </a:rPr>
              <a:t>erbjudits</a:t>
            </a:r>
            <a:r>
              <a:rPr sz="1100" b="0">
                <a:solidFill>
                  <a:srgbClr val="000000"/>
                </a:solidFill>
                <a:latin typeface="Verdana"/>
              </a:rPr>
              <a:t> </a:t>
            </a:r>
            <a:r>
              <a:rPr sz="1100" b="0" err="1">
                <a:solidFill>
                  <a:srgbClr val="000000"/>
                </a:solidFill>
                <a:latin typeface="Verdana"/>
              </a:rPr>
              <a:t>rehabilitering</a:t>
            </a:r>
            <a:r>
              <a:rPr sz="1100" b="0">
                <a:solidFill>
                  <a:srgbClr val="000000"/>
                </a:solidFill>
                <a:latin typeface="Verdana"/>
              </a:rPr>
              <a:t> </a:t>
            </a:r>
            <a:r>
              <a:rPr sz="1100" b="0" err="1">
                <a:solidFill>
                  <a:srgbClr val="000000"/>
                </a:solidFill>
                <a:latin typeface="Verdana"/>
              </a:rPr>
              <a:t>där</a:t>
            </a:r>
            <a:r>
              <a:rPr sz="1100" b="0">
                <a:solidFill>
                  <a:srgbClr val="000000"/>
                </a:solidFill>
                <a:latin typeface="Verdana"/>
              </a:rPr>
              <a:t>.</a:t>
            </a:r>
          </a:p>
        </p:txBody>
      </p:sp>
      <p:sp>
        <p:nvSpPr>
          <p:cNvPr id="26" name="Rounded Rectangle 25"/>
          <p:cNvSpPr/>
          <p:nvPr/>
        </p:nvSpPr>
        <p:spPr>
          <a:xfrm>
            <a:off x="658368" y="4800600"/>
            <a:ext cx="10104120" cy="685800"/>
          </a:xfrm>
          <a:prstGeom prst="roundRect">
            <a:avLst>
              <a:gd name="adj" fmla="val 2000"/>
            </a:avLst>
          </a:prstGeom>
          <a:solidFill>
            <a:srgbClr val="E5ECF0"/>
          </a:solidFill>
          <a:ln>
            <a:solidFill>
              <a:srgbClr val="E5ECF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TextBox 26"/>
          <p:cNvSpPr txBox="1"/>
          <p:nvPr/>
        </p:nvSpPr>
        <p:spPr>
          <a:xfrm>
            <a:off x="896112" y="4992624"/>
            <a:ext cx="9692640" cy="274320"/>
          </a:xfrm>
          <a:prstGeom prst="rect">
            <a:avLst/>
          </a:prstGeom>
          <a:noFill/>
        </p:spPr>
        <p:txBody>
          <a:bodyPr wrap="square" lIns="0" tIns="0" rIns="0" bIns="0" anchor="t">
            <a:spAutoFit/>
          </a:bodyPr>
          <a:lstStyle/>
          <a:p>
            <a:pPr algn="ctr">
              <a:lnSpc>
                <a:spcPct val="100000"/>
              </a:lnSpc>
              <a:spcBef>
                <a:spcPts val="0"/>
              </a:spcBef>
              <a:spcAft>
                <a:spcPts val="0"/>
              </a:spcAft>
            </a:pPr>
            <a:r>
              <a:rPr sz="1450" b="1">
                <a:solidFill>
                  <a:srgbClr val="232323"/>
                </a:solidFill>
                <a:latin typeface="Verdana"/>
              </a:rPr>
              <a:t>Fast läkarkontakt, strukturerad uppföljning och rehabilitering måste bli norm.</a:t>
            </a:r>
          </a:p>
        </p:txBody>
      </p:sp>
      <p:pic>
        <p:nvPicPr>
          <p:cNvPr id="32" name="Bildobjekt 31">
            <a:extLst>
              <a:ext uri="{FF2B5EF4-FFF2-40B4-BE49-F238E27FC236}">
                <a16:creationId xmlns:a16="http://schemas.microsoft.com/office/drawing/2014/main" id="{583C76CA-D3E1-E1D5-7337-4708C9B0947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839416" y="6114591"/>
            <a:ext cx="1440160" cy="681761"/>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Bildobjekt 30">
            <a:extLst>
              <a:ext uri="{FF2B5EF4-FFF2-40B4-BE49-F238E27FC236}">
                <a16:creationId xmlns:a16="http://schemas.microsoft.com/office/drawing/2014/main" id="{F5EC975B-89C9-0EE7-E00C-1E147EB5E1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61235" y="692696"/>
            <a:ext cx="1830765" cy="5095629"/>
          </a:xfrm>
          <a:prstGeom prst="rect">
            <a:avLst/>
          </a:prstGeom>
        </p:spPr>
      </p:pic>
      <p:sp>
        <p:nvSpPr>
          <p:cNvPr id="3" name="TextBox 2"/>
          <p:cNvSpPr txBox="1"/>
          <p:nvPr/>
        </p:nvSpPr>
        <p:spPr>
          <a:xfrm>
            <a:off x="658368" y="411480"/>
            <a:ext cx="2103120" cy="130805"/>
          </a:xfrm>
          <a:prstGeom prst="rect">
            <a:avLst/>
          </a:prstGeom>
          <a:noFill/>
        </p:spPr>
        <p:txBody>
          <a:bodyPr wrap="square" lIns="0" tIns="0" rIns="0" bIns="0" anchor="t">
            <a:spAutoFit/>
          </a:bodyPr>
          <a:lstStyle/>
          <a:p>
            <a:pPr algn="l">
              <a:lnSpc>
                <a:spcPct val="100000"/>
              </a:lnSpc>
              <a:spcBef>
                <a:spcPts val="0"/>
              </a:spcBef>
              <a:spcAft>
                <a:spcPts val="0"/>
              </a:spcAft>
            </a:pPr>
            <a:r>
              <a:rPr sz="850" b="1">
                <a:solidFill>
                  <a:srgbClr val="A6112B"/>
                </a:solidFill>
                <a:latin typeface="Verdana"/>
              </a:rPr>
              <a:t>PROBLEM 4</a:t>
            </a:r>
          </a:p>
        </p:txBody>
      </p:sp>
      <p:sp>
        <p:nvSpPr>
          <p:cNvPr id="4" name="TextBox 3"/>
          <p:cNvSpPr txBox="1"/>
          <p:nvPr/>
        </p:nvSpPr>
        <p:spPr>
          <a:xfrm>
            <a:off x="658368" y="658368"/>
            <a:ext cx="6400800" cy="594360"/>
          </a:xfrm>
          <a:prstGeom prst="rect">
            <a:avLst/>
          </a:prstGeom>
          <a:noFill/>
        </p:spPr>
        <p:txBody>
          <a:bodyPr wrap="square" lIns="0" tIns="0" rIns="0" bIns="0" anchor="t">
            <a:spAutoFit/>
          </a:bodyPr>
          <a:lstStyle/>
          <a:p>
            <a:pPr algn="l">
              <a:lnSpc>
                <a:spcPct val="100000"/>
              </a:lnSpc>
              <a:spcBef>
                <a:spcPts val="0"/>
              </a:spcBef>
              <a:spcAft>
                <a:spcPts val="0"/>
              </a:spcAft>
            </a:pPr>
            <a:r>
              <a:rPr sz="2300" b="1">
                <a:solidFill>
                  <a:srgbClr val="000000"/>
                </a:solidFill>
                <a:latin typeface="Verdana"/>
              </a:rPr>
              <a:t>Sjukvården måste finnas på SÄBO</a:t>
            </a:r>
          </a:p>
        </p:txBody>
      </p:sp>
      <p:sp>
        <p:nvSpPr>
          <p:cNvPr id="5" name="Rounded Rectangle 4"/>
          <p:cNvSpPr/>
          <p:nvPr/>
        </p:nvSpPr>
        <p:spPr>
          <a:xfrm>
            <a:off x="658368" y="1243584"/>
            <a:ext cx="10104120" cy="1143000"/>
          </a:xfrm>
          <a:prstGeom prst="roundRect">
            <a:avLst>
              <a:gd name="adj" fmla="val 2000"/>
            </a:avLst>
          </a:prstGeom>
          <a:solidFill>
            <a:srgbClr val="EEF2F4"/>
          </a:solidFill>
          <a:ln>
            <a:solidFill>
              <a:srgbClr val="EEF2F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658368" y="1243584"/>
            <a:ext cx="91440" cy="1143000"/>
          </a:xfrm>
          <a:prstGeom prst="rect">
            <a:avLst/>
          </a:prstGeom>
          <a:solidFill>
            <a:srgbClr val="009FE3"/>
          </a:solidFill>
          <a:ln>
            <a:solidFill>
              <a:srgbClr val="009FE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932688" y="1490472"/>
            <a:ext cx="9372600" cy="615553"/>
          </a:xfrm>
          <a:prstGeom prst="rect">
            <a:avLst/>
          </a:prstGeom>
          <a:noFill/>
        </p:spPr>
        <p:txBody>
          <a:bodyPr wrap="square" lIns="0" tIns="0" rIns="0" bIns="0" anchor="t">
            <a:spAutoFit/>
          </a:bodyPr>
          <a:lstStyle/>
          <a:p>
            <a:pPr algn="l">
              <a:lnSpc>
                <a:spcPct val="100000"/>
              </a:lnSpc>
              <a:spcBef>
                <a:spcPts val="0"/>
              </a:spcBef>
              <a:spcAft>
                <a:spcPts val="0"/>
              </a:spcAft>
            </a:pPr>
            <a:r>
              <a:rPr sz="2000" b="1">
                <a:solidFill>
                  <a:srgbClr val="000000"/>
                </a:solidFill>
                <a:latin typeface="Verdana"/>
              </a:rPr>
              <a:t>De </a:t>
            </a:r>
            <a:r>
              <a:rPr sz="2000" b="1" err="1">
                <a:solidFill>
                  <a:srgbClr val="000000"/>
                </a:solidFill>
                <a:latin typeface="Verdana"/>
              </a:rPr>
              <a:t>allra</a:t>
            </a:r>
            <a:r>
              <a:rPr sz="2000" b="1">
                <a:solidFill>
                  <a:srgbClr val="000000"/>
                </a:solidFill>
                <a:latin typeface="Verdana"/>
              </a:rPr>
              <a:t> </a:t>
            </a:r>
            <a:r>
              <a:rPr sz="2000" b="1" err="1">
                <a:solidFill>
                  <a:srgbClr val="000000"/>
                </a:solidFill>
                <a:latin typeface="Verdana"/>
              </a:rPr>
              <a:t>sjukaste</a:t>
            </a:r>
            <a:r>
              <a:rPr sz="2000" b="1">
                <a:solidFill>
                  <a:srgbClr val="000000"/>
                </a:solidFill>
                <a:latin typeface="Verdana"/>
              </a:rPr>
              <a:t> </a:t>
            </a:r>
            <a:r>
              <a:rPr sz="2000" b="1" err="1">
                <a:solidFill>
                  <a:srgbClr val="000000"/>
                </a:solidFill>
                <a:latin typeface="Verdana"/>
              </a:rPr>
              <a:t>äldre</a:t>
            </a:r>
            <a:r>
              <a:rPr sz="2000" b="1">
                <a:solidFill>
                  <a:srgbClr val="000000"/>
                </a:solidFill>
                <a:latin typeface="Verdana"/>
              </a:rPr>
              <a:t> </a:t>
            </a:r>
            <a:r>
              <a:rPr sz="2000" b="1" err="1">
                <a:solidFill>
                  <a:srgbClr val="000000"/>
                </a:solidFill>
                <a:latin typeface="Verdana"/>
              </a:rPr>
              <a:t>behöver</a:t>
            </a:r>
            <a:r>
              <a:rPr sz="2000" b="1">
                <a:solidFill>
                  <a:srgbClr val="000000"/>
                </a:solidFill>
                <a:latin typeface="Verdana"/>
              </a:rPr>
              <a:t> </a:t>
            </a:r>
            <a:r>
              <a:rPr sz="2000" b="1" err="1">
                <a:solidFill>
                  <a:srgbClr val="000000"/>
                </a:solidFill>
                <a:latin typeface="Verdana"/>
              </a:rPr>
              <a:t>snabb</a:t>
            </a:r>
            <a:r>
              <a:rPr sz="2000" b="1">
                <a:solidFill>
                  <a:srgbClr val="000000"/>
                </a:solidFill>
                <a:latin typeface="Verdana"/>
              </a:rPr>
              <a:t> </a:t>
            </a:r>
            <a:r>
              <a:rPr sz="2000" b="1" err="1">
                <a:solidFill>
                  <a:srgbClr val="000000"/>
                </a:solidFill>
                <a:latin typeface="Verdana"/>
              </a:rPr>
              <a:t>medicinsk</a:t>
            </a:r>
            <a:r>
              <a:rPr sz="2000" b="1">
                <a:solidFill>
                  <a:srgbClr val="000000"/>
                </a:solidFill>
                <a:latin typeface="Verdana"/>
              </a:rPr>
              <a:t> </a:t>
            </a:r>
            <a:r>
              <a:rPr sz="2000" b="1" err="1">
                <a:solidFill>
                  <a:srgbClr val="000000"/>
                </a:solidFill>
                <a:latin typeface="Verdana"/>
              </a:rPr>
              <a:t>bedömning</a:t>
            </a:r>
            <a:r>
              <a:rPr sz="2000" b="1">
                <a:solidFill>
                  <a:srgbClr val="000000"/>
                </a:solidFill>
                <a:latin typeface="Verdana"/>
              </a:rPr>
              <a:t> </a:t>
            </a:r>
            <a:r>
              <a:rPr lang="sv-SE" sz="2000" b="1">
                <a:solidFill>
                  <a:srgbClr val="000000"/>
                </a:solidFill>
                <a:latin typeface="Verdana"/>
              </a:rPr>
              <a:t>-</a:t>
            </a:r>
            <a:r>
              <a:rPr sz="2000" b="1">
                <a:solidFill>
                  <a:srgbClr val="000000"/>
                </a:solidFill>
                <a:latin typeface="Verdana"/>
              </a:rPr>
              <a:t> </a:t>
            </a:r>
            <a:r>
              <a:rPr sz="2000" b="1" err="1">
                <a:solidFill>
                  <a:srgbClr val="000000"/>
                </a:solidFill>
                <a:latin typeface="Verdana"/>
              </a:rPr>
              <a:t>inte</a:t>
            </a:r>
            <a:r>
              <a:rPr sz="2000" b="1">
                <a:solidFill>
                  <a:srgbClr val="000000"/>
                </a:solidFill>
                <a:latin typeface="Verdana"/>
              </a:rPr>
              <a:t> bara </a:t>
            </a:r>
            <a:r>
              <a:rPr sz="2000" b="1" err="1">
                <a:solidFill>
                  <a:srgbClr val="000000"/>
                </a:solidFill>
                <a:latin typeface="Verdana"/>
              </a:rPr>
              <a:t>schemalagda</a:t>
            </a:r>
            <a:r>
              <a:rPr sz="2000" b="1">
                <a:solidFill>
                  <a:srgbClr val="000000"/>
                </a:solidFill>
                <a:latin typeface="Verdana"/>
              </a:rPr>
              <a:t> </a:t>
            </a:r>
            <a:r>
              <a:rPr sz="2000" b="1" err="1">
                <a:solidFill>
                  <a:srgbClr val="000000"/>
                </a:solidFill>
                <a:latin typeface="Verdana"/>
              </a:rPr>
              <a:t>ronder</a:t>
            </a:r>
            <a:r>
              <a:rPr sz="2000" b="1">
                <a:solidFill>
                  <a:srgbClr val="000000"/>
                </a:solidFill>
                <a:latin typeface="Verdana"/>
              </a:rPr>
              <a:t>.</a:t>
            </a:r>
          </a:p>
        </p:txBody>
      </p:sp>
      <p:sp>
        <p:nvSpPr>
          <p:cNvPr id="8" name="Rounded Rectangle 7"/>
          <p:cNvSpPr/>
          <p:nvPr/>
        </p:nvSpPr>
        <p:spPr>
          <a:xfrm>
            <a:off x="658368" y="2816352"/>
            <a:ext cx="3200400" cy="1508760"/>
          </a:xfrm>
          <a:prstGeom prst="roundRect">
            <a:avLst>
              <a:gd name="adj" fmla="val 2000"/>
            </a:avLst>
          </a:prstGeom>
          <a:solidFill>
            <a:srgbClr val="FFFFFF"/>
          </a:solidFill>
          <a:ln>
            <a:solidFill>
              <a:srgbClr val="CDD8D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658368" y="2816352"/>
            <a:ext cx="91440" cy="1508760"/>
          </a:xfrm>
          <a:prstGeom prst="rect">
            <a:avLst/>
          </a:prstGeom>
          <a:solidFill>
            <a:srgbClr val="A6112B"/>
          </a:solidFill>
          <a:ln>
            <a:solidFill>
              <a:srgbClr val="A6112B"/>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Oval 9"/>
          <p:cNvSpPr/>
          <p:nvPr/>
        </p:nvSpPr>
        <p:spPr>
          <a:xfrm>
            <a:off x="859536" y="3017520"/>
            <a:ext cx="329184" cy="329184"/>
          </a:xfrm>
          <a:prstGeom prst="ellipse">
            <a:avLst/>
          </a:prstGeom>
          <a:solidFill>
            <a:srgbClr val="A6112B"/>
          </a:solidFill>
          <a:ln>
            <a:solidFill>
              <a:srgbClr val="A6112B"/>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859536" y="3060313"/>
            <a:ext cx="329184" cy="213969"/>
          </a:xfrm>
          <a:prstGeom prst="rect">
            <a:avLst/>
          </a:prstGeom>
          <a:noFill/>
        </p:spPr>
        <p:txBody>
          <a:bodyPr wrap="square" lIns="0" tIns="0" rIns="0" bIns="0" anchor="t">
            <a:spAutoFit/>
          </a:bodyPr>
          <a:lstStyle/>
          <a:p>
            <a:pPr algn="ctr">
              <a:lnSpc>
                <a:spcPct val="100000"/>
              </a:lnSpc>
              <a:spcBef>
                <a:spcPts val="0"/>
              </a:spcBef>
              <a:spcAft>
                <a:spcPts val="0"/>
              </a:spcAft>
            </a:pPr>
            <a:r>
              <a:rPr sz="1500" b="1">
                <a:solidFill>
                  <a:srgbClr val="FFFFFF"/>
                </a:solidFill>
                <a:latin typeface="Verdana"/>
              </a:rPr>
              <a:t>1</a:t>
            </a:r>
          </a:p>
        </p:txBody>
      </p:sp>
      <p:sp>
        <p:nvSpPr>
          <p:cNvPr id="12" name="TextBox 11"/>
          <p:cNvSpPr txBox="1"/>
          <p:nvPr/>
        </p:nvSpPr>
        <p:spPr>
          <a:xfrm>
            <a:off x="1298448" y="3008376"/>
            <a:ext cx="2395728" cy="274320"/>
          </a:xfrm>
          <a:prstGeom prst="rect">
            <a:avLst/>
          </a:prstGeom>
          <a:noFill/>
        </p:spPr>
        <p:txBody>
          <a:bodyPr wrap="square" lIns="0" tIns="0" rIns="0" bIns="0" anchor="t">
            <a:spAutoFit/>
          </a:bodyPr>
          <a:lstStyle/>
          <a:p>
            <a:pPr algn="l">
              <a:lnSpc>
                <a:spcPct val="100000"/>
              </a:lnSpc>
              <a:spcBef>
                <a:spcPts val="0"/>
              </a:spcBef>
              <a:spcAft>
                <a:spcPts val="0"/>
              </a:spcAft>
            </a:pPr>
            <a:r>
              <a:rPr sz="1350" b="1">
                <a:solidFill>
                  <a:srgbClr val="A6112B"/>
                </a:solidFill>
                <a:latin typeface="Verdana"/>
              </a:rPr>
              <a:t>IVO:s granskning</a:t>
            </a:r>
          </a:p>
        </p:txBody>
      </p:sp>
      <p:sp>
        <p:nvSpPr>
          <p:cNvPr id="13" name="TextBox 12"/>
          <p:cNvSpPr txBox="1"/>
          <p:nvPr/>
        </p:nvSpPr>
        <p:spPr>
          <a:xfrm>
            <a:off x="859536" y="3419856"/>
            <a:ext cx="2798064" cy="731520"/>
          </a:xfrm>
          <a:prstGeom prst="rect">
            <a:avLst/>
          </a:prstGeom>
          <a:noFill/>
        </p:spPr>
        <p:txBody>
          <a:bodyPr wrap="square" lIns="18288" tIns="18288" rIns="18288" bIns="18288" anchor="t">
            <a:spAutoFit/>
          </a:bodyPr>
          <a:lstStyle/>
          <a:p>
            <a:pPr algn="l">
              <a:lnSpc>
                <a:spcPct val="100000"/>
              </a:lnSpc>
              <a:spcBef>
                <a:spcPts val="0"/>
              </a:spcBef>
              <a:spcAft>
                <a:spcPts val="0"/>
              </a:spcAft>
            </a:pPr>
            <a:r>
              <a:rPr sz="1100" b="0">
                <a:solidFill>
                  <a:srgbClr val="000000"/>
                </a:solidFill>
                <a:latin typeface="Verdana"/>
              </a:rPr>
              <a:t>Ingen av 283 granskade kommuner levde upp till alla krav på hälso- och sjukvård vid SÄBO.</a:t>
            </a:r>
          </a:p>
        </p:txBody>
      </p:sp>
      <p:sp>
        <p:nvSpPr>
          <p:cNvPr id="14" name="Rounded Rectangle 13"/>
          <p:cNvSpPr/>
          <p:nvPr/>
        </p:nvSpPr>
        <p:spPr>
          <a:xfrm>
            <a:off x="4114800" y="2816352"/>
            <a:ext cx="3200400" cy="1508760"/>
          </a:xfrm>
          <a:prstGeom prst="roundRect">
            <a:avLst>
              <a:gd name="adj" fmla="val 2000"/>
            </a:avLst>
          </a:prstGeom>
          <a:solidFill>
            <a:srgbClr val="FFFFFF"/>
          </a:solidFill>
          <a:ln>
            <a:solidFill>
              <a:srgbClr val="CDD8D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4114800" y="2816352"/>
            <a:ext cx="91440" cy="1508760"/>
          </a:xfrm>
          <a:prstGeom prst="rect">
            <a:avLst/>
          </a:prstGeom>
          <a:solidFill>
            <a:srgbClr val="009FE3"/>
          </a:solidFill>
          <a:ln>
            <a:solidFill>
              <a:srgbClr val="009FE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Oval 15"/>
          <p:cNvSpPr/>
          <p:nvPr/>
        </p:nvSpPr>
        <p:spPr>
          <a:xfrm>
            <a:off x="4315968" y="3017520"/>
            <a:ext cx="329184" cy="329184"/>
          </a:xfrm>
          <a:prstGeom prst="ellipse">
            <a:avLst/>
          </a:prstGeom>
          <a:solidFill>
            <a:srgbClr val="009FE3"/>
          </a:solidFill>
          <a:ln>
            <a:solidFill>
              <a:srgbClr val="009FE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4315968" y="3060313"/>
            <a:ext cx="329184" cy="213969"/>
          </a:xfrm>
          <a:prstGeom prst="rect">
            <a:avLst/>
          </a:prstGeom>
          <a:noFill/>
        </p:spPr>
        <p:txBody>
          <a:bodyPr wrap="square" lIns="0" tIns="0" rIns="0" bIns="0" anchor="t">
            <a:spAutoFit/>
          </a:bodyPr>
          <a:lstStyle/>
          <a:p>
            <a:pPr algn="ctr">
              <a:lnSpc>
                <a:spcPct val="100000"/>
              </a:lnSpc>
              <a:spcBef>
                <a:spcPts val="0"/>
              </a:spcBef>
              <a:spcAft>
                <a:spcPts val="0"/>
              </a:spcAft>
            </a:pPr>
            <a:r>
              <a:rPr sz="1500" b="1">
                <a:solidFill>
                  <a:srgbClr val="FFFFFF"/>
                </a:solidFill>
                <a:latin typeface="Verdana"/>
              </a:rPr>
              <a:t>2</a:t>
            </a:r>
          </a:p>
        </p:txBody>
      </p:sp>
      <p:sp>
        <p:nvSpPr>
          <p:cNvPr id="18" name="TextBox 17"/>
          <p:cNvSpPr txBox="1"/>
          <p:nvPr/>
        </p:nvSpPr>
        <p:spPr>
          <a:xfrm>
            <a:off x="4754880" y="3008376"/>
            <a:ext cx="2395728" cy="274320"/>
          </a:xfrm>
          <a:prstGeom prst="rect">
            <a:avLst/>
          </a:prstGeom>
          <a:noFill/>
        </p:spPr>
        <p:txBody>
          <a:bodyPr wrap="square" lIns="0" tIns="0" rIns="0" bIns="0" anchor="t">
            <a:spAutoFit/>
          </a:bodyPr>
          <a:lstStyle/>
          <a:p>
            <a:pPr algn="l">
              <a:lnSpc>
                <a:spcPct val="100000"/>
              </a:lnSpc>
              <a:spcBef>
                <a:spcPts val="0"/>
              </a:spcBef>
              <a:spcAft>
                <a:spcPts val="0"/>
              </a:spcAft>
            </a:pPr>
            <a:r>
              <a:rPr sz="1350" b="1">
                <a:solidFill>
                  <a:srgbClr val="009FE3"/>
                </a:solidFill>
                <a:latin typeface="Verdana"/>
              </a:rPr>
              <a:t>Medicinsk kompetens</a:t>
            </a:r>
          </a:p>
        </p:txBody>
      </p:sp>
      <p:sp>
        <p:nvSpPr>
          <p:cNvPr id="19" name="TextBox 18"/>
          <p:cNvSpPr txBox="1"/>
          <p:nvPr/>
        </p:nvSpPr>
        <p:spPr>
          <a:xfrm>
            <a:off x="4315968" y="3419856"/>
            <a:ext cx="2798064" cy="731520"/>
          </a:xfrm>
          <a:prstGeom prst="rect">
            <a:avLst/>
          </a:prstGeom>
          <a:noFill/>
        </p:spPr>
        <p:txBody>
          <a:bodyPr wrap="square" lIns="18288" tIns="18288" rIns="18288" bIns="18288" anchor="t">
            <a:spAutoFit/>
          </a:bodyPr>
          <a:lstStyle/>
          <a:p>
            <a:pPr algn="l">
              <a:lnSpc>
                <a:spcPct val="100000"/>
              </a:lnSpc>
              <a:spcBef>
                <a:spcPts val="0"/>
              </a:spcBef>
              <a:spcAft>
                <a:spcPts val="0"/>
              </a:spcAft>
            </a:pPr>
            <a:r>
              <a:rPr sz="1100" b="0">
                <a:solidFill>
                  <a:srgbClr val="000000"/>
                </a:solidFill>
                <a:latin typeface="Verdana"/>
              </a:rPr>
              <a:t>Personal behöver bättre stöd för att upptäcka försämringar i hjärt-, kärl- och lungsjukdomar i tid.</a:t>
            </a:r>
          </a:p>
        </p:txBody>
      </p:sp>
      <p:sp>
        <p:nvSpPr>
          <p:cNvPr id="20" name="Rounded Rectangle 19"/>
          <p:cNvSpPr/>
          <p:nvPr/>
        </p:nvSpPr>
        <p:spPr>
          <a:xfrm>
            <a:off x="7571232" y="2816352"/>
            <a:ext cx="3200400" cy="1508760"/>
          </a:xfrm>
          <a:prstGeom prst="roundRect">
            <a:avLst>
              <a:gd name="adj" fmla="val 2000"/>
            </a:avLst>
          </a:prstGeom>
          <a:solidFill>
            <a:srgbClr val="FFFFFF"/>
          </a:solidFill>
          <a:ln>
            <a:solidFill>
              <a:srgbClr val="CDD8D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Rectangle 20"/>
          <p:cNvSpPr/>
          <p:nvPr/>
        </p:nvSpPr>
        <p:spPr>
          <a:xfrm>
            <a:off x="7571232" y="2816352"/>
            <a:ext cx="91440" cy="1508760"/>
          </a:xfrm>
          <a:prstGeom prst="rect">
            <a:avLst/>
          </a:prstGeom>
          <a:solidFill>
            <a:srgbClr val="49B170"/>
          </a:solidFill>
          <a:ln>
            <a:solidFill>
              <a:srgbClr val="49B17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Oval 21"/>
          <p:cNvSpPr/>
          <p:nvPr/>
        </p:nvSpPr>
        <p:spPr>
          <a:xfrm>
            <a:off x="7772400" y="3017520"/>
            <a:ext cx="329184" cy="329184"/>
          </a:xfrm>
          <a:prstGeom prst="ellipse">
            <a:avLst/>
          </a:prstGeom>
          <a:solidFill>
            <a:srgbClr val="49B170"/>
          </a:solidFill>
          <a:ln>
            <a:solidFill>
              <a:srgbClr val="49B17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TextBox 22"/>
          <p:cNvSpPr txBox="1"/>
          <p:nvPr/>
        </p:nvSpPr>
        <p:spPr>
          <a:xfrm>
            <a:off x="7772400" y="3060313"/>
            <a:ext cx="329184" cy="213969"/>
          </a:xfrm>
          <a:prstGeom prst="rect">
            <a:avLst/>
          </a:prstGeom>
          <a:noFill/>
        </p:spPr>
        <p:txBody>
          <a:bodyPr wrap="square" lIns="0" tIns="0" rIns="0" bIns="0" anchor="t">
            <a:spAutoFit/>
          </a:bodyPr>
          <a:lstStyle/>
          <a:p>
            <a:pPr algn="ctr">
              <a:lnSpc>
                <a:spcPct val="100000"/>
              </a:lnSpc>
              <a:spcBef>
                <a:spcPts val="0"/>
              </a:spcBef>
              <a:spcAft>
                <a:spcPts val="0"/>
              </a:spcAft>
            </a:pPr>
            <a:r>
              <a:rPr sz="1500" b="1">
                <a:solidFill>
                  <a:srgbClr val="FFFFFF"/>
                </a:solidFill>
                <a:latin typeface="Verdana"/>
              </a:rPr>
              <a:t>3</a:t>
            </a:r>
          </a:p>
        </p:txBody>
      </p:sp>
      <p:sp>
        <p:nvSpPr>
          <p:cNvPr id="24" name="TextBox 23"/>
          <p:cNvSpPr txBox="1"/>
          <p:nvPr/>
        </p:nvSpPr>
        <p:spPr>
          <a:xfrm>
            <a:off x="8211312" y="3008376"/>
            <a:ext cx="2395728" cy="207749"/>
          </a:xfrm>
          <a:prstGeom prst="rect">
            <a:avLst/>
          </a:prstGeom>
          <a:noFill/>
        </p:spPr>
        <p:txBody>
          <a:bodyPr wrap="square" lIns="0" tIns="0" rIns="0" bIns="0" anchor="t">
            <a:spAutoFit/>
          </a:bodyPr>
          <a:lstStyle/>
          <a:p>
            <a:pPr algn="l">
              <a:lnSpc>
                <a:spcPct val="100000"/>
              </a:lnSpc>
              <a:spcBef>
                <a:spcPts val="0"/>
              </a:spcBef>
              <a:spcAft>
                <a:spcPts val="0"/>
              </a:spcAft>
            </a:pPr>
            <a:r>
              <a:rPr lang="sv-SE" sz="1350" b="1">
                <a:solidFill>
                  <a:srgbClr val="49B170"/>
                </a:solidFill>
                <a:latin typeface="Verdana"/>
              </a:rPr>
              <a:t>Vård blir omsorg</a:t>
            </a:r>
            <a:endParaRPr sz="1350" b="1">
              <a:solidFill>
                <a:srgbClr val="49B170"/>
              </a:solidFill>
              <a:latin typeface="Verdana"/>
            </a:endParaRPr>
          </a:p>
        </p:txBody>
      </p:sp>
      <p:sp>
        <p:nvSpPr>
          <p:cNvPr id="25" name="TextBox 24"/>
          <p:cNvSpPr txBox="1"/>
          <p:nvPr/>
        </p:nvSpPr>
        <p:spPr>
          <a:xfrm>
            <a:off x="7772400" y="3419856"/>
            <a:ext cx="2798064" cy="544765"/>
          </a:xfrm>
          <a:prstGeom prst="rect">
            <a:avLst/>
          </a:prstGeom>
          <a:noFill/>
        </p:spPr>
        <p:txBody>
          <a:bodyPr wrap="square" lIns="18288" tIns="18288" rIns="18288" bIns="18288" anchor="t">
            <a:spAutoFit/>
          </a:bodyPr>
          <a:lstStyle/>
          <a:p>
            <a:pPr algn="l">
              <a:lnSpc>
                <a:spcPct val="100000"/>
              </a:lnSpc>
              <a:spcBef>
                <a:spcPts val="0"/>
              </a:spcBef>
              <a:spcAft>
                <a:spcPts val="0"/>
              </a:spcAft>
            </a:pPr>
            <a:r>
              <a:rPr lang="sv-SE" sz="1100">
                <a:solidFill>
                  <a:srgbClr val="000000"/>
                </a:solidFill>
                <a:latin typeface="Verdana"/>
              </a:rPr>
              <a:t>På SÄBO bor många av de allra sjukaste äldre, men den medicinska närvaron är ofta för svag.</a:t>
            </a:r>
            <a:endParaRPr sz="1100" b="0">
              <a:solidFill>
                <a:srgbClr val="000000"/>
              </a:solidFill>
              <a:latin typeface="Verdana"/>
            </a:endParaRPr>
          </a:p>
        </p:txBody>
      </p:sp>
      <p:sp>
        <p:nvSpPr>
          <p:cNvPr id="26" name="Rounded Rectangle 25"/>
          <p:cNvSpPr/>
          <p:nvPr/>
        </p:nvSpPr>
        <p:spPr>
          <a:xfrm>
            <a:off x="658368" y="4800600"/>
            <a:ext cx="10104120" cy="685800"/>
          </a:xfrm>
          <a:prstGeom prst="roundRect">
            <a:avLst>
              <a:gd name="adj" fmla="val 2000"/>
            </a:avLst>
          </a:prstGeom>
          <a:solidFill>
            <a:srgbClr val="E5ECF0"/>
          </a:solidFill>
          <a:ln>
            <a:solidFill>
              <a:srgbClr val="E5ECF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TextBox 26"/>
          <p:cNvSpPr txBox="1"/>
          <p:nvPr/>
        </p:nvSpPr>
        <p:spPr>
          <a:xfrm>
            <a:off x="896112" y="4992624"/>
            <a:ext cx="9692640" cy="223138"/>
          </a:xfrm>
          <a:prstGeom prst="rect">
            <a:avLst/>
          </a:prstGeom>
          <a:noFill/>
        </p:spPr>
        <p:txBody>
          <a:bodyPr wrap="square" lIns="0" tIns="0" rIns="0" bIns="0" anchor="t">
            <a:spAutoFit/>
          </a:bodyPr>
          <a:lstStyle/>
          <a:p>
            <a:pPr algn="ctr">
              <a:lnSpc>
                <a:spcPct val="100000"/>
              </a:lnSpc>
              <a:spcBef>
                <a:spcPts val="0"/>
              </a:spcBef>
              <a:spcAft>
                <a:spcPts val="0"/>
              </a:spcAft>
            </a:pPr>
            <a:r>
              <a:rPr lang="sv-SE" sz="1450" b="1">
                <a:solidFill>
                  <a:srgbClr val="232323"/>
                </a:solidFill>
                <a:latin typeface="Verdana"/>
              </a:rPr>
              <a:t>Snabb medicinsk bedömning kan avgöra om försämringar upptäcks i tid.</a:t>
            </a:r>
            <a:endParaRPr sz="1450" b="1">
              <a:solidFill>
                <a:srgbClr val="232323"/>
              </a:solidFill>
              <a:latin typeface="Verdana"/>
            </a:endParaRPr>
          </a:p>
        </p:txBody>
      </p:sp>
      <p:pic>
        <p:nvPicPr>
          <p:cNvPr id="32" name="Bildobjekt 31">
            <a:extLst>
              <a:ext uri="{FF2B5EF4-FFF2-40B4-BE49-F238E27FC236}">
                <a16:creationId xmlns:a16="http://schemas.microsoft.com/office/drawing/2014/main" id="{665C40E1-25EB-AFD7-5288-3A6BF78E76AE}"/>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839416" y="6114591"/>
            <a:ext cx="1440160" cy="681761"/>
          </a:xfrm>
          <a:prstGeom prst="rect">
            <a:avLst/>
          </a:prstGeom>
        </p:spPr>
      </p:pic>
    </p:spTree>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Reform Society 1">
    <a:dk1>
      <a:srgbClr val="000000"/>
    </a:dk1>
    <a:lt1>
      <a:srgbClr val="FFFFFF"/>
    </a:lt1>
    <a:dk2>
      <a:srgbClr val="000000"/>
    </a:dk2>
    <a:lt2>
      <a:srgbClr val="F8F5E7"/>
    </a:lt2>
    <a:accent1>
      <a:srgbClr val="FF6632"/>
    </a:accent1>
    <a:accent2>
      <a:srgbClr val="EAE03C"/>
    </a:accent2>
    <a:accent3>
      <a:srgbClr val="8671FF"/>
    </a:accent3>
    <a:accent4>
      <a:srgbClr val="02BB49"/>
    </a:accent4>
    <a:accent5>
      <a:srgbClr val="9E8C58"/>
    </a:accent5>
    <a:accent6>
      <a:srgbClr val="F0A6A6"/>
    </a:accent6>
    <a:hlink>
      <a:srgbClr val="FF6632"/>
    </a:hlink>
    <a:folHlink>
      <a:srgbClr val="91804F"/>
    </a:folHlink>
  </a:clrScheme>
  <a:fontScheme name="Reform Society">
    <a:majorFont>
      <a:latin typeface="FORMULA CONDENSED RS WWW"/>
      <a:ea typeface=""/>
      <a:cs typeface=""/>
    </a:majorFont>
    <a:minorFont>
      <a:latin typeface="Inte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0.xml><?xml version="1.0" encoding="utf-8"?>
<a:themeOverride xmlns:a="http://schemas.openxmlformats.org/drawingml/2006/main">
  <a:clrScheme name="Reform Society 1">
    <a:dk1>
      <a:srgbClr val="000000"/>
    </a:dk1>
    <a:lt1>
      <a:srgbClr val="FFFFFF"/>
    </a:lt1>
    <a:dk2>
      <a:srgbClr val="000000"/>
    </a:dk2>
    <a:lt2>
      <a:srgbClr val="F8F5E7"/>
    </a:lt2>
    <a:accent1>
      <a:srgbClr val="FF6632"/>
    </a:accent1>
    <a:accent2>
      <a:srgbClr val="EAE03C"/>
    </a:accent2>
    <a:accent3>
      <a:srgbClr val="8671FF"/>
    </a:accent3>
    <a:accent4>
      <a:srgbClr val="02BB49"/>
    </a:accent4>
    <a:accent5>
      <a:srgbClr val="9E8C58"/>
    </a:accent5>
    <a:accent6>
      <a:srgbClr val="F0A6A6"/>
    </a:accent6>
    <a:hlink>
      <a:srgbClr val="FF6632"/>
    </a:hlink>
    <a:folHlink>
      <a:srgbClr val="91804F"/>
    </a:folHlink>
  </a:clrScheme>
  <a:fontScheme name="Reform Society">
    <a:majorFont>
      <a:latin typeface="FORMULA CONDENSED RS WWW"/>
      <a:ea typeface=""/>
      <a:cs typeface=""/>
    </a:majorFont>
    <a:minorFont>
      <a:latin typeface="Inte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1.xml><?xml version="1.0" encoding="utf-8"?>
<a:themeOverride xmlns:a="http://schemas.openxmlformats.org/drawingml/2006/main">
  <a:clrScheme name="Reform Society 1">
    <a:dk1>
      <a:srgbClr val="000000"/>
    </a:dk1>
    <a:lt1>
      <a:srgbClr val="FFFFFF"/>
    </a:lt1>
    <a:dk2>
      <a:srgbClr val="000000"/>
    </a:dk2>
    <a:lt2>
      <a:srgbClr val="F8F5E7"/>
    </a:lt2>
    <a:accent1>
      <a:srgbClr val="FF6632"/>
    </a:accent1>
    <a:accent2>
      <a:srgbClr val="EAE03C"/>
    </a:accent2>
    <a:accent3>
      <a:srgbClr val="8671FF"/>
    </a:accent3>
    <a:accent4>
      <a:srgbClr val="02BB49"/>
    </a:accent4>
    <a:accent5>
      <a:srgbClr val="9E8C58"/>
    </a:accent5>
    <a:accent6>
      <a:srgbClr val="F0A6A6"/>
    </a:accent6>
    <a:hlink>
      <a:srgbClr val="FF6632"/>
    </a:hlink>
    <a:folHlink>
      <a:srgbClr val="91804F"/>
    </a:folHlink>
  </a:clrScheme>
  <a:fontScheme name="Reform Society">
    <a:majorFont>
      <a:latin typeface="FORMULA CONDENSED RS WWW"/>
      <a:ea typeface=""/>
      <a:cs typeface=""/>
    </a:majorFont>
    <a:minorFont>
      <a:latin typeface="Inte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2.xml><?xml version="1.0" encoding="utf-8"?>
<a:themeOverride xmlns:a="http://schemas.openxmlformats.org/drawingml/2006/main">
  <a:clrScheme name="Reform Society 1">
    <a:dk1>
      <a:srgbClr val="000000"/>
    </a:dk1>
    <a:lt1>
      <a:srgbClr val="FFFFFF"/>
    </a:lt1>
    <a:dk2>
      <a:srgbClr val="000000"/>
    </a:dk2>
    <a:lt2>
      <a:srgbClr val="F8F5E7"/>
    </a:lt2>
    <a:accent1>
      <a:srgbClr val="FF6632"/>
    </a:accent1>
    <a:accent2>
      <a:srgbClr val="EAE03C"/>
    </a:accent2>
    <a:accent3>
      <a:srgbClr val="8671FF"/>
    </a:accent3>
    <a:accent4>
      <a:srgbClr val="02BB49"/>
    </a:accent4>
    <a:accent5>
      <a:srgbClr val="9E8C58"/>
    </a:accent5>
    <a:accent6>
      <a:srgbClr val="F0A6A6"/>
    </a:accent6>
    <a:hlink>
      <a:srgbClr val="FF6632"/>
    </a:hlink>
    <a:folHlink>
      <a:srgbClr val="91804F"/>
    </a:folHlink>
  </a:clrScheme>
  <a:fontScheme name="Reform Society">
    <a:majorFont>
      <a:latin typeface="FORMULA CONDENSED RS WWW"/>
      <a:ea typeface=""/>
      <a:cs typeface=""/>
    </a:majorFont>
    <a:minorFont>
      <a:latin typeface="Inte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3.xml><?xml version="1.0" encoding="utf-8"?>
<a:themeOverride xmlns:a="http://schemas.openxmlformats.org/drawingml/2006/main">
  <a:clrScheme name="Reform Society 1">
    <a:dk1>
      <a:srgbClr val="000000"/>
    </a:dk1>
    <a:lt1>
      <a:srgbClr val="FFFFFF"/>
    </a:lt1>
    <a:dk2>
      <a:srgbClr val="000000"/>
    </a:dk2>
    <a:lt2>
      <a:srgbClr val="F8F5E7"/>
    </a:lt2>
    <a:accent1>
      <a:srgbClr val="FF6632"/>
    </a:accent1>
    <a:accent2>
      <a:srgbClr val="EAE03C"/>
    </a:accent2>
    <a:accent3>
      <a:srgbClr val="8671FF"/>
    </a:accent3>
    <a:accent4>
      <a:srgbClr val="02BB49"/>
    </a:accent4>
    <a:accent5>
      <a:srgbClr val="9E8C58"/>
    </a:accent5>
    <a:accent6>
      <a:srgbClr val="F0A6A6"/>
    </a:accent6>
    <a:hlink>
      <a:srgbClr val="FF6632"/>
    </a:hlink>
    <a:folHlink>
      <a:srgbClr val="91804F"/>
    </a:folHlink>
  </a:clrScheme>
  <a:fontScheme name="Reform Society">
    <a:majorFont>
      <a:latin typeface="FORMULA CONDENSED RS WWW"/>
      <a:ea typeface=""/>
      <a:cs typeface=""/>
    </a:majorFont>
    <a:minorFont>
      <a:latin typeface="Inte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4.xml><?xml version="1.0" encoding="utf-8"?>
<a:themeOverride xmlns:a="http://schemas.openxmlformats.org/drawingml/2006/main">
  <a:clrScheme name="Reform Society 1">
    <a:dk1>
      <a:srgbClr val="000000"/>
    </a:dk1>
    <a:lt1>
      <a:srgbClr val="FFFFFF"/>
    </a:lt1>
    <a:dk2>
      <a:srgbClr val="000000"/>
    </a:dk2>
    <a:lt2>
      <a:srgbClr val="F8F5E7"/>
    </a:lt2>
    <a:accent1>
      <a:srgbClr val="FF6632"/>
    </a:accent1>
    <a:accent2>
      <a:srgbClr val="EAE03C"/>
    </a:accent2>
    <a:accent3>
      <a:srgbClr val="8671FF"/>
    </a:accent3>
    <a:accent4>
      <a:srgbClr val="02BB49"/>
    </a:accent4>
    <a:accent5>
      <a:srgbClr val="9E8C58"/>
    </a:accent5>
    <a:accent6>
      <a:srgbClr val="F0A6A6"/>
    </a:accent6>
    <a:hlink>
      <a:srgbClr val="FF6632"/>
    </a:hlink>
    <a:folHlink>
      <a:srgbClr val="91804F"/>
    </a:folHlink>
  </a:clrScheme>
  <a:fontScheme name="Reform Society">
    <a:majorFont>
      <a:latin typeface="FORMULA CONDENSED RS WWW"/>
      <a:ea typeface=""/>
      <a:cs typeface=""/>
    </a:majorFont>
    <a:minorFont>
      <a:latin typeface="Inte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Reform Society 1">
    <a:dk1>
      <a:srgbClr val="000000"/>
    </a:dk1>
    <a:lt1>
      <a:srgbClr val="FFFFFF"/>
    </a:lt1>
    <a:dk2>
      <a:srgbClr val="000000"/>
    </a:dk2>
    <a:lt2>
      <a:srgbClr val="F8F5E7"/>
    </a:lt2>
    <a:accent1>
      <a:srgbClr val="FF6632"/>
    </a:accent1>
    <a:accent2>
      <a:srgbClr val="EAE03C"/>
    </a:accent2>
    <a:accent3>
      <a:srgbClr val="8671FF"/>
    </a:accent3>
    <a:accent4>
      <a:srgbClr val="02BB49"/>
    </a:accent4>
    <a:accent5>
      <a:srgbClr val="9E8C58"/>
    </a:accent5>
    <a:accent6>
      <a:srgbClr val="F0A6A6"/>
    </a:accent6>
    <a:hlink>
      <a:srgbClr val="FF6632"/>
    </a:hlink>
    <a:folHlink>
      <a:srgbClr val="91804F"/>
    </a:folHlink>
  </a:clrScheme>
  <a:fontScheme name="Reform Society">
    <a:majorFont>
      <a:latin typeface="FORMULA CONDENSED RS WWW"/>
      <a:ea typeface=""/>
      <a:cs typeface=""/>
    </a:majorFont>
    <a:minorFont>
      <a:latin typeface="Inte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Reform Society 1">
    <a:dk1>
      <a:srgbClr val="000000"/>
    </a:dk1>
    <a:lt1>
      <a:srgbClr val="FFFFFF"/>
    </a:lt1>
    <a:dk2>
      <a:srgbClr val="000000"/>
    </a:dk2>
    <a:lt2>
      <a:srgbClr val="F8F5E7"/>
    </a:lt2>
    <a:accent1>
      <a:srgbClr val="FF6632"/>
    </a:accent1>
    <a:accent2>
      <a:srgbClr val="EAE03C"/>
    </a:accent2>
    <a:accent3>
      <a:srgbClr val="8671FF"/>
    </a:accent3>
    <a:accent4>
      <a:srgbClr val="02BB49"/>
    </a:accent4>
    <a:accent5>
      <a:srgbClr val="9E8C58"/>
    </a:accent5>
    <a:accent6>
      <a:srgbClr val="F0A6A6"/>
    </a:accent6>
    <a:hlink>
      <a:srgbClr val="FF6632"/>
    </a:hlink>
    <a:folHlink>
      <a:srgbClr val="91804F"/>
    </a:folHlink>
  </a:clrScheme>
  <a:fontScheme name="Reform Society">
    <a:majorFont>
      <a:latin typeface="FORMULA CONDENSED RS WWW"/>
      <a:ea typeface=""/>
      <a:cs typeface=""/>
    </a:majorFont>
    <a:minorFont>
      <a:latin typeface="Inte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Reform Society 1">
    <a:dk1>
      <a:srgbClr val="000000"/>
    </a:dk1>
    <a:lt1>
      <a:srgbClr val="FFFFFF"/>
    </a:lt1>
    <a:dk2>
      <a:srgbClr val="000000"/>
    </a:dk2>
    <a:lt2>
      <a:srgbClr val="F8F5E7"/>
    </a:lt2>
    <a:accent1>
      <a:srgbClr val="FF6632"/>
    </a:accent1>
    <a:accent2>
      <a:srgbClr val="EAE03C"/>
    </a:accent2>
    <a:accent3>
      <a:srgbClr val="8671FF"/>
    </a:accent3>
    <a:accent4>
      <a:srgbClr val="02BB49"/>
    </a:accent4>
    <a:accent5>
      <a:srgbClr val="9E8C58"/>
    </a:accent5>
    <a:accent6>
      <a:srgbClr val="F0A6A6"/>
    </a:accent6>
    <a:hlink>
      <a:srgbClr val="FF6632"/>
    </a:hlink>
    <a:folHlink>
      <a:srgbClr val="91804F"/>
    </a:folHlink>
  </a:clrScheme>
  <a:fontScheme name="Reform Society">
    <a:majorFont>
      <a:latin typeface="FORMULA CONDENSED RS WWW"/>
      <a:ea typeface=""/>
      <a:cs typeface=""/>
    </a:majorFont>
    <a:minorFont>
      <a:latin typeface="Inte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Reform Society 1">
    <a:dk1>
      <a:srgbClr val="000000"/>
    </a:dk1>
    <a:lt1>
      <a:srgbClr val="FFFFFF"/>
    </a:lt1>
    <a:dk2>
      <a:srgbClr val="000000"/>
    </a:dk2>
    <a:lt2>
      <a:srgbClr val="F8F5E7"/>
    </a:lt2>
    <a:accent1>
      <a:srgbClr val="FF6632"/>
    </a:accent1>
    <a:accent2>
      <a:srgbClr val="EAE03C"/>
    </a:accent2>
    <a:accent3>
      <a:srgbClr val="8671FF"/>
    </a:accent3>
    <a:accent4>
      <a:srgbClr val="02BB49"/>
    </a:accent4>
    <a:accent5>
      <a:srgbClr val="9E8C58"/>
    </a:accent5>
    <a:accent6>
      <a:srgbClr val="F0A6A6"/>
    </a:accent6>
    <a:hlink>
      <a:srgbClr val="FF6632"/>
    </a:hlink>
    <a:folHlink>
      <a:srgbClr val="91804F"/>
    </a:folHlink>
  </a:clrScheme>
  <a:fontScheme name="Reform Society">
    <a:majorFont>
      <a:latin typeface="FORMULA CONDENSED RS WWW"/>
      <a:ea typeface=""/>
      <a:cs typeface=""/>
    </a:majorFont>
    <a:minorFont>
      <a:latin typeface="Inte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Reform Society 1">
    <a:dk1>
      <a:srgbClr val="000000"/>
    </a:dk1>
    <a:lt1>
      <a:srgbClr val="FFFFFF"/>
    </a:lt1>
    <a:dk2>
      <a:srgbClr val="000000"/>
    </a:dk2>
    <a:lt2>
      <a:srgbClr val="F8F5E7"/>
    </a:lt2>
    <a:accent1>
      <a:srgbClr val="FF6632"/>
    </a:accent1>
    <a:accent2>
      <a:srgbClr val="EAE03C"/>
    </a:accent2>
    <a:accent3>
      <a:srgbClr val="8671FF"/>
    </a:accent3>
    <a:accent4>
      <a:srgbClr val="02BB49"/>
    </a:accent4>
    <a:accent5>
      <a:srgbClr val="9E8C58"/>
    </a:accent5>
    <a:accent6>
      <a:srgbClr val="F0A6A6"/>
    </a:accent6>
    <a:hlink>
      <a:srgbClr val="FF6632"/>
    </a:hlink>
    <a:folHlink>
      <a:srgbClr val="91804F"/>
    </a:folHlink>
  </a:clrScheme>
  <a:fontScheme name="Reform Society">
    <a:majorFont>
      <a:latin typeface="FORMULA CONDENSED RS WWW"/>
      <a:ea typeface=""/>
      <a:cs typeface=""/>
    </a:majorFont>
    <a:minorFont>
      <a:latin typeface="Inte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Reform Society 1">
    <a:dk1>
      <a:srgbClr val="000000"/>
    </a:dk1>
    <a:lt1>
      <a:srgbClr val="FFFFFF"/>
    </a:lt1>
    <a:dk2>
      <a:srgbClr val="000000"/>
    </a:dk2>
    <a:lt2>
      <a:srgbClr val="F8F5E7"/>
    </a:lt2>
    <a:accent1>
      <a:srgbClr val="FF6632"/>
    </a:accent1>
    <a:accent2>
      <a:srgbClr val="EAE03C"/>
    </a:accent2>
    <a:accent3>
      <a:srgbClr val="8671FF"/>
    </a:accent3>
    <a:accent4>
      <a:srgbClr val="02BB49"/>
    </a:accent4>
    <a:accent5>
      <a:srgbClr val="9E8C58"/>
    </a:accent5>
    <a:accent6>
      <a:srgbClr val="F0A6A6"/>
    </a:accent6>
    <a:hlink>
      <a:srgbClr val="FF6632"/>
    </a:hlink>
    <a:folHlink>
      <a:srgbClr val="91804F"/>
    </a:folHlink>
  </a:clrScheme>
  <a:fontScheme name="Reform Society">
    <a:majorFont>
      <a:latin typeface="FORMULA CONDENSED RS WWW"/>
      <a:ea typeface=""/>
      <a:cs typeface=""/>
    </a:majorFont>
    <a:minorFont>
      <a:latin typeface="Inte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Reform Society 1">
    <a:dk1>
      <a:srgbClr val="000000"/>
    </a:dk1>
    <a:lt1>
      <a:srgbClr val="FFFFFF"/>
    </a:lt1>
    <a:dk2>
      <a:srgbClr val="000000"/>
    </a:dk2>
    <a:lt2>
      <a:srgbClr val="F8F5E7"/>
    </a:lt2>
    <a:accent1>
      <a:srgbClr val="FF6632"/>
    </a:accent1>
    <a:accent2>
      <a:srgbClr val="EAE03C"/>
    </a:accent2>
    <a:accent3>
      <a:srgbClr val="8671FF"/>
    </a:accent3>
    <a:accent4>
      <a:srgbClr val="02BB49"/>
    </a:accent4>
    <a:accent5>
      <a:srgbClr val="9E8C58"/>
    </a:accent5>
    <a:accent6>
      <a:srgbClr val="F0A6A6"/>
    </a:accent6>
    <a:hlink>
      <a:srgbClr val="FF6632"/>
    </a:hlink>
    <a:folHlink>
      <a:srgbClr val="91804F"/>
    </a:folHlink>
  </a:clrScheme>
  <a:fontScheme name="Reform Society">
    <a:majorFont>
      <a:latin typeface="FORMULA CONDENSED RS WWW"/>
      <a:ea typeface=""/>
      <a:cs typeface=""/>
    </a:majorFont>
    <a:minorFont>
      <a:latin typeface="Inte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9.xml><?xml version="1.0" encoding="utf-8"?>
<a:themeOverride xmlns:a="http://schemas.openxmlformats.org/drawingml/2006/main">
  <a:clrScheme name="Reform Society 1">
    <a:dk1>
      <a:srgbClr val="000000"/>
    </a:dk1>
    <a:lt1>
      <a:srgbClr val="FFFFFF"/>
    </a:lt1>
    <a:dk2>
      <a:srgbClr val="000000"/>
    </a:dk2>
    <a:lt2>
      <a:srgbClr val="F8F5E7"/>
    </a:lt2>
    <a:accent1>
      <a:srgbClr val="FF6632"/>
    </a:accent1>
    <a:accent2>
      <a:srgbClr val="EAE03C"/>
    </a:accent2>
    <a:accent3>
      <a:srgbClr val="8671FF"/>
    </a:accent3>
    <a:accent4>
      <a:srgbClr val="02BB49"/>
    </a:accent4>
    <a:accent5>
      <a:srgbClr val="9E8C58"/>
    </a:accent5>
    <a:accent6>
      <a:srgbClr val="F0A6A6"/>
    </a:accent6>
    <a:hlink>
      <a:srgbClr val="FF6632"/>
    </a:hlink>
    <a:folHlink>
      <a:srgbClr val="91804F"/>
    </a:folHlink>
  </a:clrScheme>
  <a:fontScheme name="Reform Society">
    <a:majorFont>
      <a:latin typeface="FORMULA CONDENSED RS WWW"/>
      <a:ea typeface=""/>
      <a:cs typeface=""/>
    </a:majorFont>
    <a:minorFont>
      <a:latin typeface="Inte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13</TotalTime>
  <Words>3600</Words>
  <Application>Microsoft Office PowerPoint</Application>
  <PresentationFormat>Bredbild</PresentationFormat>
  <Paragraphs>304</Paragraphs>
  <Slides>35</Slides>
  <Notes>11</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35</vt:i4>
      </vt:variant>
    </vt:vector>
  </HeadingPairs>
  <TitlesOfParts>
    <vt:vector size="39" baseType="lpstr">
      <vt:lpstr>Arial</vt:lpstr>
      <vt:lpstr>Calibri</vt:lpstr>
      <vt:lpstr>Verdana</vt:lpstr>
      <vt:lpstr>Office-tema</vt:lpstr>
      <vt:lpstr>Valet 2026</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Samhällspolitiskt- och intressepolitiskt program, val- och kampanjtema</dc:title>
  <dc:creator>Peter Edfelt</dc:creator>
  <cp:lastModifiedBy>Peter Edfelt</cp:lastModifiedBy>
  <cp:revision>2</cp:revision>
  <dcterms:created xsi:type="dcterms:W3CDTF">2021-09-01T08:51:52Z</dcterms:created>
  <dcterms:modified xsi:type="dcterms:W3CDTF">2026-06-04T11:22:20Z</dcterms:modified>
</cp:coreProperties>
</file>