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9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0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1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2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3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4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5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  <p:sldMasterId id="2147483759" r:id="rId3"/>
    <p:sldMasterId id="2147483788" r:id="rId4"/>
    <p:sldMasterId id="2147483747" r:id="rId5"/>
  </p:sldMasterIdLst>
  <p:notesMasterIdLst>
    <p:notesMasterId r:id="rId40"/>
  </p:notesMasterIdLst>
  <p:handoutMasterIdLst>
    <p:handoutMasterId r:id="rId41"/>
  </p:handoutMasterIdLst>
  <p:sldIdLst>
    <p:sldId id="402" r:id="rId6"/>
    <p:sldId id="404" r:id="rId7"/>
    <p:sldId id="405" r:id="rId8"/>
    <p:sldId id="258" r:id="rId9"/>
    <p:sldId id="262" r:id="rId10"/>
    <p:sldId id="266" r:id="rId11"/>
    <p:sldId id="270" r:id="rId12"/>
    <p:sldId id="401" r:id="rId13"/>
    <p:sldId id="276" r:id="rId14"/>
    <p:sldId id="406" r:id="rId15"/>
    <p:sldId id="280" r:id="rId16"/>
    <p:sldId id="284" r:id="rId17"/>
    <p:sldId id="288" r:id="rId18"/>
    <p:sldId id="292" r:id="rId19"/>
    <p:sldId id="296" r:id="rId20"/>
    <p:sldId id="300" r:id="rId21"/>
    <p:sldId id="304" r:id="rId22"/>
    <p:sldId id="407" r:id="rId23"/>
    <p:sldId id="308" r:id="rId24"/>
    <p:sldId id="312" r:id="rId25"/>
    <p:sldId id="316" r:id="rId26"/>
    <p:sldId id="320" r:id="rId27"/>
    <p:sldId id="324" r:id="rId28"/>
    <p:sldId id="328" r:id="rId29"/>
    <p:sldId id="408" r:id="rId30"/>
    <p:sldId id="332" r:id="rId31"/>
    <p:sldId id="336" r:id="rId32"/>
    <p:sldId id="340" r:id="rId33"/>
    <p:sldId id="344" r:id="rId34"/>
    <p:sldId id="348" r:id="rId35"/>
    <p:sldId id="409" r:id="rId36"/>
    <p:sldId id="352" r:id="rId37"/>
    <p:sldId id="356" r:id="rId38"/>
    <p:sldId id="360" r:id="rId3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0E1"/>
    <a:srgbClr val="D7E1E2"/>
    <a:srgbClr val="CB0E3E"/>
    <a:srgbClr val="9180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31"/>
    <p:restoredTop sz="94578"/>
  </p:normalViewPr>
  <p:slideViewPr>
    <p:cSldViewPr snapToGrid="0" snapToObjects="1">
      <p:cViewPr varScale="1">
        <p:scale>
          <a:sx n="93" d="100"/>
          <a:sy n="93" d="100"/>
        </p:scale>
        <p:origin x="4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3640" y="200"/>
      </p:cViewPr>
      <p:guideLst/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Microsoft_Excel_Worksheet26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Vem svarar du för i den här undersökningen?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B0E3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DD8E-1C4B-B6C6-69C50C699231}"/>
              </c:ext>
            </c:extLst>
          </c:dPt>
          <c:dPt>
            <c:idx val="1"/>
            <c:invertIfNegative val="0"/>
            <c:bubble3D val="0"/>
            <c:spPr>
              <a:solidFill>
                <a:srgbClr val="CB0E3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D8E-1C4B-B6C6-69C50C69923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94%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D8E-1C4B-B6C6-69C50C69923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6%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D8E-1C4B-B6C6-69C50C6992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 smtId="4294967295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SE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Sheet1!$C$2:$C$3</c:f>
              <c:strCache>
                <c:ptCount val="2"/>
                <c:pt idx="0">
                  <c:v>Jag svarar för mig själv</c:v>
                </c:pt>
                <c:pt idx="1">
                  <c:v>Jag svarar för en närstående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0.94</c:v>
                </c:pt>
                <c:pt idx="1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E-1C4B-B6C6-69C50C6992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high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smtId="4294967295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S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Hur ofta träffar du samma läkare vid dina besök på vårdcentralen?</c:v>
                </c:pt>
              </c:strCache>
            </c:strRef>
          </c:tx>
          <c:spPr>
            <a:solidFill>
              <a:srgbClr val="CB0E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 smtId="4294967295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Sheet1!$C$2:$C$5</c:f>
              <c:strCache>
                <c:ptCount val="4"/>
                <c:pt idx="0">
                  <c:v>Alltid eller nästan alltid</c:v>
                </c:pt>
                <c:pt idx="1">
                  <c:v>Oftast</c:v>
                </c:pt>
                <c:pt idx="2">
                  <c:v>Ibland</c:v>
                </c:pt>
                <c:pt idx="3">
                  <c:v>Sällan eller aldrig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0.28000000000000003</c:v>
                </c:pt>
                <c:pt idx="1">
                  <c:v>0.24</c:v>
                </c:pt>
                <c:pt idx="2">
                  <c:v>0.25</c:v>
                </c:pt>
                <c:pt idx="3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E-1C4B-B6C6-69C50C6992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high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smtId="4294967295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S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Händer det att du behöver upprepa din sjukdomshistoria för ny vårdpersonal?</c:v>
                </c:pt>
              </c:strCache>
            </c:strRef>
          </c:tx>
          <c:spPr>
            <a:solidFill>
              <a:srgbClr val="CB0E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 smtId="4294967295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Sheet1!$C$2:$C$4</c:f>
              <c:strCache>
                <c:ptCount val="3"/>
                <c:pt idx="0">
                  <c:v>Ja, ofta</c:v>
                </c:pt>
                <c:pt idx="1">
                  <c:v>Ja, ibland</c:v>
                </c:pt>
                <c:pt idx="2">
                  <c:v>Nej, sällan eller aldrig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0.27</c:v>
                </c:pt>
                <c:pt idx="1">
                  <c:v>0.47</c:v>
                </c:pt>
                <c:pt idx="2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E-1C4B-B6C6-69C50C6992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high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smtId="4294967295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S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Hur ofta kallas du till uppföljning av din sjukdom eller dina sjukdomar?</c:v>
                </c:pt>
              </c:strCache>
            </c:strRef>
          </c:tx>
          <c:spPr>
            <a:solidFill>
              <a:srgbClr val="CB0E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 smtId="4294967295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Sheet1!$C$2:$C$7</c:f>
              <c:strCache>
                <c:ptCount val="6"/>
                <c:pt idx="0">
                  <c:v>Minst var tredje månad</c:v>
                </c:pt>
                <c:pt idx="1">
                  <c:v>Ungefär var sjätte månad</c:v>
                </c:pt>
                <c:pt idx="2">
                  <c:v>Ungefär en gång per år</c:v>
                </c:pt>
                <c:pt idx="3">
                  <c:v>Mer sällan än en gång per år</c:v>
                </c:pt>
                <c:pt idx="4">
                  <c:v>Jag blir aldrig kallad till uppföljning</c:v>
                </c:pt>
                <c:pt idx="5">
                  <c:v>Vet ej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7.0000000000000007E-2</c:v>
                </c:pt>
                <c:pt idx="1">
                  <c:v>0.14000000000000001</c:v>
                </c:pt>
                <c:pt idx="2">
                  <c:v>0.47</c:v>
                </c:pt>
                <c:pt idx="3">
                  <c:v>0.14000000000000001</c:v>
                </c:pt>
                <c:pt idx="4">
                  <c:v>0.16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E-1C4B-B6C6-69C50C6992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high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smtId="4294967295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SE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Upplever du att uppföljningen av din sjukdom är tillräcklig?</c:v>
                </c:pt>
              </c:strCache>
            </c:strRef>
          </c:tx>
          <c:spPr>
            <a:solidFill>
              <a:srgbClr val="CB0E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 smtId="4294967295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Sheet1!$C$2:$C$4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ej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0.46</c:v>
                </c:pt>
                <c:pt idx="1">
                  <c:v>0.39</c:v>
                </c:pt>
                <c:pt idx="2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E-1C4B-B6C6-69C50C6992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high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smtId="4294967295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S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Har du under de senaste två åren haft kontakt med flera olika vårdgivare för dina sjukdomar (t.ex. vårdcentral, sjukhus, kommun/hemtjänst)?</c:v>
                </c:pt>
              </c:strCache>
            </c:strRef>
          </c:tx>
          <c:spPr>
            <a:solidFill>
              <a:srgbClr val="CB0E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 smtId="4294967295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Sheet1!$C$2:$C$3</c:f>
              <c:strCache>
                <c:ptCount val="2"/>
                <c:pt idx="0">
                  <c:v>Ja</c:v>
                </c:pt>
                <c:pt idx="1">
                  <c:v>Nej</c:v>
                </c:pt>
              </c:strCache>
            </c:strRef>
          </c:cat>
          <c:val>
            <c:numRef>
              <c:f>Sheet1!$D$2:$D$3</c:f>
              <c:numCache>
                <c:formatCode>0%</c:formatCode>
                <c:ptCount val="2"/>
                <c:pt idx="0">
                  <c:v>0.69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E-1C4B-B6C6-69C50C6992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high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smtId="4294967295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S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Hur väl upplever du att informationen om dig och din vård följer med mellan olika vårdgivare?</c:v>
                </c:pt>
              </c:strCache>
            </c:strRef>
          </c:tx>
          <c:spPr>
            <a:solidFill>
              <a:srgbClr val="CB0E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 smtId="4294967295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Sheet1!$C$2:$C$6</c:f>
              <c:strCache>
                <c:ptCount val="5"/>
                <c:pt idx="0">
                  <c:v>Mycket bra</c:v>
                </c:pt>
                <c:pt idx="1">
                  <c:v>Ganska bra</c:v>
                </c:pt>
                <c:pt idx="2">
                  <c:v>Ganska dåligt</c:v>
                </c:pt>
                <c:pt idx="3">
                  <c:v>Mycket dåligt</c:v>
                </c:pt>
                <c:pt idx="4">
                  <c:v>Vet ej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0.12</c:v>
                </c:pt>
                <c:pt idx="1">
                  <c:v>0.42</c:v>
                </c:pt>
                <c:pt idx="2">
                  <c:v>0.25</c:v>
                </c:pt>
                <c:pt idx="3">
                  <c:v>0.11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E-1C4B-B6C6-69C50C6992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high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smtId="4294967295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S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Har du upplevt att du själv behövt samordna kontakten mellan olika vårdgivare (t.ex. boka tider, förmedla information, påminna om remisser)?</c:v>
                </c:pt>
              </c:strCache>
            </c:strRef>
          </c:tx>
          <c:spPr>
            <a:solidFill>
              <a:srgbClr val="CB0E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 smtId="4294967295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Sheet1!$C$2:$C$6</c:f>
              <c:strCache>
                <c:ptCount val="5"/>
                <c:pt idx="0">
                  <c:v>Alltid</c:v>
                </c:pt>
                <c:pt idx="1">
                  <c:v>Ofta</c:v>
                </c:pt>
                <c:pt idx="2">
                  <c:v>Ibland</c:v>
                </c:pt>
                <c:pt idx="3">
                  <c:v>Sällan</c:v>
                </c:pt>
                <c:pt idx="4">
                  <c:v>Aldrig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0.18</c:v>
                </c:pt>
                <c:pt idx="2">
                  <c:v>0.35</c:v>
                </c:pt>
                <c:pt idx="3">
                  <c:v>0.22</c:v>
                </c:pt>
                <c:pt idx="4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E-1C4B-B6C6-69C50C6992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high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smtId="4294967295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S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Har du upplevt problem i övergången mellan sjukhusvård och primärvård eller kommunal vård (t.ex. att information fallit bort eller att uppföljning uteblivit)?</c:v>
                </c:pt>
              </c:strCache>
            </c:strRef>
          </c:tx>
          <c:spPr>
            <a:solidFill>
              <a:srgbClr val="CB0E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 smtId="4294967295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Sheet1!$C$2:$C$4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Jag har inte haft sådana övergångar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0.34</c:v>
                </c:pt>
                <c:pt idx="1">
                  <c:v>0.41</c:v>
                </c:pt>
                <c:pt idx="2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E-1C4B-B6C6-69C50C6992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high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smtId="4294967295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S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Vilka av följande problem upplevde du i övergången? (Flera svar möjliga)</c:v>
                </c:pt>
              </c:strCache>
            </c:strRef>
          </c:tx>
          <c:spPr>
            <a:solidFill>
              <a:srgbClr val="CB0E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 smtId="4294967295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Sheet1!$C$2:$C$7</c:f>
              <c:strCache>
                <c:ptCount val="6"/>
                <c:pt idx="0">
                  <c:v>Uppföljning uteblev eller fördröjdes</c:v>
                </c:pt>
                <c:pt idx="1">
                  <c:v>Information om min vård eller behandling gick förlorad</c:v>
                </c:pt>
                <c:pt idx="2">
                  <c:v>Jag visste inte vem jag skulle kontakta vid problem</c:v>
                </c:pt>
                <c:pt idx="3">
                  <c:v>Annat:</c:v>
                </c:pt>
                <c:pt idx="4">
                  <c:v>Det saknades nödvändig utrustning eller hjälpmedel hemma</c:v>
                </c:pt>
                <c:pt idx="5">
                  <c:v>Hemtjänsten/kommunen var inte redo att ta emot mig efter utskrivning</c:v>
                </c:pt>
              </c:strCache>
            </c:strRef>
          </c:cat>
          <c:val>
            <c:numRef>
              <c:f>Sheet1!$D$2:$D$7</c:f>
              <c:numCache>
                <c:formatCode>0%</c:formatCode>
                <c:ptCount val="6"/>
                <c:pt idx="0">
                  <c:v>0.73</c:v>
                </c:pt>
                <c:pt idx="1">
                  <c:v>0.28999999999999998</c:v>
                </c:pt>
                <c:pt idx="2">
                  <c:v>0.22</c:v>
                </c:pt>
                <c:pt idx="3">
                  <c:v>0.09</c:v>
                </c:pt>
                <c:pt idx="4">
                  <c:v>0.03</c:v>
                </c:pt>
                <c:pt idx="5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E-1C4B-B6C6-69C50C6992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t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high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smtId="4294967295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SE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Upplever du att det finns någon i vården som har ett helhetsansvar för din vård och hälsa?</c:v>
                </c:pt>
              </c:strCache>
            </c:strRef>
          </c:tx>
          <c:spPr>
            <a:solidFill>
              <a:srgbClr val="CB0E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 smtId="4294967295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Sheet1!$C$2:$C$4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ej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0.28999999999999998</c:v>
                </c:pt>
                <c:pt idx="1">
                  <c:v>0.56999999999999995</c:v>
                </c:pt>
                <c:pt idx="2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E-1C4B-B6C6-69C50C6992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high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smtId="4294967295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Hur gammal är du?</c:v>
                </c:pt>
              </c:strCache>
            </c:strRef>
          </c:tx>
          <c:spPr>
            <a:solidFill>
              <a:srgbClr val="CB0E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 smtId="4294967295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Sheet1!$C$2:$C$6</c:f>
              <c:strCache>
                <c:ptCount val="5"/>
                <c:pt idx="0">
                  <c:v>Under 50 år</c:v>
                </c:pt>
                <c:pt idx="1">
                  <c:v>50–64 år</c:v>
                </c:pt>
                <c:pt idx="2">
                  <c:v>65–74 år</c:v>
                </c:pt>
                <c:pt idx="3">
                  <c:v>75–84 år</c:v>
                </c:pt>
                <c:pt idx="4">
                  <c:v>85 år eller äldre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0.01</c:v>
                </c:pt>
                <c:pt idx="1">
                  <c:v>0.08</c:v>
                </c:pt>
                <c:pt idx="2">
                  <c:v>0.31</c:v>
                </c:pt>
                <c:pt idx="3">
                  <c:v>0.49</c:v>
                </c:pt>
                <c:pt idx="4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E-1C4B-B6C6-69C50C6992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high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smtId="4294967295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SE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Kände du till att du som patient har rätt att få en fast vårdkontakt som tar ett helhetsansvar för din vård och samordning mellan olika vårdgivare?</c:v>
                </c:pt>
              </c:strCache>
            </c:strRef>
          </c:tx>
          <c:spPr>
            <a:solidFill>
              <a:srgbClr val="CB0E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 smtId="4294967295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Sheet1!$C$2:$C$4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Osäker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0.31</c:v>
                </c:pt>
                <c:pt idx="1">
                  <c:v>0.53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E-1C4B-B6C6-69C50C6992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high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smtId="4294967295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SE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Upplever du att vården utgår från dina samlade behov, inte bara en enskild diagnos?</c:v>
                </c:pt>
              </c:strCache>
            </c:strRef>
          </c:tx>
          <c:spPr>
            <a:solidFill>
              <a:srgbClr val="CB0E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 smtId="4294967295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Sheet1!$C$2:$C$5</c:f>
              <c:strCache>
                <c:ptCount val="4"/>
                <c:pt idx="0">
                  <c:v>Ja, helt och hållet</c:v>
                </c:pt>
                <c:pt idx="1">
                  <c:v>Ja, delvis</c:v>
                </c:pt>
                <c:pt idx="2">
                  <c:v>Nej, inte särskilt</c:v>
                </c:pt>
                <c:pt idx="3">
                  <c:v>Nej, inte alls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0.16</c:v>
                </c:pt>
                <c:pt idx="1">
                  <c:v>0.4</c:v>
                </c:pt>
                <c:pt idx="2">
                  <c:v>0.33</c:v>
                </c:pt>
                <c:pt idx="3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E-1C4B-B6C6-69C50C6992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high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smtId="4294967295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SE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Känner du dig delaktig i beslut som rör din vård och behandling?</c:v>
                </c:pt>
              </c:strCache>
            </c:strRef>
          </c:tx>
          <c:spPr>
            <a:solidFill>
              <a:srgbClr val="CB0E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 smtId="4294967295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Sheet1!$C$2:$C$5</c:f>
              <c:strCache>
                <c:ptCount val="4"/>
                <c:pt idx="0">
                  <c:v>Ja, helt och hållet</c:v>
                </c:pt>
                <c:pt idx="1">
                  <c:v>Ja, delvis</c:v>
                </c:pt>
                <c:pt idx="2">
                  <c:v>Nej, inte särskilt</c:v>
                </c:pt>
                <c:pt idx="3">
                  <c:v>Nej, inte alls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0.3</c:v>
                </c:pt>
                <c:pt idx="1">
                  <c:v>0.5</c:v>
                </c:pt>
                <c:pt idx="2">
                  <c:v>0.17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E-1C4B-B6C6-69C50C6992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high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smtId="4294967295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SE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Upplever du att vården tar till vara din egen kunskap och erfarenhet av dina sjukdomar?</c:v>
                </c:pt>
              </c:strCache>
            </c:strRef>
          </c:tx>
          <c:spPr>
            <a:solidFill>
              <a:srgbClr val="CB0E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 smtId="4294967295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Sheet1!$C$2:$C$5</c:f>
              <c:strCache>
                <c:ptCount val="4"/>
                <c:pt idx="0">
                  <c:v>Ja, helt och hållet</c:v>
                </c:pt>
                <c:pt idx="1">
                  <c:v>Ja, delvis</c:v>
                </c:pt>
                <c:pt idx="2">
                  <c:v>Nej, inte särskilt</c:v>
                </c:pt>
                <c:pt idx="3">
                  <c:v>Nej, inte alls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0.19</c:v>
                </c:pt>
                <c:pt idx="1">
                  <c:v>0.5</c:v>
                </c:pt>
                <c:pt idx="2">
                  <c:v>0.26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E-1C4B-B6C6-69C50C6992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high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smtId="4294967295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SE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Har du en skriftlig vårdplan eller behandlingsplan som du och din läkare tagit fram tillsammans?</c:v>
                </c:pt>
              </c:strCache>
            </c:strRef>
          </c:tx>
          <c:spPr>
            <a:solidFill>
              <a:srgbClr val="CB0E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 smtId="4294967295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Sheet1!$C$2:$C$4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ej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0.08</c:v>
                </c:pt>
                <c:pt idx="1">
                  <c:v>0.82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E-1C4B-B6C6-69C50C6992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high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smtId="4294967295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SE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Har du upplevt att din ålder har påverkat vilken vård, behandling eller utredning du erbjudits?</c:v>
                </c:pt>
              </c:strCache>
            </c:strRef>
          </c:tx>
          <c:spPr>
            <a:solidFill>
              <a:srgbClr val="CB0E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 smtId="4294967295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Sheet1!$C$2:$C$5</c:f>
              <c:strCache>
                <c:ptCount val="4"/>
                <c:pt idx="0">
                  <c:v>Ja, jag upplever att jag fått sämre vård på grund av min ålder</c:v>
                </c:pt>
                <c:pt idx="1">
                  <c:v>Ja, men jag är osäker på om det berodde på min ålder</c:v>
                </c:pt>
                <c:pt idx="2">
                  <c:v>Nej, jag upplever inte att min ålder har påverkat vården</c:v>
                </c:pt>
                <c:pt idx="3">
                  <c:v>Vet ej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0.11</c:v>
                </c:pt>
                <c:pt idx="1">
                  <c:v>0.21</c:v>
                </c:pt>
                <c:pt idx="2">
                  <c:v>0.56000000000000005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E-1C4B-B6C6-69C50C6992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high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smtId="4294967295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SE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Har du eller en närstående någon gång fått höra att en undersökning eller behandling inte är aktuell "med tanke på din ålder"?</c:v>
                </c:pt>
              </c:strCache>
            </c:strRef>
          </c:tx>
          <c:spPr>
            <a:solidFill>
              <a:srgbClr val="CB0E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 smtId="4294967295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Sheet1!$C$2:$C$4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Minns ej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0.14000000000000001</c:v>
                </c:pt>
                <c:pt idx="1">
                  <c:v>0.81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E-1C4B-B6C6-69C50C6992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high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smtId="4294967295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SE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Hur nöjd är du sammantaget med den vård du får i dag?</c:v>
                </c:pt>
              </c:strCache>
            </c:strRef>
          </c:tx>
          <c:spPr>
            <a:solidFill>
              <a:srgbClr val="CB0E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 smtId="4294967295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Sheet1!$C$2:$C$5</c:f>
              <c:strCache>
                <c:ptCount val="4"/>
                <c:pt idx="0">
                  <c:v>Mycket nöjd</c:v>
                </c:pt>
                <c:pt idx="1">
                  <c:v>Ganska nöjd</c:v>
                </c:pt>
                <c:pt idx="2">
                  <c:v>Ganska missnöjd</c:v>
                </c:pt>
                <c:pt idx="3">
                  <c:v>Mycket missnöjd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0.27</c:v>
                </c:pt>
                <c:pt idx="1">
                  <c:v>0.54</c:v>
                </c:pt>
                <c:pt idx="2">
                  <c:v>0.16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E-1C4B-B6C6-69C50C6992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high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smtId="4294967295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Vilket kön identifierar du dig som?</c:v>
                </c:pt>
              </c:strCache>
            </c:strRef>
          </c:tx>
          <c:spPr>
            <a:solidFill>
              <a:srgbClr val="CB0E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 smtId="4294967295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Sheet1!$C$2:$C$4</c:f>
              <c:strCache>
                <c:ptCount val="3"/>
                <c:pt idx="0">
                  <c:v>Kvinna</c:v>
                </c:pt>
                <c:pt idx="1">
                  <c:v>Man</c:v>
                </c:pt>
                <c:pt idx="2">
                  <c:v>Annat / Vill ej uppge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0.63</c:v>
                </c:pt>
                <c:pt idx="1">
                  <c:v>0.37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E-1C4B-B6C6-69C50C6992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high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smtId="4294967295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Vilken region bor du i?</c:v>
                </c:pt>
              </c:strCache>
            </c:strRef>
          </c:tx>
          <c:spPr>
            <a:solidFill>
              <a:srgbClr val="CB0E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1" i="0" u="none" strike="noStrike" kern="1200" baseline="0" smtId="4294967295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Sheet1!$C$2:$C$22</c:f>
              <c:strCache>
                <c:ptCount val="21"/>
                <c:pt idx="0">
                  <c:v>Stockholm</c:v>
                </c:pt>
                <c:pt idx="1">
                  <c:v>Västra Götaland</c:v>
                </c:pt>
                <c:pt idx="2">
                  <c:v>Skåne</c:v>
                </c:pt>
                <c:pt idx="3">
                  <c:v>Norrbotten</c:v>
                </c:pt>
                <c:pt idx="4">
                  <c:v>Västerbotten</c:v>
                </c:pt>
                <c:pt idx="5">
                  <c:v>Gävleborg</c:v>
                </c:pt>
                <c:pt idx="6">
                  <c:v>Halland</c:v>
                </c:pt>
                <c:pt idx="7">
                  <c:v>Kronoberg</c:v>
                </c:pt>
                <c:pt idx="8">
                  <c:v>Uppsala</c:v>
                </c:pt>
                <c:pt idx="9">
                  <c:v>Värmland</c:v>
                </c:pt>
                <c:pt idx="10">
                  <c:v>Västernorrland</c:v>
                </c:pt>
                <c:pt idx="11">
                  <c:v>Västmanland</c:v>
                </c:pt>
                <c:pt idx="12">
                  <c:v>Östergötland</c:v>
                </c:pt>
                <c:pt idx="13">
                  <c:v>Blekinge</c:v>
                </c:pt>
                <c:pt idx="14">
                  <c:v>Dalarna</c:v>
                </c:pt>
                <c:pt idx="15">
                  <c:v>Jämtland Härjedalen</c:v>
                </c:pt>
                <c:pt idx="16">
                  <c:v>Jönköping</c:v>
                </c:pt>
                <c:pt idx="17">
                  <c:v>Kalmar</c:v>
                </c:pt>
                <c:pt idx="18">
                  <c:v>Örebro</c:v>
                </c:pt>
                <c:pt idx="19">
                  <c:v>Gotland</c:v>
                </c:pt>
                <c:pt idx="20">
                  <c:v>Sörmland</c:v>
                </c:pt>
              </c:strCache>
            </c:strRef>
          </c:cat>
          <c:val>
            <c:numRef>
              <c:f>Sheet1!$D$2:$D$22</c:f>
              <c:numCache>
                <c:formatCode>0%</c:formatCode>
                <c:ptCount val="21"/>
                <c:pt idx="0">
                  <c:v>0.17</c:v>
                </c:pt>
                <c:pt idx="1">
                  <c:v>0.15</c:v>
                </c:pt>
                <c:pt idx="2">
                  <c:v>0.13</c:v>
                </c:pt>
                <c:pt idx="3">
                  <c:v>7.0000000000000007E-2</c:v>
                </c:pt>
                <c:pt idx="4">
                  <c:v>0.06</c:v>
                </c:pt>
                <c:pt idx="5">
                  <c:v>0.05</c:v>
                </c:pt>
                <c:pt idx="6">
                  <c:v>0.04</c:v>
                </c:pt>
                <c:pt idx="7">
                  <c:v>0.04</c:v>
                </c:pt>
                <c:pt idx="8">
                  <c:v>0.03</c:v>
                </c:pt>
                <c:pt idx="9">
                  <c:v>0.03</c:v>
                </c:pt>
                <c:pt idx="10">
                  <c:v>0.03</c:v>
                </c:pt>
                <c:pt idx="11">
                  <c:v>0.03</c:v>
                </c:pt>
                <c:pt idx="12">
                  <c:v>0.03</c:v>
                </c:pt>
                <c:pt idx="13">
                  <c:v>0.02</c:v>
                </c:pt>
                <c:pt idx="14">
                  <c:v>0.02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0.01</c:v>
                </c:pt>
                <c:pt idx="2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E-1C4B-B6C6-69C50C6992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0.2"/>
          <c:min val="0"/>
        </c:scaling>
        <c:delete val="0"/>
        <c:axPos val="t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high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smtId="4294967295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Vilken region bor du i?</c:v>
                </c:pt>
              </c:strCache>
            </c:strRef>
          </c:tx>
          <c:spPr>
            <a:solidFill>
              <a:srgbClr val="FFFFFF">
                <a:lumMod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1" i="0" u="none" strike="noStrike" kern="1200" baseline="0" smtId="4294967295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Sheet1!$C$2:$C$22</c:f>
              <c:strCache>
                <c:ptCount val="21"/>
                <c:pt idx="0">
                  <c:v>Stockholm</c:v>
                </c:pt>
                <c:pt idx="1">
                  <c:v>Västra Götaland</c:v>
                </c:pt>
                <c:pt idx="2">
                  <c:v>Skåne</c:v>
                </c:pt>
                <c:pt idx="3">
                  <c:v>Norrbotten</c:v>
                </c:pt>
                <c:pt idx="4">
                  <c:v>Västerbotten</c:v>
                </c:pt>
                <c:pt idx="5">
                  <c:v>Gävleborg</c:v>
                </c:pt>
                <c:pt idx="6">
                  <c:v>Halland</c:v>
                </c:pt>
                <c:pt idx="7">
                  <c:v>Kronoberg</c:v>
                </c:pt>
                <c:pt idx="8">
                  <c:v>Uppsala</c:v>
                </c:pt>
                <c:pt idx="9">
                  <c:v>Värmland</c:v>
                </c:pt>
                <c:pt idx="10">
                  <c:v>Västernorrland</c:v>
                </c:pt>
                <c:pt idx="11">
                  <c:v>Västmanland</c:v>
                </c:pt>
                <c:pt idx="12">
                  <c:v>Östergötland</c:v>
                </c:pt>
                <c:pt idx="13">
                  <c:v>Blekinge</c:v>
                </c:pt>
                <c:pt idx="14">
                  <c:v>Dalarna</c:v>
                </c:pt>
                <c:pt idx="15">
                  <c:v>Jämtland Härjedalen</c:v>
                </c:pt>
                <c:pt idx="16">
                  <c:v>Jönköping</c:v>
                </c:pt>
                <c:pt idx="17">
                  <c:v>Kalmar</c:v>
                </c:pt>
                <c:pt idx="18">
                  <c:v>Örebro</c:v>
                </c:pt>
                <c:pt idx="19">
                  <c:v>Gotland</c:v>
                </c:pt>
                <c:pt idx="20">
                  <c:v>Sörmland</c:v>
                </c:pt>
              </c:strCache>
            </c:strRef>
          </c:cat>
          <c:val>
            <c:numRef>
              <c:f>Sheet1!$D$2:$D$22</c:f>
              <c:numCache>
                <c:formatCode>0%</c:formatCode>
                <c:ptCount val="21"/>
                <c:pt idx="0">
                  <c:v>0.18701477814515099</c:v>
                </c:pt>
                <c:pt idx="1">
                  <c:v>0.160433754087281</c:v>
                </c:pt>
                <c:pt idx="2">
                  <c:v>0.12960332827941501</c:v>
                </c:pt>
                <c:pt idx="3">
                  <c:v>2.7896260709131801E-2</c:v>
                </c:pt>
                <c:pt idx="4">
                  <c:v>2.7123330836819299E-2</c:v>
                </c:pt>
                <c:pt idx="5">
                  <c:v>3.3692663902234098E-2</c:v>
                </c:pt>
                <c:pt idx="6">
                  <c:v>3.6429315163582603E-2</c:v>
                </c:pt>
                <c:pt idx="7">
                  <c:v>2.02891237235811E-2</c:v>
                </c:pt>
                <c:pt idx="8">
                  <c:v>3.6014878614617399E-2</c:v>
                </c:pt>
                <c:pt idx="9">
                  <c:v>3.2031492610927401E-2</c:v>
                </c:pt>
                <c:pt idx="10">
                  <c:v>2.7935078457519701E-2</c:v>
                </c:pt>
                <c:pt idx="11">
                  <c:v>2.9016266919971501E-2</c:v>
                </c:pt>
                <c:pt idx="12">
                  <c:v>4.6112059989404999E-2</c:v>
                </c:pt>
                <c:pt idx="13">
                  <c:v>1.7997734870211699E-2</c:v>
                </c:pt>
                <c:pt idx="14">
                  <c:v>3.4755585188973898E-2</c:v>
                </c:pt>
                <c:pt idx="15">
                  <c:v>1.4883181411322E-2</c:v>
                </c:pt>
                <c:pt idx="16">
                  <c:v>3.6037712584257399E-2</c:v>
                </c:pt>
                <c:pt idx="17">
                  <c:v>2.9627075607840302E-2</c:v>
                </c:pt>
                <c:pt idx="18">
                  <c:v>3.2219872860457001E-2</c:v>
                </c:pt>
                <c:pt idx="19">
                  <c:v>7.6333960506366101E-3</c:v>
                </c:pt>
                <c:pt idx="20">
                  <c:v>3.3253109986665003E-2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E-1C4B-B6C6-69C50C6992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67451136"/>
        <c:axId val="66437120"/>
      </c:barChart>
      <c:catAx>
        <c:axId val="67451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t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high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smtId="4294967295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Vilken eller vilka diagnoser har du? (Flera svar möjliga)</c:v>
                </c:pt>
              </c:strCache>
            </c:strRef>
          </c:tx>
          <c:spPr>
            <a:solidFill>
              <a:srgbClr val="CB0E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 smtId="4294967295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Sheet1!$C$2:$C$5</c:f>
              <c:strCache>
                <c:ptCount val="4"/>
                <c:pt idx="0">
                  <c:v>Hjärtsjukdom (t.ex. hjärtsvikt, hjärtinfarkt, klaffsjukdom, förmaksflimmer)</c:v>
                </c:pt>
                <c:pt idx="1">
                  <c:v>Kärlsjukdom (t.ex. stroke, kärlkramp)</c:v>
                </c:pt>
                <c:pt idx="2">
                  <c:v>Lungsjukdom (t.ex. KOL, lungfibros, astma)</c:v>
                </c:pt>
                <c:pt idx="3">
                  <c:v>Jag har ingen av ovanstående diagnoser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0.56999999999999995</c:v>
                </c:pt>
                <c:pt idx="1">
                  <c:v>0.14000000000000001</c:v>
                </c:pt>
                <c:pt idx="2">
                  <c:v>0.27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E-1C4B-B6C6-69C50C6992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high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smtId="4294967295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Har du fler än en diagnos eller sjukdom som kräver regelbunden vårdkontakt?</c:v>
                </c:pt>
              </c:strCache>
            </c:strRef>
          </c:tx>
          <c:spPr>
            <a:solidFill>
              <a:srgbClr val="CB0E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 smtId="4294967295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Sheet1!$C$2:$C$4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ej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0.6</c:v>
                </c:pt>
                <c:pt idx="1">
                  <c:v>0.35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E-1C4B-B6C6-69C50C6992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high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smtId="4294967295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S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Har du en fast läkarkontakt i primärvården (vårdcentralen)?</c:v>
                </c:pt>
              </c:strCache>
            </c:strRef>
          </c:tx>
          <c:spPr>
            <a:solidFill>
              <a:srgbClr val="CB0E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 smtId="4294967295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Sheet1!$C$2:$C$4</c:f>
              <c:strCache>
                <c:ptCount val="3"/>
                <c:pt idx="0">
                  <c:v>Ja</c:v>
                </c:pt>
                <c:pt idx="1">
                  <c:v>Nej</c:v>
                </c:pt>
                <c:pt idx="2">
                  <c:v>Vet ej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0.6</c:v>
                </c:pt>
                <c:pt idx="1">
                  <c:v>0.35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E-1C4B-B6C6-69C50C6992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high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smtId="4294967295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S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Hur viktigt är det för dig att ha en fast läkarkontakt?</c:v>
                </c:pt>
              </c:strCache>
            </c:strRef>
          </c:tx>
          <c:spPr>
            <a:solidFill>
              <a:srgbClr val="CB0E3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 smtId="4294967295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en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Sheet1!$C$2:$C$5</c:f>
              <c:strCache>
                <c:ptCount val="4"/>
                <c:pt idx="0">
                  <c:v>Mycket viktigt</c:v>
                </c:pt>
                <c:pt idx="1">
                  <c:v>Ganska viktigt</c:v>
                </c:pt>
                <c:pt idx="2">
                  <c:v>Inte särskilt viktigt</c:v>
                </c:pt>
                <c:pt idx="3">
                  <c:v>Inte alls viktigt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0.73</c:v>
                </c:pt>
                <c:pt idx="1">
                  <c:v>0.23</c:v>
                </c:pt>
                <c:pt idx="2">
                  <c:v>0.04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8E-1C4B-B6C6-69C50C6992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9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out"/>
        <c:minorTickMark val="none"/>
        <c:tickLblPos val="high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 smtId="4294967295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SE"/>
          </a:p>
        </c:txPr>
        <c:crossAx val="6745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200" smtId="4294967295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n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8109ADBD-77FD-B920-BEA5-B7F95314F4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86E2443-8EB5-0904-7F6C-F2108157FC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6A3EE-803B-B143-9C1E-314306347EE9}" type="datetimeFigureOut">
              <a:rPr lang="sv-SE" smtClean="0"/>
              <a:t>2026-06-04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08D5993-7583-EEA6-609F-06B613DA73D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80E0108-E101-16E3-69C7-2BB70EA0F5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54036-D665-3F4A-A2A1-713E2FE9C99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478335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162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678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4127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sv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sv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jpe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7">
            <a:extLst>
              <a:ext uri="{FF2B5EF4-FFF2-40B4-BE49-F238E27FC236}">
                <a16:creationId xmlns:a16="http://schemas.microsoft.com/office/drawing/2014/main" id="{5277CAFB-C0D6-BFDE-FE86-0F0223ED0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0374" y="1558383"/>
            <a:ext cx="6725263" cy="206787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9000"/>
            </a:lvl1pPr>
          </a:lstStyle>
          <a:p>
            <a:r>
              <a:rPr lang="sv-SE" dirty="0"/>
              <a:t>Projektets </a:t>
            </a:r>
            <a:br>
              <a:rPr lang="sv-SE" dirty="0"/>
            </a:br>
            <a:r>
              <a:rPr lang="sv-SE" dirty="0"/>
              <a:t>namn här</a:t>
            </a:r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642A0D67-DFA3-A2B5-9A5D-C1D874DDF09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264526" y="-29495"/>
            <a:ext cx="625685" cy="683466"/>
          </a:xfrm>
          <a:prstGeom prst="rect">
            <a:avLst/>
          </a:prstGeo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96AAA3E6-3722-28F6-900F-498B544B4A2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954" t="41060" r="11740" b="43320"/>
          <a:stretch/>
        </p:blipFill>
        <p:spPr>
          <a:xfrm>
            <a:off x="3889981" y="4572000"/>
            <a:ext cx="1364038" cy="160338"/>
          </a:xfrm>
          <a:prstGeom prst="rect">
            <a:avLst/>
          </a:prstGeom>
        </p:spPr>
      </p:pic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D5CFA6C1-8685-F0A2-7216-BABD3692A0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1800" y="901875"/>
            <a:ext cx="8280400" cy="4196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000" cap="all" spc="4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KUNDNAMN HÄR</a:t>
            </a:r>
          </a:p>
        </p:txBody>
      </p:sp>
      <p:sp>
        <p:nvSpPr>
          <p:cNvPr id="7" name="Platshållare för text 3">
            <a:extLst>
              <a:ext uri="{FF2B5EF4-FFF2-40B4-BE49-F238E27FC236}">
                <a16:creationId xmlns:a16="http://schemas.microsoft.com/office/drawing/2014/main" id="{AEA227D2-5BDF-371B-FE34-AF51B1779A9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845956"/>
            <a:ext cx="8280400" cy="41962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FontTx/>
              <a:buNone/>
              <a:defRPr sz="3000" spc="4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2025-XX-XX</a:t>
            </a:r>
          </a:p>
        </p:txBody>
      </p:sp>
    </p:spTree>
    <p:extLst>
      <p:ext uri="{BB962C8B-B14F-4D97-AF65-F5344CB8AC3E}">
        <p14:creationId xmlns:p14="http://schemas.microsoft.com/office/powerpoint/2010/main" val="1548224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A140892F-F13C-4A68-93E3-0215FF2142EE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0081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ly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A5723E-D743-A4FB-6D81-3784648A0B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411163"/>
            <a:ext cx="4140200" cy="2160587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800"/>
            </a:lvl1pPr>
          </a:lstStyle>
          <a:p>
            <a:r>
              <a:rPr lang="sv-SE" dirty="0"/>
              <a:t>Om bakgrunden är så här. Och läget </a:t>
            </a:r>
            <a:br>
              <a:rPr lang="sv-SE" dirty="0"/>
            </a:br>
            <a:r>
              <a:rPr lang="sv-SE" dirty="0"/>
              <a:t>är så här.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DBA47610-E6B2-02A7-4075-D6D9612A9D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2581275"/>
            <a:ext cx="4140200" cy="215106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800" cap="all" spc="20" baseline="0">
                <a:latin typeface="+mj-lt"/>
              </a:defRPr>
            </a:lvl1pPr>
          </a:lstStyle>
          <a:p>
            <a:r>
              <a:rPr lang="sv-SE" dirty="0"/>
              <a:t>KAN VI GÖRA EN INFLYGNING SÅ HÄR?</a:t>
            </a:r>
          </a:p>
        </p:txBody>
      </p:sp>
    </p:spTree>
    <p:extLst>
      <p:ext uri="{BB962C8B-B14F-4D97-AF65-F5344CB8AC3E}">
        <p14:creationId xmlns:p14="http://schemas.microsoft.com/office/powerpoint/2010/main" val="1102228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xt versal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A5723E-D743-A4FB-6D81-3784648A0B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377686"/>
            <a:ext cx="8280400" cy="2388128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80000"/>
              </a:lnSpc>
              <a:defRPr sz="6800" cap="all" baseline="0">
                <a:solidFill>
                  <a:schemeClr val="tx2"/>
                </a:solidFill>
              </a:defRPr>
            </a:lvl1pPr>
          </a:lstStyle>
          <a:p>
            <a:r>
              <a:rPr lang="sv-SE" dirty="0">
                <a:effectLst/>
              </a:rPr>
              <a:t>VIKTIG GREJ!</a:t>
            </a:r>
            <a:br>
              <a:rPr lang="sv-SE" dirty="0"/>
            </a:br>
            <a:r>
              <a:rPr lang="sv-SE" dirty="0">
                <a:solidFill>
                  <a:srgbClr val="FFFFFF"/>
                </a:solidFill>
                <a:effectLst/>
              </a:rPr>
              <a:t>GE ETT CENTRALT BUDSKAP</a:t>
            </a:r>
            <a:br>
              <a:rPr lang="sv-SE" dirty="0">
                <a:solidFill>
                  <a:srgbClr val="FFFFFF"/>
                </a:solidFill>
                <a:effectLst/>
              </a:rPr>
            </a:br>
            <a:r>
              <a:rPr lang="sv-SE" dirty="0">
                <a:solidFill>
                  <a:srgbClr val="FFFFFF"/>
                </a:solidFill>
                <a:effectLst/>
              </a:rPr>
              <a:t>PLATS, gör en del text vit.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93370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xt gemen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A5723E-D743-A4FB-6D81-3784648A0B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377686"/>
            <a:ext cx="8280400" cy="2388128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lnSpc>
                <a:spcPct val="100000"/>
              </a:lnSpc>
              <a:defRPr sz="4000" cap="none">
                <a:solidFill>
                  <a:schemeClr val="tx2"/>
                </a:solidFill>
              </a:defRPr>
            </a:lvl1pPr>
          </a:lstStyle>
          <a:p>
            <a:r>
              <a:rPr lang="sv-SE" dirty="0">
                <a:effectLst/>
              </a:rPr>
              <a:t>En bild för några korta och viktiga rader.</a:t>
            </a:r>
            <a:br>
              <a:rPr lang="sv-SE" dirty="0"/>
            </a:br>
            <a:r>
              <a:rPr lang="sv-SE" dirty="0">
                <a:effectLst/>
              </a:rPr>
              <a:t>Gör gärna den viktigaste texten vit.</a:t>
            </a:r>
            <a:br>
              <a:rPr lang="sv-SE" dirty="0"/>
            </a:br>
            <a:r>
              <a:rPr lang="sv-SE" dirty="0" err="1">
                <a:solidFill>
                  <a:srgbClr val="FFFFFF"/>
                </a:solidFill>
                <a:effectLst/>
              </a:rPr>
              <a:t>Lorem</a:t>
            </a:r>
            <a:r>
              <a:rPr lang="sv-SE" dirty="0">
                <a:solidFill>
                  <a:srgbClr val="FFFFFF"/>
                </a:solidFill>
                <a:effectLst/>
              </a:rPr>
              <a:t> </a:t>
            </a:r>
            <a:r>
              <a:rPr lang="sv-SE" dirty="0" err="1">
                <a:solidFill>
                  <a:srgbClr val="FFFFFF"/>
                </a:solidFill>
                <a:effectLst/>
              </a:rPr>
              <a:t>ipsum</a:t>
            </a:r>
            <a:r>
              <a:rPr lang="sv-SE" dirty="0">
                <a:solidFill>
                  <a:srgbClr val="FFFFFF"/>
                </a:solidFill>
                <a:effectLst/>
              </a:rPr>
              <a:t> eller vad?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93386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833810A-8674-F550-E771-E22A603A36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3019" y="412750"/>
            <a:ext cx="4910138" cy="4322763"/>
          </a:xfrm>
          <a:prstGeom prst="rect">
            <a:avLst/>
          </a:prstGeom>
          <a:solidFill>
            <a:schemeClr val="bg1"/>
          </a:solidFill>
        </p:spPr>
        <p:txBody>
          <a:bodyPr lIns="720000" tIns="360000" rIns="720000" bIns="360000" anchor="ctr" anchorCtr="0"/>
          <a:lstStyle/>
          <a:p>
            <a:pPr marL="288000" indent="-288000" algn="l">
              <a:spcAft>
                <a:spcPts val="12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sv-SE" sz="1400" dirty="0">
                <a:solidFill>
                  <a:schemeClr val="tx2"/>
                </a:solidFill>
              </a:rPr>
              <a:t>Mötets agenda här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E797E5B9-905C-D436-9520-394B4932C928}"/>
              </a:ext>
            </a:extLst>
          </p:cNvPr>
          <p:cNvSpPr txBox="1"/>
          <p:nvPr userDrawn="1"/>
        </p:nvSpPr>
        <p:spPr>
          <a:xfrm>
            <a:off x="431800" y="2017752"/>
            <a:ext cx="281086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7200" cap="all" baseline="0" dirty="0">
                <a:latin typeface="+mj-lt"/>
              </a:rPr>
              <a:t>AGENDA</a:t>
            </a:r>
            <a:r>
              <a:rPr lang="sv-SE" sz="7200" dirty="0"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142210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j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833810A-8674-F550-E771-E22A603A36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83019" y="412750"/>
            <a:ext cx="4910138" cy="4322763"/>
          </a:xfrm>
          <a:prstGeom prst="rect">
            <a:avLst/>
          </a:prstGeom>
          <a:solidFill>
            <a:schemeClr val="bg2"/>
          </a:solidFill>
          <a:effectLst>
            <a:outerShdw dist="76200" dir="2700000" algn="tl" rotWithShape="0">
              <a:prstClr val="black"/>
            </a:outerShdw>
          </a:effectLst>
        </p:spPr>
        <p:txBody>
          <a:bodyPr lIns="720000" tIns="360000" rIns="720000" bIns="360000" anchor="ctr" anchorCtr="0"/>
          <a:lstStyle/>
          <a:p>
            <a:pPr marL="288000" indent="-288000" algn="l">
              <a:spcAft>
                <a:spcPts val="12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sv-SE" sz="1400" dirty="0">
                <a:solidFill>
                  <a:schemeClr val="tx2"/>
                </a:solidFill>
              </a:rPr>
              <a:t>Mötets agenda här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9113B1E4-F33F-0B62-474E-66CAB6031BC2}"/>
              </a:ext>
            </a:extLst>
          </p:cNvPr>
          <p:cNvSpPr txBox="1"/>
          <p:nvPr userDrawn="1"/>
        </p:nvSpPr>
        <p:spPr>
          <a:xfrm>
            <a:off x="431800" y="2017752"/>
            <a:ext cx="281086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7200" cap="all" baseline="0" dirty="0">
                <a:latin typeface="+mj-lt"/>
              </a:rPr>
              <a:t>AGENDA</a:t>
            </a:r>
            <a:r>
              <a:rPr lang="sv-SE" sz="7200" dirty="0"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00640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ppdrage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6AE81935-35A2-FA01-BA88-C4D39BBED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501650"/>
            <a:ext cx="4064000" cy="4230688"/>
          </a:xfrm>
          <a:prstGeom prst="rect">
            <a:avLst/>
          </a:prstGeom>
        </p:spPr>
        <p:txBody>
          <a:bodyPr lIns="0" tIns="0" rIns="0" bIns="0" anchor="ctr" anchorCtr="0"/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rgbClr val="FFFFFF"/>
                </a:solidFill>
                <a:effectLst/>
              </a:rPr>
              <a:t>Bra sida när du kan hålla dig kort och koncis på det här sättet. </a:t>
            </a:r>
            <a:endParaRPr lang="sv-SE" sz="1400" b="1" dirty="0"/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rgbClr val="FFFFFF"/>
                </a:solidFill>
                <a:effectLst/>
              </a:rPr>
              <a:t>En lista med det allra viktigaste. </a:t>
            </a:r>
            <a:r>
              <a:rPr lang="sv-SE" sz="1400" b="1" dirty="0" err="1">
                <a:solidFill>
                  <a:srgbClr val="FFFFFF"/>
                </a:solidFill>
                <a:effectLst/>
              </a:rPr>
              <a:t>Bersperit</a:t>
            </a:r>
            <a:r>
              <a:rPr lang="sv-SE" sz="1400" b="1" dirty="0">
                <a:solidFill>
                  <a:srgbClr val="FFFFFF"/>
                </a:solidFill>
                <a:effectLst/>
              </a:rPr>
              <a:t> as </a:t>
            </a:r>
            <a:r>
              <a:rPr lang="sv-SE" sz="1400" b="1" dirty="0" err="1">
                <a:solidFill>
                  <a:srgbClr val="FFFFFF"/>
                </a:solidFill>
                <a:effectLst/>
              </a:rPr>
              <a:t>doluptios</a:t>
            </a:r>
            <a:r>
              <a:rPr lang="sv-SE" sz="1400" b="1" dirty="0">
                <a:solidFill>
                  <a:srgbClr val="FFFFFF"/>
                </a:solidFill>
                <a:effectLst/>
              </a:rPr>
              <a:t> </a:t>
            </a:r>
            <a:r>
              <a:rPr lang="sv-SE" sz="1400" b="1" dirty="0" err="1">
                <a:solidFill>
                  <a:srgbClr val="FFFFFF"/>
                </a:solidFill>
                <a:effectLst/>
              </a:rPr>
              <a:t>volor</a:t>
            </a:r>
            <a:r>
              <a:rPr lang="sv-SE" sz="1400" b="1" dirty="0">
                <a:solidFill>
                  <a:srgbClr val="FFFFFF"/>
                </a:solidFill>
                <a:effectLst/>
              </a:rPr>
              <a:t> mom.</a:t>
            </a:r>
            <a:endParaRPr lang="sv-SE" sz="1400" b="1" dirty="0"/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rgbClr val="FFFFFF"/>
                </a:solidFill>
                <a:effectLst/>
              </a:rPr>
              <a:t>Bara några punkter får plats. </a:t>
            </a:r>
            <a:endParaRPr lang="sv-SE" sz="1400" b="1" dirty="0"/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rgbClr val="FFFFFF"/>
                </a:solidFill>
                <a:effectLst/>
              </a:rPr>
              <a:t>Mer text? Välj en </a:t>
            </a:r>
            <a:r>
              <a:rPr lang="sv-SE" sz="1400" b="1" dirty="0" err="1">
                <a:solidFill>
                  <a:srgbClr val="FFFFFF"/>
                </a:solidFill>
                <a:effectLst/>
              </a:rPr>
              <a:t>annnan</a:t>
            </a:r>
            <a:r>
              <a:rPr lang="sv-SE" sz="1400" b="1" dirty="0">
                <a:solidFill>
                  <a:srgbClr val="FFFFFF"/>
                </a:solidFill>
                <a:effectLst/>
              </a:rPr>
              <a:t> mall!</a:t>
            </a:r>
            <a:endParaRPr lang="sv-SE" sz="1400" b="1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D964BD0-DC4D-BB49-3C38-EE1C2AF7A408}"/>
              </a:ext>
            </a:extLst>
          </p:cNvPr>
          <p:cNvSpPr txBox="1"/>
          <p:nvPr userDrawn="1"/>
        </p:nvSpPr>
        <p:spPr>
          <a:xfrm>
            <a:off x="431800" y="2017752"/>
            <a:ext cx="343755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7200" cap="all" baseline="0" dirty="0">
                <a:latin typeface="+mj-lt"/>
              </a:rPr>
              <a:t>UPPDRAGET:</a:t>
            </a:r>
          </a:p>
        </p:txBody>
      </p:sp>
    </p:spTree>
    <p:extLst>
      <p:ext uri="{BB962C8B-B14F-4D97-AF65-F5344CB8AC3E}">
        <p14:creationId xmlns:p14="http://schemas.microsoft.com/office/powerpoint/2010/main" val="431851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d vi ska gör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6AE81935-35A2-FA01-BA88-C4D39BBEDC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00" y="501650"/>
            <a:ext cx="4064000" cy="4230688"/>
          </a:xfrm>
          <a:prstGeom prst="rect">
            <a:avLst/>
          </a:prstGeom>
        </p:spPr>
        <p:txBody>
          <a:bodyPr lIns="0" tIns="0" rIns="0" bIns="0" anchor="ctr" anchorCtr="0"/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rgbClr val="FFFFFF"/>
                </a:solidFill>
                <a:effectLst/>
              </a:rPr>
              <a:t>Bra sida när du kan hålla dig kort och koncis på det här sättet. </a:t>
            </a:r>
            <a:endParaRPr lang="sv-SE" sz="1400" b="1" dirty="0"/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rgbClr val="FFFFFF"/>
                </a:solidFill>
                <a:effectLst/>
              </a:rPr>
              <a:t>En lista med det allra viktigaste. </a:t>
            </a:r>
            <a:r>
              <a:rPr lang="sv-SE" sz="1400" b="1" dirty="0" err="1">
                <a:solidFill>
                  <a:srgbClr val="FFFFFF"/>
                </a:solidFill>
                <a:effectLst/>
              </a:rPr>
              <a:t>Bersperit</a:t>
            </a:r>
            <a:r>
              <a:rPr lang="sv-SE" sz="1400" b="1" dirty="0">
                <a:solidFill>
                  <a:srgbClr val="FFFFFF"/>
                </a:solidFill>
                <a:effectLst/>
              </a:rPr>
              <a:t> as </a:t>
            </a:r>
            <a:r>
              <a:rPr lang="sv-SE" sz="1400" b="1" dirty="0" err="1">
                <a:solidFill>
                  <a:srgbClr val="FFFFFF"/>
                </a:solidFill>
                <a:effectLst/>
              </a:rPr>
              <a:t>doluptios</a:t>
            </a:r>
            <a:r>
              <a:rPr lang="sv-SE" sz="1400" b="1" dirty="0">
                <a:solidFill>
                  <a:srgbClr val="FFFFFF"/>
                </a:solidFill>
                <a:effectLst/>
              </a:rPr>
              <a:t> </a:t>
            </a:r>
            <a:r>
              <a:rPr lang="sv-SE" sz="1400" b="1" dirty="0" err="1">
                <a:solidFill>
                  <a:srgbClr val="FFFFFF"/>
                </a:solidFill>
                <a:effectLst/>
              </a:rPr>
              <a:t>volor</a:t>
            </a:r>
            <a:r>
              <a:rPr lang="sv-SE" sz="1400" b="1" dirty="0">
                <a:solidFill>
                  <a:srgbClr val="FFFFFF"/>
                </a:solidFill>
                <a:effectLst/>
              </a:rPr>
              <a:t> mom.</a:t>
            </a:r>
            <a:endParaRPr lang="sv-SE" sz="1400" b="1" dirty="0"/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rgbClr val="FFFFFF"/>
                </a:solidFill>
                <a:effectLst/>
              </a:rPr>
              <a:t>Bara några punkter får plats. </a:t>
            </a:r>
            <a:endParaRPr lang="sv-SE" sz="1400" b="1" dirty="0"/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rgbClr val="FFFFFF"/>
                </a:solidFill>
                <a:effectLst/>
              </a:rPr>
              <a:t>Mer text? Välj en </a:t>
            </a:r>
            <a:r>
              <a:rPr lang="sv-SE" sz="1400" b="1" dirty="0" err="1">
                <a:solidFill>
                  <a:srgbClr val="FFFFFF"/>
                </a:solidFill>
                <a:effectLst/>
              </a:rPr>
              <a:t>annnan</a:t>
            </a:r>
            <a:r>
              <a:rPr lang="sv-SE" sz="1400" b="1" dirty="0">
                <a:solidFill>
                  <a:srgbClr val="FFFFFF"/>
                </a:solidFill>
                <a:effectLst/>
              </a:rPr>
              <a:t> mall!</a:t>
            </a:r>
            <a:endParaRPr lang="sv-SE" sz="1400" b="1" dirty="0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734F625D-E32F-A037-BC28-B8D9E80BD9B5}"/>
              </a:ext>
            </a:extLst>
          </p:cNvPr>
          <p:cNvSpPr txBox="1"/>
          <p:nvPr userDrawn="1"/>
        </p:nvSpPr>
        <p:spPr>
          <a:xfrm>
            <a:off x="431800" y="1805997"/>
            <a:ext cx="2810862" cy="16758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sv-SE" sz="6600" cap="all" baseline="0" dirty="0">
                <a:latin typeface="+mj-lt"/>
              </a:rPr>
              <a:t>Vad vi </a:t>
            </a:r>
            <a:br>
              <a:rPr lang="sv-SE" sz="6600" cap="all" baseline="0" dirty="0">
                <a:latin typeface="+mj-lt"/>
              </a:rPr>
            </a:br>
            <a:r>
              <a:rPr lang="sv-SE" sz="6600" cap="all" baseline="0" dirty="0">
                <a:latin typeface="+mj-lt"/>
              </a:rPr>
              <a:t>ska göra:</a:t>
            </a:r>
            <a:endParaRPr lang="sv-SE" sz="6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7552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A5723E-D743-A4FB-6D81-3784648A0B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377686"/>
            <a:ext cx="2923292" cy="2388128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7200" b="0">
                <a:solidFill>
                  <a:schemeClr val="tx1"/>
                </a:solidFill>
              </a:defRPr>
            </a:lvl1pPr>
          </a:lstStyle>
          <a:p>
            <a:r>
              <a:rPr lang="sv-SE" dirty="0">
                <a:solidFill>
                  <a:srgbClr val="000000"/>
                </a:solidFill>
                <a:effectLst/>
              </a:rPr>
              <a:t>RUBRIK </a:t>
            </a:r>
            <a:br>
              <a:rPr lang="sv-SE" dirty="0">
                <a:solidFill>
                  <a:srgbClr val="000000"/>
                </a:solidFill>
                <a:effectLst/>
              </a:rPr>
            </a:br>
            <a:r>
              <a:rPr lang="sv-SE" dirty="0">
                <a:solidFill>
                  <a:srgbClr val="000000"/>
                </a:solidFill>
                <a:effectLst/>
              </a:rPr>
              <a:t>&amp; TEXT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79E1A89-8E9C-D03A-93D6-F570D2F892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5098" y="411163"/>
            <a:ext cx="5137102" cy="43211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/>
            </a:lvl1pPr>
          </a:lstStyle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sv-SE" sz="1400" dirty="0"/>
              <a:t>Text goes </a:t>
            </a:r>
            <a:r>
              <a:rPr lang="sv-SE" sz="1400" dirty="0" err="1"/>
              <a:t>here</a:t>
            </a:r>
            <a:r>
              <a:rPr lang="sv-SE" sz="1400" dirty="0"/>
              <a:t> </a:t>
            </a:r>
            <a:r>
              <a:rPr lang="sv-SE" sz="1400" dirty="0" err="1"/>
              <a:t>doluptatiae</a:t>
            </a:r>
            <a:r>
              <a:rPr lang="sv-SE" sz="1400" dirty="0"/>
              <a:t> </a:t>
            </a:r>
            <a:r>
              <a:rPr lang="sv-SE" sz="1400" dirty="0" err="1"/>
              <a:t>sincillabo</a:t>
            </a:r>
            <a:r>
              <a:rPr lang="sv-SE" sz="1400" dirty="0"/>
              <a:t> </a:t>
            </a:r>
            <a:r>
              <a:rPr lang="sv-SE" sz="1400" dirty="0" err="1"/>
              <a:t>nam</a:t>
            </a:r>
            <a:r>
              <a:rPr lang="sv-SE" sz="1400" dirty="0"/>
              <a:t> </a:t>
            </a:r>
            <a:r>
              <a:rPr lang="sv-SE" sz="1400" dirty="0" err="1"/>
              <a:t>temquam</a:t>
            </a:r>
            <a:r>
              <a:rPr lang="sv-SE" sz="1400" dirty="0"/>
              <a:t>, </a:t>
            </a:r>
            <a:r>
              <a:rPr lang="sv-SE" sz="1400" dirty="0" err="1"/>
              <a:t>es</a:t>
            </a:r>
            <a:r>
              <a:rPr lang="sv-SE" sz="1400" dirty="0"/>
              <a:t> </a:t>
            </a:r>
            <a:r>
              <a:rPr lang="sv-SE" sz="1400" dirty="0" err="1"/>
              <a:t>dolores</a:t>
            </a:r>
            <a:r>
              <a:rPr lang="sv-SE" sz="1400" dirty="0"/>
              <a:t> </a:t>
            </a:r>
            <a:r>
              <a:rPr lang="sv-SE" sz="1400" dirty="0" err="1"/>
              <a:t>adia</a:t>
            </a:r>
            <a:r>
              <a:rPr lang="sv-SE" sz="1400" dirty="0"/>
              <a:t> </a:t>
            </a:r>
            <a:r>
              <a:rPr lang="sv-SE" sz="1400" dirty="0" err="1"/>
              <a:t>cori</a:t>
            </a:r>
            <a:r>
              <a:rPr lang="sv-SE" sz="1400" dirty="0"/>
              <a:t> </a:t>
            </a:r>
            <a:r>
              <a:rPr lang="sv-SE" sz="1400" dirty="0" err="1"/>
              <a:t>doluptur</a:t>
            </a:r>
            <a:r>
              <a:rPr lang="sv-SE" sz="1400" dirty="0"/>
              <a:t> </a:t>
            </a:r>
            <a:r>
              <a:rPr lang="sv-SE" sz="1400" dirty="0" err="1"/>
              <a:t>acerspero</a:t>
            </a:r>
            <a:r>
              <a:rPr lang="sv-SE" sz="1400" dirty="0"/>
              <a:t> </a:t>
            </a:r>
            <a:r>
              <a:rPr lang="sv-SE" sz="1400" dirty="0" err="1"/>
              <a:t>ommollit</a:t>
            </a:r>
            <a:r>
              <a:rPr lang="sv-SE" sz="1400" dirty="0"/>
              <a:t> </a:t>
            </a:r>
            <a:r>
              <a:rPr lang="sv-SE" sz="1400" dirty="0" err="1"/>
              <a:t>quateni</a:t>
            </a:r>
            <a:r>
              <a:rPr lang="sv-SE" sz="1400" dirty="0"/>
              <a:t> </a:t>
            </a:r>
            <a:r>
              <a:rPr lang="sv-SE" sz="1400" dirty="0" err="1"/>
              <a:t>tiorum</a:t>
            </a:r>
            <a:r>
              <a:rPr lang="sv-SE" sz="1400" dirty="0"/>
              <a:t>. Text goes </a:t>
            </a:r>
            <a:r>
              <a:rPr lang="sv-SE" sz="1400" dirty="0" err="1"/>
              <a:t>here</a:t>
            </a:r>
            <a:r>
              <a:rPr lang="sv-SE" sz="1400" dirty="0"/>
              <a:t> </a:t>
            </a:r>
            <a:r>
              <a:rPr lang="sv-SE" sz="1400" dirty="0" err="1"/>
              <a:t>doluptatiae</a:t>
            </a:r>
            <a:r>
              <a:rPr lang="sv-SE" sz="1400" dirty="0"/>
              <a:t> </a:t>
            </a:r>
            <a:r>
              <a:rPr lang="sv-SE" sz="1400" dirty="0" err="1"/>
              <a:t>sincillabo</a:t>
            </a:r>
            <a:r>
              <a:rPr lang="sv-SE" sz="1400" dirty="0"/>
              <a:t> </a:t>
            </a:r>
            <a:r>
              <a:rPr lang="sv-SE" sz="1400" dirty="0" err="1"/>
              <a:t>nam</a:t>
            </a:r>
            <a:r>
              <a:rPr lang="sv-SE" sz="1400" dirty="0"/>
              <a:t> </a:t>
            </a:r>
            <a:r>
              <a:rPr lang="sv-SE" sz="1400" dirty="0" err="1"/>
              <a:t>temquam</a:t>
            </a:r>
            <a:r>
              <a:rPr lang="sv-SE" sz="1400" dirty="0"/>
              <a:t>, </a:t>
            </a:r>
            <a:r>
              <a:rPr lang="sv-SE" sz="1400" dirty="0" err="1"/>
              <a:t>es</a:t>
            </a:r>
            <a:r>
              <a:rPr lang="sv-SE" sz="1400" dirty="0"/>
              <a:t> </a:t>
            </a:r>
            <a:r>
              <a:rPr lang="sv-SE" sz="1400" dirty="0" err="1"/>
              <a:t>dolores</a:t>
            </a:r>
            <a:r>
              <a:rPr lang="sv-SE" sz="1400" dirty="0"/>
              <a:t> </a:t>
            </a:r>
            <a:r>
              <a:rPr lang="sv-SE" sz="1400" dirty="0" err="1"/>
              <a:t>adia</a:t>
            </a:r>
            <a:r>
              <a:rPr lang="sv-SE" sz="1400" dirty="0"/>
              <a:t> </a:t>
            </a:r>
            <a:r>
              <a:rPr lang="sv-SE" sz="1400" dirty="0" err="1"/>
              <a:t>cori</a:t>
            </a:r>
            <a:r>
              <a:rPr lang="sv-SE" sz="1400" dirty="0"/>
              <a:t> </a:t>
            </a:r>
            <a:r>
              <a:rPr lang="sv-SE" sz="1400" dirty="0" err="1"/>
              <a:t>doluptur</a:t>
            </a:r>
            <a:r>
              <a:rPr lang="sv-SE" sz="1400" dirty="0"/>
              <a:t> </a:t>
            </a:r>
            <a:r>
              <a:rPr lang="sv-SE" sz="1400" dirty="0" err="1"/>
              <a:t>acerspero</a:t>
            </a:r>
            <a:r>
              <a:rPr lang="sv-SE" sz="1400" dirty="0"/>
              <a:t> </a:t>
            </a:r>
            <a:r>
              <a:rPr lang="sv-SE" sz="1400" dirty="0" err="1"/>
              <a:t>ommollit</a:t>
            </a:r>
            <a:r>
              <a:rPr lang="sv-SE" sz="1400" dirty="0"/>
              <a:t> </a:t>
            </a:r>
            <a:r>
              <a:rPr lang="sv-SE" sz="1400" dirty="0" err="1"/>
              <a:t>quateni</a:t>
            </a:r>
            <a:r>
              <a:rPr lang="sv-SE" sz="1400" dirty="0"/>
              <a:t> </a:t>
            </a:r>
            <a:r>
              <a:rPr lang="sv-SE" sz="1400" dirty="0" err="1"/>
              <a:t>tiorum</a:t>
            </a:r>
            <a:r>
              <a:rPr lang="sv-SE" sz="1400" dirty="0"/>
              <a:t>. Text goes </a:t>
            </a:r>
            <a:r>
              <a:rPr lang="sv-SE" sz="1400" dirty="0" err="1"/>
              <a:t>here</a:t>
            </a:r>
            <a:r>
              <a:rPr lang="sv-SE" sz="1400" dirty="0"/>
              <a:t> </a:t>
            </a:r>
            <a:r>
              <a:rPr lang="sv-SE" sz="1400" dirty="0" err="1"/>
              <a:t>soluptatem</a:t>
            </a:r>
            <a:r>
              <a:rPr lang="sv-SE" sz="1400" dirty="0"/>
              <a:t> </a:t>
            </a:r>
            <a:r>
              <a:rPr lang="sv-SE" sz="1400" dirty="0" err="1"/>
              <a:t>iumenecatur</a:t>
            </a:r>
            <a:r>
              <a:rPr lang="sv-SE" sz="1400" dirty="0"/>
              <a:t>, </a:t>
            </a:r>
            <a:r>
              <a:rPr lang="sv-SE" sz="1400" dirty="0" err="1"/>
              <a:t>quasperia</a:t>
            </a:r>
            <a:r>
              <a:rPr lang="sv-SE" sz="1400" dirty="0"/>
              <a:t> </a:t>
            </a:r>
            <a:r>
              <a:rPr lang="sv-SE" sz="1400" dirty="0" err="1"/>
              <a:t>que</a:t>
            </a:r>
            <a:r>
              <a:rPr lang="sv-SE" sz="1400" dirty="0"/>
              <a:t> </a:t>
            </a:r>
            <a:r>
              <a:rPr lang="sv-SE" sz="1400" dirty="0" err="1"/>
              <a:t>cum</a:t>
            </a:r>
            <a:r>
              <a:rPr lang="sv-SE" sz="1400" dirty="0"/>
              <a:t> </a:t>
            </a:r>
            <a:r>
              <a:rPr lang="sv-SE" sz="1400" dirty="0" err="1"/>
              <a:t>qui</a:t>
            </a:r>
            <a:r>
              <a:rPr lang="sv-SE" sz="1400" dirty="0"/>
              <a:t> </a:t>
            </a:r>
            <a:r>
              <a:rPr lang="sv-SE" sz="1400" dirty="0" err="1"/>
              <a:t>am</a:t>
            </a:r>
            <a:r>
              <a:rPr lang="sv-SE" sz="1400" dirty="0"/>
              <a:t> </a:t>
            </a:r>
            <a:r>
              <a:rPr lang="sv-SE" sz="1400" dirty="0" err="1"/>
              <a:t>dolo</a:t>
            </a:r>
            <a:r>
              <a:rPr lang="sv-SE" sz="1400" dirty="0"/>
              <a:t> </a:t>
            </a:r>
            <a:r>
              <a:rPr lang="sv-SE" sz="1400" dirty="0" err="1"/>
              <a:t>corum</a:t>
            </a:r>
            <a:r>
              <a:rPr lang="sv-SE" sz="1400" dirty="0"/>
              <a:t> </a:t>
            </a:r>
            <a:r>
              <a:rPr lang="sv-SE" sz="1400" dirty="0" err="1"/>
              <a:t>quas</a:t>
            </a:r>
            <a:r>
              <a:rPr lang="sv-SE" sz="1400" dirty="0"/>
              <a:t> </a:t>
            </a:r>
            <a:r>
              <a:rPr lang="sv-SE" sz="1400" dirty="0" err="1"/>
              <a:t>num</a:t>
            </a:r>
            <a:r>
              <a:rPr lang="sv-SE" sz="1400" dirty="0"/>
              <a:t> et </a:t>
            </a:r>
            <a:r>
              <a:rPr lang="sv-SE" sz="1400" dirty="0" err="1"/>
              <a:t>eossum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1171067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punktlist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A5723E-D743-A4FB-6D81-3784648A0B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724542"/>
            <a:ext cx="8280400" cy="836124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sv-SE" dirty="0">
                <a:solidFill>
                  <a:srgbClr val="000000"/>
                </a:solidFill>
                <a:effectLst/>
              </a:rPr>
              <a:t>RUBRIK &amp; TEXT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79E1A89-8E9C-D03A-93D6-F570D2F892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2021305"/>
            <a:ext cx="6374636" cy="2711033"/>
          </a:xfrm>
          <a:prstGeom prst="rect">
            <a:avLst/>
          </a:prstGeom>
        </p:spPr>
        <p:txBody>
          <a:bodyPr lIns="0" tIns="0" rIns="0" bIns="0" anchor="t" anchorCtr="0"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sv-SE" sz="1400" dirty="0"/>
              <a:t>Text goes </a:t>
            </a:r>
            <a:r>
              <a:rPr lang="sv-SE" sz="1400" dirty="0" err="1"/>
              <a:t>here</a:t>
            </a:r>
            <a:r>
              <a:rPr lang="sv-SE" sz="1400" dirty="0"/>
              <a:t> </a:t>
            </a:r>
            <a:r>
              <a:rPr lang="sv-SE" sz="1400" dirty="0" err="1"/>
              <a:t>doluptatiae</a:t>
            </a:r>
            <a:r>
              <a:rPr lang="sv-SE" sz="1400" dirty="0"/>
              <a:t> </a:t>
            </a:r>
            <a:r>
              <a:rPr lang="sv-SE" sz="1400" dirty="0" err="1"/>
              <a:t>sincillabo</a:t>
            </a:r>
            <a:r>
              <a:rPr lang="sv-SE" sz="1400" dirty="0"/>
              <a:t> </a:t>
            </a:r>
            <a:r>
              <a:rPr lang="sv-SE" sz="1400" dirty="0" err="1"/>
              <a:t>nam</a:t>
            </a:r>
            <a:r>
              <a:rPr lang="sv-SE" sz="1400" dirty="0"/>
              <a:t> </a:t>
            </a:r>
            <a:r>
              <a:rPr lang="sv-SE" sz="1400" dirty="0" err="1"/>
              <a:t>temquam</a:t>
            </a:r>
            <a:r>
              <a:rPr lang="sv-SE" sz="1400" dirty="0"/>
              <a:t>, </a:t>
            </a:r>
            <a:r>
              <a:rPr lang="sv-SE" sz="1400" dirty="0" err="1"/>
              <a:t>es</a:t>
            </a:r>
            <a:r>
              <a:rPr lang="sv-SE" sz="1400" dirty="0"/>
              <a:t> </a:t>
            </a:r>
            <a:r>
              <a:rPr lang="sv-SE" sz="1400" dirty="0" err="1"/>
              <a:t>dolores</a:t>
            </a:r>
            <a:r>
              <a:rPr lang="sv-SE" sz="1400" dirty="0"/>
              <a:t> </a:t>
            </a:r>
            <a:r>
              <a:rPr lang="sv-SE" sz="1400" dirty="0" err="1"/>
              <a:t>adia</a:t>
            </a:r>
            <a:r>
              <a:rPr lang="sv-SE" sz="1400" dirty="0"/>
              <a:t> </a:t>
            </a:r>
            <a:r>
              <a:rPr lang="sv-SE" sz="1400" dirty="0" err="1"/>
              <a:t>cori</a:t>
            </a:r>
            <a:r>
              <a:rPr lang="sv-SE" sz="1400" dirty="0"/>
              <a:t> </a:t>
            </a:r>
            <a:r>
              <a:rPr lang="sv-SE" sz="1400" dirty="0" err="1"/>
              <a:t>doluptur</a:t>
            </a:r>
            <a:r>
              <a:rPr lang="sv-SE" sz="1400" dirty="0"/>
              <a:t> </a:t>
            </a:r>
            <a:r>
              <a:rPr lang="sv-SE" sz="1400" dirty="0" err="1"/>
              <a:t>acerspero</a:t>
            </a:r>
            <a:r>
              <a:rPr lang="sv-SE" sz="1400" dirty="0"/>
              <a:t> </a:t>
            </a:r>
            <a:r>
              <a:rPr lang="sv-SE" sz="1400" dirty="0" err="1"/>
              <a:t>ommollit</a:t>
            </a:r>
            <a:r>
              <a:rPr lang="sv-SE" sz="1400" dirty="0"/>
              <a:t> </a:t>
            </a:r>
            <a:r>
              <a:rPr lang="sv-SE" sz="1400" dirty="0" err="1"/>
              <a:t>quateni</a:t>
            </a:r>
            <a:r>
              <a:rPr lang="sv-SE" sz="1400" dirty="0"/>
              <a:t> </a:t>
            </a:r>
            <a:r>
              <a:rPr lang="sv-SE" sz="1400" dirty="0" err="1"/>
              <a:t>tiorum</a:t>
            </a:r>
            <a:r>
              <a:rPr lang="sv-SE" sz="1400" dirty="0"/>
              <a:t>. 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sv-SE" sz="1400" dirty="0"/>
              <a:t>Text goes </a:t>
            </a:r>
            <a:r>
              <a:rPr lang="sv-SE" sz="1400" dirty="0" err="1"/>
              <a:t>here</a:t>
            </a:r>
            <a:r>
              <a:rPr lang="sv-SE" sz="1400" dirty="0"/>
              <a:t> </a:t>
            </a:r>
            <a:r>
              <a:rPr lang="sv-SE" sz="1400" dirty="0" err="1"/>
              <a:t>doluptatiae</a:t>
            </a:r>
            <a:r>
              <a:rPr lang="sv-SE" sz="1400" dirty="0"/>
              <a:t> </a:t>
            </a:r>
            <a:r>
              <a:rPr lang="sv-SE" sz="1400" dirty="0" err="1"/>
              <a:t>sincillabo</a:t>
            </a:r>
            <a:r>
              <a:rPr lang="sv-SE" sz="1400" dirty="0"/>
              <a:t> </a:t>
            </a:r>
            <a:r>
              <a:rPr lang="sv-SE" sz="1400" dirty="0" err="1"/>
              <a:t>nam</a:t>
            </a:r>
            <a:r>
              <a:rPr lang="sv-SE" sz="1400" dirty="0"/>
              <a:t> </a:t>
            </a:r>
            <a:r>
              <a:rPr lang="sv-SE" sz="1400" dirty="0" err="1"/>
              <a:t>temquam</a:t>
            </a:r>
            <a:r>
              <a:rPr lang="sv-SE" sz="1400" dirty="0"/>
              <a:t>, </a:t>
            </a:r>
            <a:r>
              <a:rPr lang="sv-SE" sz="1400" dirty="0" err="1"/>
              <a:t>es</a:t>
            </a:r>
            <a:r>
              <a:rPr lang="sv-SE" sz="1400" dirty="0"/>
              <a:t> </a:t>
            </a:r>
            <a:r>
              <a:rPr lang="sv-SE" sz="1400" dirty="0" err="1"/>
              <a:t>dolores</a:t>
            </a:r>
            <a:r>
              <a:rPr lang="sv-SE" sz="1400" dirty="0"/>
              <a:t> </a:t>
            </a:r>
            <a:r>
              <a:rPr lang="sv-SE" sz="1400" dirty="0" err="1"/>
              <a:t>adia</a:t>
            </a:r>
            <a:r>
              <a:rPr lang="sv-SE" sz="1400" dirty="0"/>
              <a:t> </a:t>
            </a:r>
            <a:r>
              <a:rPr lang="sv-SE" sz="1400" dirty="0" err="1"/>
              <a:t>cori</a:t>
            </a:r>
            <a:r>
              <a:rPr lang="sv-SE" sz="1400" dirty="0"/>
              <a:t> </a:t>
            </a:r>
            <a:r>
              <a:rPr lang="sv-SE" sz="1400" dirty="0" err="1"/>
              <a:t>doluptur</a:t>
            </a:r>
            <a:r>
              <a:rPr lang="sv-SE" sz="1400" dirty="0"/>
              <a:t> </a:t>
            </a:r>
            <a:r>
              <a:rPr lang="sv-SE" sz="1400" dirty="0" err="1"/>
              <a:t>acerspero</a:t>
            </a:r>
            <a:r>
              <a:rPr lang="sv-SE" sz="1400" dirty="0"/>
              <a:t> </a:t>
            </a:r>
            <a:r>
              <a:rPr lang="sv-SE" sz="1400" dirty="0" err="1"/>
              <a:t>ommollit</a:t>
            </a:r>
            <a:r>
              <a:rPr lang="sv-SE" sz="1400" dirty="0"/>
              <a:t> </a:t>
            </a:r>
            <a:r>
              <a:rPr lang="sv-SE" sz="1400" dirty="0" err="1"/>
              <a:t>quateni</a:t>
            </a:r>
            <a:r>
              <a:rPr lang="sv-SE" sz="1400" dirty="0"/>
              <a:t> </a:t>
            </a:r>
            <a:r>
              <a:rPr lang="sv-SE" sz="1400" dirty="0" err="1"/>
              <a:t>tiorum</a:t>
            </a:r>
            <a:r>
              <a:rPr lang="sv-SE" sz="1400" dirty="0"/>
              <a:t>. 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sv-SE" sz="1400" dirty="0"/>
              <a:t>Text goes </a:t>
            </a:r>
            <a:r>
              <a:rPr lang="sv-SE" sz="1400" dirty="0" err="1"/>
              <a:t>here</a:t>
            </a:r>
            <a:r>
              <a:rPr lang="sv-SE" sz="1400" dirty="0"/>
              <a:t> </a:t>
            </a:r>
            <a:r>
              <a:rPr lang="sv-SE" sz="1400" dirty="0" err="1"/>
              <a:t>soluptatem</a:t>
            </a:r>
            <a:r>
              <a:rPr lang="sv-SE" sz="1400" dirty="0"/>
              <a:t> </a:t>
            </a:r>
            <a:r>
              <a:rPr lang="sv-SE" sz="1400" dirty="0" err="1"/>
              <a:t>iumenecatur</a:t>
            </a:r>
            <a:r>
              <a:rPr lang="sv-SE" sz="1400" dirty="0"/>
              <a:t>, </a:t>
            </a:r>
            <a:r>
              <a:rPr lang="sv-SE" sz="1400" dirty="0" err="1"/>
              <a:t>quasperia</a:t>
            </a:r>
            <a:r>
              <a:rPr lang="sv-SE" sz="1400" dirty="0"/>
              <a:t> </a:t>
            </a:r>
            <a:r>
              <a:rPr lang="sv-SE" sz="1400" dirty="0" err="1"/>
              <a:t>que</a:t>
            </a:r>
            <a:r>
              <a:rPr lang="sv-SE" sz="1400" dirty="0"/>
              <a:t> </a:t>
            </a:r>
            <a:r>
              <a:rPr lang="sv-SE" sz="1400" dirty="0" err="1"/>
              <a:t>cum</a:t>
            </a:r>
            <a:r>
              <a:rPr lang="sv-SE" sz="1400" dirty="0"/>
              <a:t> </a:t>
            </a:r>
            <a:r>
              <a:rPr lang="sv-SE" sz="1400" dirty="0" err="1"/>
              <a:t>qui</a:t>
            </a:r>
            <a:r>
              <a:rPr lang="sv-SE" sz="1400" dirty="0"/>
              <a:t> </a:t>
            </a:r>
            <a:r>
              <a:rPr lang="sv-SE" sz="1400" dirty="0" err="1"/>
              <a:t>am</a:t>
            </a:r>
            <a:r>
              <a:rPr lang="sv-SE" sz="1400" dirty="0"/>
              <a:t> </a:t>
            </a:r>
            <a:r>
              <a:rPr lang="sv-SE" sz="1400" dirty="0" err="1"/>
              <a:t>dolo</a:t>
            </a:r>
            <a:r>
              <a:rPr lang="sv-SE" sz="1400" dirty="0"/>
              <a:t> </a:t>
            </a:r>
            <a:r>
              <a:rPr lang="sv-SE" sz="1400" dirty="0" err="1"/>
              <a:t>corum</a:t>
            </a:r>
            <a:r>
              <a:rPr lang="sv-SE" sz="1400" dirty="0"/>
              <a:t> </a:t>
            </a:r>
            <a:r>
              <a:rPr lang="sv-SE" sz="1400" dirty="0" err="1"/>
              <a:t>quas</a:t>
            </a:r>
            <a:r>
              <a:rPr lang="sv-SE" sz="1400" dirty="0"/>
              <a:t> </a:t>
            </a:r>
            <a:r>
              <a:rPr lang="sv-SE" sz="1400" dirty="0" err="1"/>
              <a:t>num</a:t>
            </a:r>
            <a:r>
              <a:rPr lang="sv-SE" sz="1400" dirty="0"/>
              <a:t> et </a:t>
            </a:r>
            <a:r>
              <a:rPr lang="sv-SE" sz="1400" dirty="0" err="1"/>
              <a:t>eossum</a:t>
            </a:r>
            <a:r>
              <a:rPr lang="sv-SE" sz="1400" dirty="0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400" dirty="0"/>
              <a:t>Text goes </a:t>
            </a:r>
            <a:r>
              <a:rPr lang="sv-SE" sz="1400" dirty="0" err="1"/>
              <a:t>here</a:t>
            </a:r>
            <a:r>
              <a:rPr lang="sv-SE" sz="1400" dirty="0"/>
              <a:t> </a:t>
            </a:r>
            <a:r>
              <a:rPr lang="sv-SE" sz="1400" dirty="0" err="1"/>
              <a:t>doluptatiae</a:t>
            </a:r>
            <a:r>
              <a:rPr lang="sv-SE" sz="1400" dirty="0"/>
              <a:t> </a:t>
            </a:r>
            <a:r>
              <a:rPr lang="sv-SE" sz="1400" dirty="0" err="1"/>
              <a:t>sincillabo</a:t>
            </a:r>
            <a:r>
              <a:rPr lang="sv-SE" sz="1400" dirty="0"/>
              <a:t> </a:t>
            </a:r>
            <a:r>
              <a:rPr lang="sv-SE" sz="1400" dirty="0" err="1"/>
              <a:t>nam</a:t>
            </a:r>
            <a:r>
              <a:rPr lang="sv-SE" sz="1400" dirty="0"/>
              <a:t> </a:t>
            </a:r>
            <a:r>
              <a:rPr lang="sv-SE" sz="1400" dirty="0" err="1"/>
              <a:t>temquam</a:t>
            </a:r>
            <a:r>
              <a:rPr lang="sv-SE" sz="1400" dirty="0"/>
              <a:t>, </a:t>
            </a:r>
            <a:r>
              <a:rPr lang="sv-SE" sz="1400" dirty="0" err="1"/>
              <a:t>es</a:t>
            </a:r>
            <a:r>
              <a:rPr lang="sv-SE" sz="1400" dirty="0"/>
              <a:t> </a:t>
            </a:r>
            <a:r>
              <a:rPr lang="sv-SE" sz="1400" dirty="0" err="1"/>
              <a:t>dolores</a:t>
            </a:r>
            <a:r>
              <a:rPr lang="sv-SE" sz="1400" dirty="0"/>
              <a:t> </a:t>
            </a:r>
            <a:r>
              <a:rPr lang="sv-SE" sz="1400" dirty="0" err="1"/>
              <a:t>adia</a:t>
            </a:r>
            <a:r>
              <a:rPr lang="sv-SE" sz="1400" dirty="0"/>
              <a:t> </a:t>
            </a:r>
            <a:r>
              <a:rPr lang="sv-SE" sz="1400" dirty="0" err="1"/>
              <a:t>cori</a:t>
            </a:r>
            <a:r>
              <a:rPr lang="sv-SE" sz="1400" dirty="0"/>
              <a:t> </a:t>
            </a:r>
            <a:r>
              <a:rPr lang="sv-SE" sz="1400" dirty="0" err="1"/>
              <a:t>doluptur</a:t>
            </a:r>
            <a:r>
              <a:rPr lang="sv-SE" sz="1400" dirty="0"/>
              <a:t> </a:t>
            </a:r>
            <a:r>
              <a:rPr lang="sv-SE" sz="1400" dirty="0" err="1"/>
              <a:t>acerspero</a:t>
            </a:r>
            <a:r>
              <a:rPr lang="sv-SE" sz="1400" dirty="0"/>
              <a:t> </a:t>
            </a:r>
            <a:r>
              <a:rPr lang="sv-SE" sz="1400" dirty="0" err="1"/>
              <a:t>ommollit</a:t>
            </a:r>
            <a:r>
              <a:rPr lang="sv-SE" sz="1400" dirty="0"/>
              <a:t> </a:t>
            </a:r>
            <a:r>
              <a:rPr lang="sv-SE" sz="1400" dirty="0" err="1"/>
              <a:t>quateni</a:t>
            </a:r>
            <a:r>
              <a:rPr lang="sv-SE" sz="1400" dirty="0"/>
              <a:t> </a:t>
            </a:r>
            <a:r>
              <a:rPr lang="sv-SE" sz="1400" dirty="0" err="1"/>
              <a:t>tiorum</a:t>
            </a:r>
            <a:r>
              <a:rPr lang="sv-SE" sz="1400" dirty="0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400" dirty="0"/>
              <a:t>Text goes </a:t>
            </a:r>
            <a:r>
              <a:rPr lang="sv-SE" sz="1400" dirty="0" err="1"/>
              <a:t>here</a:t>
            </a:r>
            <a:r>
              <a:rPr lang="sv-SE" sz="1400" dirty="0"/>
              <a:t> </a:t>
            </a:r>
            <a:r>
              <a:rPr lang="sv-SE" sz="1400" dirty="0" err="1"/>
              <a:t>soluptatem</a:t>
            </a:r>
            <a:r>
              <a:rPr lang="sv-SE" sz="1400" dirty="0"/>
              <a:t> </a:t>
            </a:r>
            <a:r>
              <a:rPr lang="sv-SE" sz="1400" dirty="0" err="1"/>
              <a:t>iumenecatur</a:t>
            </a:r>
            <a:r>
              <a:rPr lang="sv-SE" sz="1400" dirty="0"/>
              <a:t>, </a:t>
            </a:r>
            <a:r>
              <a:rPr lang="sv-SE" sz="1400" dirty="0" err="1"/>
              <a:t>quasperia</a:t>
            </a:r>
            <a:r>
              <a:rPr lang="sv-SE" sz="1400" dirty="0"/>
              <a:t> </a:t>
            </a:r>
            <a:r>
              <a:rPr lang="sv-SE" sz="1400" dirty="0" err="1"/>
              <a:t>que</a:t>
            </a:r>
            <a:r>
              <a:rPr lang="sv-SE" sz="1400" dirty="0"/>
              <a:t> </a:t>
            </a:r>
            <a:r>
              <a:rPr lang="sv-SE" sz="1400" dirty="0" err="1"/>
              <a:t>cum</a:t>
            </a:r>
            <a:r>
              <a:rPr lang="sv-SE" sz="1400" dirty="0"/>
              <a:t> </a:t>
            </a:r>
            <a:r>
              <a:rPr lang="sv-SE" sz="1400" dirty="0" err="1"/>
              <a:t>qui</a:t>
            </a:r>
            <a:r>
              <a:rPr lang="sv-SE" sz="1400" dirty="0"/>
              <a:t> </a:t>
            </a:r>
            <a:r>
              <a:rPr lang="sv-SE" sz="1400" dirty="0" err="1"/>
              <a:t>am</a:t>
            </a:r>
            <a:r>
              <a:rPr lang="sv-SE" sz="1400" dirty="0"/>
              <a:t> </a:t>
            </a:r>
            <a:r>
              <a:rPr lang="sv-SE" sz="1400" dirty="0" err="1"/>
              <a:t>dolo</a:t>
            </a:r>
            <a:r>
              <a:rPr lang="sv-SE" sz="1400" dirty="0"/>
              <a:t> </a:t>
            </a:r>
            <a:r>
              <a:rPr lang="sv-SE" sz="1400" dirty="0" err="1"/>
              <a:t>corum</a:t>
            </a:r>
            <a:r>
              <a:rPr lang="sv-SE" sz="1400" dirty="0"/>
              <a:t> </a:t>
            </a:r>
            <a:r>
              <a:rPr lang="sv-SE" sz="1400" dirty="0" err="1"/>
              <a:t>quas</a:t>
            </a:r>
            <a:r>
              <a:rPr lang="sv-SE" sz="1400" dirty="0"/>
              <a:t> </a:t>
            </a:r>
            <a:r>
              <a:rPr lang="sv-SE" sz="1400" dirty="0" err="1"/>
              <a:t>num</a:t>
            </a:r>
            <a:r>
              <a:rPr lang="sv-SE" sz="1400" dirty="0"/>
              <a:t> et </a:t>
            </a:r>
            <a:r>
              <a:rPr lang="sv-SE" sz="1400" dirty="0" err="1"/>
              <a:t>eossum</a:t>
            </a:r>
            <a:r>
              <a:rPr lang="sv-SE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457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 ger kraft 2-ra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>
            <a:extLst>
              <a:ext uri="{FF2B5EF4-FFF2-40B4-BE49-F238E27FC236}">
                <a16:creationId xmlns:a16="http://schemas.microsoft.com/office/drawing/2014/main" id="{07FEC23B-80D9-950A-5F10-87EBEB6169F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264526" y="-29495"/>
            <a:ext cx="625685" cy="683466"/>
          </a:xfrm>
          <a:prstGeom prst="rect">
            <a:avLst/>
          </a:prstGeom>
        </p:spPr>
      </p:pic>
      <p:pic>
        <p:nvPicPr>
          <p:cNvPr id="4" name="Bild 3">
            <a:extLst>
              <a:ext uri="{FF2B5EF4-FFF2-40B4-BE49-F238E27FC236}">
                <a16:creationId xmlns:a16="http://schemas.microsoft.com/office/drawing/2014/main" id="{5E5CD030-B5EB-6C90-ECE2-7BA052AA3BF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954" t="41060" r="11740" b="43320"/>
          <a:stretch/>
        </p:blipFill>
        <p:spPr>
          <a:xfrm>
            <a:off x="3889981" y="4572000"/>
            <a:ext cx="1364038" cy="160338"/>
          </a:xfrm>
          <a:prstGeom prst="rect">
            <a:avLst/>
          </a:prstGeom>
        </p:spPr>
      </p:pic>
      <p:pic>
        <p:nvPicPr>
          <p:cNvPr id="6" name="Bildobjekt 5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B40A1E06-34E9-E704-189D-349380F6B3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1360552"/>
            <a:ext cx="9144001" cy="242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219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result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A5723E-D743-A4FB-6D81-3784648A0B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8908" y="1377686"/>
            <a:ext cx="2923292" cy="2388128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7200" b="0">
                <a:solidFill>
                  <a:schemeClr val="tx1"/>
                </a:solidFill>
              </a:defRPr>
            </a:lvl1pPr>
          </a:lstStyle>
          <a:p>
            <a:r>
              <a:rPr lang="sv-SE" dirty="0">
                <a:solidFill>
                  <a:srgbClr val="000000"/>
                </a:solidFill>
                <a:effectLst/>
              </a:rPr>
              <a:t>Resultat!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79E1A89-8E9C-D03A-93D6-F570D2F892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411163"/>
            <a:ext cx="4140200" cy="43211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defRPr/>
            </a:lvl1pPr>
          </a:lstStyle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sv-SE" sz="1400" dirty="0"/>
              <a:t>Text goes </a:t>
            </a:r>
            <a:r>
              <a:rPr lang="sv-SE" sz="1400" dirty="0" err="1"/>
              <a:t>here</a:t>
            </a:r>
            <a:r>
              <a:rPr lang="sv-SE" sz="1400" dirty="0"/>
              <a:t> </a:t>
            </a:r>
            <a:r>
              <a:rPr lang="sv-SE" sz="1400" dirty="0" err="1"/>
              <a:t>doluptatiae</a:t>
            </a:r>
            <a:r>
              <a:rPr lang="sv-SE" sz="1400" dirty="0"/>
              <a:t> </a:t>
            </a:r>
            <a:r>
              <a:rPr lang="sv-SE" sz="1400" dirty="0" err="1"/>
              <a:t>sincillabo</a:t>
            </a:r>
            <a:r>
              <a:rPr lang="sv-SE" sz="1400" dirty="0"/>
              <a:t> </a:t>
            </a:r>
            <a:r>
              <a:rPr lang="sv-SE" sz="1400" dirty="0" err="1"/>
              <a:t>nam</a:t>
            </a:r>
            <a:r>
              <a:rPr lang="sv-SE" sz="1400" dirty="0"/>
              <a:t> </a:t>
            </a:r>
            <a:r>
              <a:rPr lang="sv-SE" sz="1400" dirty="0" err="1"/>
              <a:t>temquam</a:t>
            </a:r>
            <a:r>
              <a:rPr lang="sv-SE" sz="1400" dirty="0"/>
              <a:t>, </a:t>
            </a:r>
            <a:r>
              <a:rPr lang="sv-SE" sz="1400" dirty="0" err="1"/>
              <a:t>es</a:t>
            </a:r>
            <a:r>
              <a:rPr lang="sv-SE" sz="1400" dirty="0"/>
              <a:t> </a:t>
            </a:r>
            <a:r>
              <a:rPr lang="sv-SE" sz="1400" dirty="0" err="1"/>
              <a:t>dolores</a:t>
            </a:r>
            <a:r>
              <a:rPr lang="sv-SE" sz="1400" dirty="0"/>
              <a:t> </a:t>
            </a:r>
            <a:r>
              <a:rPr lang="sv-SE" sz="1400" dirty="0" err="1"/>
              <a:t>adia</a:t>
            </a:r>
            <a:r>
              <a:rPr lang="sv-SE" sz="1400" dirty="0"/>
              <a:t> </a:t>
            </a:r>
            <a:r>
              <a:rPr lang="sv-SE" sz="1400" dirty="0" err="1"/>
              <a:t>cori</a:t>
            </a:r>
            <a:r>
              <a:rPr lang="sv-SE" sz="1400" dirty="0"/>
              <a:t> </a:t>
            </a:r>
            <a:r>
              <a:rPr lang="sv-SE" sz="1400" dirty="0" err="1"/>
              <a:t>doluptur</a:t>
            </a:r>
            <a:r>
              <a:rPr lang="sv-SE" sz="1400" dirty="0"/>
              <a:t> </a:t>
            </a:r>
            <a:r>
              <a:rPr lang="sv-SE" sz="1400" dirty="0" err="1"/>
              <a:t>acerspero</a:t>
            </a:r>
            <a:r>
              <a:rPr lang="sv-SE" sz="1400" dirty="0"/>
              <a:t> </a:t>
            </a:r>
            <a:r>
              <a:rPr lang="sv-SE" sz="1400" dirty="0" err="1"/>
              <a:t>ommollit</a:t>
            </a:r>
            <a:r>
              <a:rPr lang="sv-SE" sz="1400" dirty="0"/>
              <a:t> </a:t>
            </a:r>
            <a:r>
              <a:rPr lang="sv-SE" sz="1400" dirty="0" err="1"/>
              <a:t>quateni</a:t>
            </a:r>
            <a:r>
              <a:rPr lang="sv-SE" sz="1400" dirty="0"/>
              <a:t> </a:t>
            </a:r>
            <a:r>
              <a:rPr lang="sv-SE" sz="1400" dirty="0" err="1"/>
              <a:t>tiorum</a:t>
            </a:r>
            <a:r>
              <a:rPr lang="sv-SE" sz="1400" dirty="0"/>
              <a:t>. 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sv-SE" sz="1400" dirty="0"/>
              <a:t>Text goes </a:t>
            </a:r>
            <a:r>
              <a:rPr lang="sv-SE" sz="1400" dirty="0" err="1"/>
              <a:t>here</a:t>
            </a:r>
            <a:r>
              <a:rPr lang="sv-SE" sz="1400" dirty="0"/>
              <a:t> </a:t>
            </a:r>
            <a:r>
              <a:rPr lang="sv-SE" sz="1400" dirty="0" err="1"/>
              <a:t>doluptatiae</a:t>
            </a:r>
            <a:r>
              <a:rPr lang="sv-SE" sz="1400" dirty="0"/>
              <a:t> </a:t>
            </a:r>
            <a:r>
              <a:rPr lang="sv-SE" sz="1400" dirty="0" err="1"/>
              <a:t>sincillabo</a:t>
            </a:r>
            <a:r>
              <a:rPr lang="sv-SE" sz="1400" dirty="0"/>
              <a:t> </a:t>
            </a:r>
            <a:r>
              <a:rPr lang="sv-SE" sz="1400" dirty="0" err="1"/>
              <a:t>nam</a:t>
            </a:r>
            <a:r>
              <a:rPr lang="sv-SE" sz="1400" dirty="0"/>
              <a:t> </a:t>
            </a:r>
            <a:r>
              <a:rPr lang="sv-SE" sz="1400" dirty="0" err="1"/>
              <a:t>temquam</a:t>
            </a:r>
            <a:r>
              <a:rPr lang="sv-SE" sz="1400" dirty="0"/>
              <a:t>, </a:t>
            </a:r>
            <a:r>
              <a:rPr lang="sv-SE" sz="1400" dirty="0" err="1"/>
              <a:t>es</a:t>
            </a:r>
            <a:r>
              <a:rPr lang="sv-SE" sz="1400" dirty="0"/>
              <a:t> </a:t>
            </a:r>
            <a:r>
              <a:rPr lang="sv-SE" sz="1400" dirty="0" err="1"/>
              <a:t>dolores</a:t>
            </a:r>
            <a:r>
              <a:rPr lang="sv-SE" sz="1400" dirty="0"/>
              <a:t> </a:t>
            </a:r>
            <a:r>
              <a:rPr lang="sv-SE" sz="1400" dirty="0" err="1"/>
              <a:t>adia</a:t>
            </a:r>
            <a:r>
              <a:rPr lang="sv-SE" sz="1400" dirty="0"/>
              <a:t> </a:t>
            </a:r>
            <a:r>
              <a:rPr lang="sv-SE" sz="1400" dirty="0" err="1"/>
              <a:t>cori</a:t>
            </a:r>
            <a:r>
              <a:rPr lang="sv-SE" sz="1400" dirty="0"/>
              <a:t> </a:t>
            </a:r>
            <a:r>
              <a:rPr lang="sv-SE" sz="1400" dirty="0" err="1"/>
              <a:t>doluptur</a:t>
            </a:r>
            <a:r>
              <a:rPr lang="sv-SE" sz="1400" dirty="0"/>
              <a:t> </a:t>
            </a:r>
            <a:r>
              <a:rPr lang="sv-SE" sz="1400" dirty="0" err="1"/>
              <a:t>acerspero</a:t>
            </a:r>
            <a:r>
              <a:rPr lang="sv-SE" sz="1400" dirty="0"/>
              <a:t> </a:t>
            </a:r>
            <a:r>
              <a:rPr lang="sv-SE" sz="1400" dirty="0" err="1"/>
              <a:t>ommollit</a:t>
            </a:r>
            <a:r>
              <a:rPr lang="sv-SE" sz="1400" dirty="0"/>
              <a:t> </a:t>
            </a:r>
            <a:r>
              <a:rPr lang="sv-SE" sz="1400" dirty="0" err="1"/>
              <a:t>quateni</a:t>
            </a:r>
            <a:r>
              <a:rPr lang="sv-SE" sz="1400" dirty="0"/>
              <a:t> </a:t>
            </a:r>
            <a:r>
              <a:rPr lang="sv-SE" sz="1400" dirty="0" err="1"/>
              <a:t>tiorum</a:t>
            </a:r>
            <a:r>
              <a:rPr lang="sv-SE" sz="1400" dirty="0"/>
              <a:t>. 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sv-SE" sz="1400" dirty="0"/>
              <a:t>Text goes </a:t>
            </a:r>
            <a:r>
              <a:rPr lang="sv-SE" sz="1400" dirty="0" err="1"/>
              <a:t>here</a:t>
            </a:r>
            <a:r>
              <a:rPr lang="sv-SE" sz="1400" dirty="0"/>
              <a:t> </a:t>
            </a:r>
            <a:r>
              <a:rPr lang="sv-SE" sz="1400" dirty="0" err="1"/>
              <a:t>soluptatem</a:t>
            </a:r>
            <a:r>
              <a:rPr lang="sv-SE" sz="1400" dirty="0"/>
              <a:t> </a:t>
            </a:r>
            <a:r>
              <a:rPr lang="sv-SE" sz="1400" dirty="0" err="1"/>
              <a:t>iumenecatur</a:t>
            </a:r>
            <a:r>
              <a:rPr lang="sv-SE" sz="1400" dirty="0"/>
              <a:t>, </a:t>
            </a:r>
            <a:r>
              <a:rPr lang="sv-SE" sz="1400" dirty="0" err="1"/>
              <a:t>quasperia</a:t>
            </a:r>
            <a:r>
              <a:rPr lang="sv-SE" sz="1400" dirty="0"/>
              <a:t> </a:t>
            </a:r>
            <a:r>
              <a:rPr lang="sv-SE" sz="1400" dirty="0" err="1"/>
              <a:t>que</a:t>
            </a:r>
            <a:r>
              <a:rPr lang="sv-SE" sz="1400" dirty="0"/>
              <a:t> </a:t>
            </a:r>
            <a:r>
              <a:rPr lang="sv-SE" sz="1400" dirty="0" err="1"/>
              <a:t>cum</a:t>
            </a:r>
            <a:r>
              <a:rPr lang="sv-SE" sz="1400" dirty="0"/>
              <a:t> </a:t>
            </a:r>
            <a:r>
              <a:rPr lang="sv-SE" sz="1400" dirty="0" err="1"/>
              <a:t>qui</a:t>
            </a:r>
            <a:r>
              <a:rPr lang="sv-SE" sz="1400" dirty="0"/>
              <a:t> </a:t>
            </a:r>
            <a:r>
              <a:rPr lang="sv-SE" sz="1400" dirty="0" err="1"/>
              <a:t>am</a:t>
            </a:r>
            <a:r>
              <a:rPr lang="sv-SE" sz="1400" dirty="0"/>
              <a:t> </a:t>
            </a:r>
            <a:r>
              <a:rPr lang="sv-SE" sz="1400" dirty="0" err="1"/>
              <a:t>dolo</a:t>
            </a:r>
            <a:r>
              <a:rPr lang="sv-SE" sz="1400" dirty="0"/>
              <a:t> </a:t>
            </a:r>
            <a:r>
              <a:rPr lang="sv-SE" sz="1400" dirty="0" err="1"/>
              <a:t>corum</a:t>
            </a:r>
            <a:r>
              <a:rPr lang="sv-SE" sz="1400" dirty="0"/>
              <a:t> </a:t>
            </a:r>
            <a:r>
              <a:rPr lang="sv-SE" sz="1400" dirty="0" err="1"/>
              <a:t>quas</a:t>
            </a:r>
            <a:r>
              <a:rPr lang="sv-SE" sz="1400" dirty="0"/>
              <a:t> </a:t>
            </a:r>
            <a:r>
              <a:rPr lang="sv-SE" sz="1400" dirty="0" err="1"/>
              <a:t>num</a:t>
            </a:r>
            <a:r>
              <a:rPr lang="sv-SE" sz="1400" dirty="0"/>
              <a:t> et </a:t>
            </a:r>
            <a:r>
              <a:rPr lang="sv-SE" sz="1400" dirty="0" err="1"/>
              <a:t>eossum</a:t>
            </a:r>
            <a:endParaRPr lang="sv-SE" sz="1400" dirty="0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11198B71-6AB7-44B1-B5E5-F3D8AC5B271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648170" y="2030209"/>
            <a:ext cx="1063389" cy="108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456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i platta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F01C5E0-98C2-D873-72CA-5AA80422DC5F}"/>
              </a:ext>
            </a:extLst>
          </p:cNvPr>
          <p:cNvSpPr/>
          <p:nvPr userDrawn="1"/>
        </p:nvSpPr>
        <p:spPr>
          <a:xfrm>
            <a:off x="0" y="0"/>
            <a:ext cx="3478845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1A5723E-D743-A4FB-6D81-3784648A0B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648146"/>
            <a:ext cx="2510780" cy="18472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4000" b="0" cap="none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Längre rubrik ryms här, och text bredvid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79E1A89-8E9C-D03A-93D6-F570D2F892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6983" y="411163"/>
            <a:ext cx="4745217" cy="4321175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</a:lstStyle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sv-SE" sz="1400" dirty="0"/>
              <a:t>Text goes </a:t>
            </a:r>
            <a:r>
              <a:rPr lang="sv-SE" sz="1400" dirty="0" err="1"/>
              <a:t>here</a:t>
            </a:r>
            <a:r>
              <a:rPr lang="sv-SE" sz="1400" dirty="0"/>
              <a:t> </a:t>
            </a:r>
            <a:r>
              <a:rPr lang="sv-SE" sz="1400" dirty="0" err="1"/>
              <a:t>doluptatiae</a:t>
            </a:r>
            <a:r>
              <a:rPr lang="sv-SE" sz="1400" dirty="0"/>
              <a:t> </a:t>
            </a:r>
            <a:r>
              <a:rPr lang="sv-SE" sz="1400" dirty="0" err="1"/>
              <a:t>sincillabo</a:t>
            </a:r>
            <a:r>
              <a:rPr lang="sv-SE" sz="1400" dirty="0"/>
              <a:t> </a:t>
            </a:r>
            <a:r>
              <a:rPr lang="sv-SE" sz="1400" dirty="0" err="1"/>
              <a:t>nam</a:t>
            </a:r>
            <a:r>
              <a:rPr lang="sv-SE" sz="1400" dirty="0"/>
              <a:t> </a:t>
            </a:r>
            <a:r>
              <a:rPr lang="sv-SE" sz="1400" dirty="0" err="1"/>
              <a:t>temquam</a:t>
            </a:r>
            <a:r>
              <a:rPr lang="sv-SE" sz="1400" dirty="0"/>
              <a:t>, </a:t>
            </a:r>
            <a:r>
              <a:rPr lang="sv-SE" sz="1400" dirty="0" err="1"/>
              <a:t>es</a:t>
            </a:r>
            <a:r>
              <a:rPr lang="sv-SE" sz="1400" dirty="0"/>
              <a:t> </a:t>
            </a:r>
            <a:r>
              <a:rPr lang="sv-SE" sz="1400" dirty="0" err="1"/>
              <a:t>dolores</a:t>
            </a:r>
            <a:r>
              <a:rPr lang="sv-SE" sz="1400" dirty="0"/>
              <a:t> </a:t>
            </a:r>
            <a:r>
              <a:rPr lang="sv-SE" sz="1400" dirty="0" err="1"/>
              <a:t>adia</a:t>
            </a:r>
            <a:r>
              <a:rPr lang="sv-SE" sz="1400" dirty="0"/>
              <a:t> </a:t>
            </a:r>
            <a:r>
              <a:rPr lang="sv-SE" sz="1400" dirty="0" err="1"/>
              <a:t>cori</a:t>
            </a:r>
            <a:r>
              <a:rPr lang="sv-SE" sz="1400" dirty="0"/>
              <a:t> </a:t>
            </a:r>
            <a:r>
              <a:rPr lang="sv-SE" sz="1400" dirty="0" err="1"/>
              <a:t>doluptur</a:t>
            </a:r>
            <a:r>
              <a:rPr lang="sv-SE" sz="1400" dirty="0"/>
              <a:t> </a:t>
            </a:r>
            <a:r>
              <a:rPr lang="sv-SE" sz="1400" dirty="0" err="1"/>
              <a:t>acerspero</a:t>
            </a:r>
            <a:r>
              <a:rPr lang="sv-SE" sz="1400" dirty="0"/>
              <a:t> </a:t>
            </a:r>
            <a:r>
              <a:rPr lang="sv-SE" sz="1400" dirty="0" err="1"/>
              <a:t>ommollit</a:t>
            </a:r>
            <a:r>
              <a:rPr lang="sv-SE" sz="1400" dirty="0"/>
              <a:t> </a:t>
            </a:r>
            <a:r>
              <a:rPr lang="sv-SE" sz="1400" dirty="0" err="1"/>
              <a:t>quateni</a:t>
            </a:r>
            <a:r>
              <a:rPr lang="sv-SE" sz="1400" dirty="0"/>
              <a:t> </a:t>
            </a:r>
            <a:r>
              <a:rPr lang="sv-SE" sz="1400" dirty="0" err="1"/>
              <a:t>tiorum</a:t>
            </a:r>
            <a:r>
              <a:rPr lang="sv-SE" sz="1400" dirty="0"/>
              <a:t>. 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sv-SE" sz="1400" dirty="0"/>
              <a:t>Text goes </a:t>
            </a:r>
            <a:r>
              <a:rPr lang="sv-SE" sz="1400" dirty="0" err="1"/>
              <a:t>here</a:t>
            </a:r>
            <a:r>
              <a:rPr lang="sv-SE" sz="1400" dirty="0"/>
              <a:t> </a:t>
            </a:r>
            <a:r>
              <a:rPr lang="sv-SE" sz="1400" dirty="0" err="1"/>
              <a:t>doluptatiae</a:t>
            </a:r>
            <a:r>
              <a:rPr lang="sv-SE" sz="1400" dirty="0"/>
              <a:t> </a:t>
            </a:r>
            <a:r>
              <a:rPr lang="sv-SE" sz="1400" dirty="0" err="1"/>
              <a:t>sincillabo</a:t>
            </a:r>
            <a:r>
              <a:rPr lang="sv-SE" sz="1400" dirty="0"/>
              <a:t> </a:t>
            </a:r>
            <a:r>
              <a:rPr lang="sv-SE" sz="1400" dirty="0" err="1"/>
              <a:t>nam</a:t>
            </a:r>
            <a:r>
              <a:rPr lang="sv-SE" sz="1400" dirty="0"/>
              <a:t> </a:t>
            </a:r>
            <a:r>
              <a:rPr lang="sv-SE" sz="1400" dirty="0" err="1"/>
              <a:t>temquam</a:t>
            </a:r>
            <a:r>
              <a:rPr lang="sv-SE" sz="1400" dirty="0"/>
              <a:t>, </a:t>
            </a:r>
            <a:r>
              <a:rPr lang="sv-SE" sz="1400" dirty="0" err="1"/>
              <a:t>es</a:t>
            </a:r>
            <a:r>
              <a:rPr lang="sv-SE" sz="1400" dirty="0"/>
              <a:t> </a:t>
            </a:r>
            <a:r>
              <a:rPr lang="sv-SE" sz="1400" dirty="0" err="1"/>
              <a:t>dolores</a:t>
            </a:r>
            <a:r>
              <a:rPr lang="sv-SE" sz="1400" dirty="0"/>
              <a:t> </a:t>
            </a:r>
            <a:r>
              <a:rPr lang="sv-SE" sz="1400" dirty="0" err="1"/>
              <a:t>adia</a:t>
            </a:r>
            <a:r>
              <a:rPr lang="sv-SE" sz="1400" dirty="0"/>
              <a:t> </a:t>
            </a:r>
            <a:r>
              <a:rPr lang="sv-SE" sz="1400" dirty="0" err="1"/>
              <a:t>cori</a:t>
            </a:r>
            <a:r>
              <a:rPr lang="sv-SE" sz="1400" dirty="0"/>
              <a:t> </a:t>
            </a:r>
            <a:r>
              <a:rPr lang="sv-SE" sz="1400" dirty="0" err="1"/>
              <a:t>doluptur</a:t>
            </a:r>
            <a:r>
              <a:rPr lang="sv-SE" sz="1400" dirty="0"/>
              <a:t> </a:t>
            </a:r>
            <a:r>
              <a:rPr lang="sv-SE" sz="1400" dirty="0" err="1"/>
              <a:t>acerspero</a:t>
            </a:r>
            <a:r>
              <a:rPr lang="sv-SE" sz="1400" dirty="0"/>
              <a:t> </a:t>
            </a:r>
            <a:r>
              <a:rPr lang="sv-SE" sz="1400" dirty="0" err="1"/>
              <a:t>ommollit</a:t>
            </a:r>
            <a:r>
              <a:rPr lang="sv-SE" sz="1400" dirty="0"/>
              <a:t> </a:t>
            </a:r>
            <a:r>
              <a:rPr lang="sv-SE" sz="1400" dirty="0" err="1"/>
              <a:t>quateni</a:t>
            </a:r>
            <a:r>
              <a:rPr lang="sv-SE" sz="1400" dirty="0"/>
              <a:t> </a:t>
            </a:r>
            <a:r>
              <a:rPr lang="sv-SE" sz="1400" dirty="0" err="1"/>
              <a:t>tiorum</a:t>
            </a:r>
            <a:r>
              <a:rPr lang="sv-SE" sz="1400" dirty="0"/>
              <a:t>. </a:t>
            </a:r>
          </a:p>
          <a:p>
            <a:pPr>
              <a:lnSpc>
                <a:spcPct val="110000"/>
              </a:lnSpc>
              <a:spcAft>
                <a:spcPts val="800"/>
              </a:spcAft>
            </a:pPr>
            <a:r>
              <a:rPr lang="sv-SE" sz="1400" dirty="0"/>
              <a:t>Text goes </a:t>
            </a:r>
            <a:r>
              <a:rPr lang="sv-SE" sz="1400" dirty="0" err="1"/>
              <a:t>here</a:t>
            </a:r>
            <a:r>
              <a:rPr lang="sv-SE" sz="1400" dirty="0"/>
              <a:t> </a:t>
            </a:r>
            <a:r>
              <a:rPr lang="sv-SE" sz="1400" dirty="0" err="1"/>
              <a:t>soluptatem</a:t>
            </a:r>
            <a:r>
              <a:rPr lang="sv-SE" sz="1400" dirty="0"/>
              <a:t> </a:t>
            </a:r>
            <a:r>
              <a:rPr lang="sv-SE" sz="1400" dirty="0" err="1"/>
              <a:t>iumenecatur</a:t>
            </a:r>
            <a:r>
              <a:rPr lang="sv-SE" sz="1400" dirty="0"/>
              <a:t>, </a:t>
            </a:r>
            <a:r>
              <a:rPr lang="sv-SE" sz="1400" dirty="0" err="1"/>
              <a:t>quasperia</a:t>
            </a:r>
            <a:r>
              <a:rPr lang="sv-SE" sz="1400" dirty="0"/>
              <a:t> </a:t>
            </a:r>
            <a:r>
              <a:rPr lang="sv-SE" sz="1400" dirty="0" err="1"/>
              <a:t>que</a:t>
            </a:r>
            <a:r>
              <a:rPr lang="sv-SE" sz="1400" dirty="0"/>
              <a:t> </a:t>
            </a:r>
            <a:r>
              <a:rPr lang="sv-SE" sz="1400" dirty="0" err="1"/>
              <a:t>cum</a:t>
            </a:r>
            <a:r>
              <a:rPr lang="sv-SE" sz="1400" dirty="0"/>
              <a:t> </a:t>
            </a:r>
            <a:r>
              <a:rPr lang="sv-SE" sz="1400" dirty="0" err="1"/>
              <a:t>qui</a:t>
            </a:r>
            <a:r>
              <a:rPr lang="sv-SE" sz="1400" dirty="0"/>
              <a:t> </a:t>
            </a:r>
            <a:r>
              <a:rPr lang="sv-SE" sz="1400" dirty="0" err="1"/>
              <a:t>am</a:t>
            </a:r>
            <a:r>
              <a:rPr lang="sv-SE" sz="1400" dirty="0"/>
              <a:t> </a:t>
            </a:r>
            <a:r>
              <a:rPr lang="sv-SE" sz="1400" dirty="0" err="1"/>
              <a:t>dolo</a:t>
            </a:r>
            <a:r>
              <a:rPr lang="sv-SE" sz="1400" dirty="0"/>
              <a:t> </a:t>
            </a:r>
            <a:r>
              <a:rPr lang="sv-SE" sz="1400" dirty="0" err="1"/>
              <a:t>corum</a:t>
            </a:r>
            <a:r>
              <a:rPr lang="sv-SE" sz="1400" dirty="0"/>
              <a:t> </a:t>
            </a:r>
            <a:r>
              <a:rPr lang="sv-SE" sz="1400" dirty="0" err="1"/>
              <a:t>quas</a:t>
            </a:r>
            <a:r>
              <a:rPr lang="sv-SE" sz="1400" dirty="0"/>
              <a:t> </a:t>
            </a:r>
            <a:r>
              <a:rPr lang="sv-SE" sz="1400" dirty="0" err="1"/>
              <a:t>num</a:t>
            </a:r>
            <a:r>
              <a:rPr lang="sv-SE" sz="1400" dirty="0"/>
              <a:t> et </a:t>
            </a:r>
            <a:r>
              <a:rPr lang="sv-SE" sz="1400" dirty="0" err="1"/>
              <a:t>eossum</a:t>
            </a:r>
            <a:r>
              <a:rPr lang="sv-SE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9540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ång text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0F7F66E-8532-8CD1-A776-B46860ABF8F8}"/>
              </a:ext>
            </a:extLst>
          </p:cNvPr>
          <p:cNvSpPr/>
          <p:nvPr userDrawn="1"/>
        </p:nvSpPr>
        <p:spPr>
          <a:xfrm>
            <a:off x="1722234" y="411163"/>
            <a:ext cx="5699531" cy="47323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1A5723E-D743-A4FB-6D81-3784648A0B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3810" y="903296"/>
            <a:ext cx="4716378" cy="1056133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4400" b="0" baseline="0">
                <a:solidFill>
                  <a:schemeClr val="tx1"/>
                </a:solidFill>
              </a:defRPr>
            </a:lvl1pPr>
          </a:lstStyle>
          <a:p>
            <a:r>
              <a:rPr lang="sv-SE" dirty="0">
                <a:solidFill>
                  <a:srgbClr val="000000"/>
                </a:solidFill>
                <a:effectLst/>
              </a:rPr>
              <a:t>Sida för </a:t>
            </a:r>
            <a:br>
              <a:rPr lang="sv-SE" dirty="0">
                <a:solidFill>
                  <a:srgbClr val="000000"/>
                </a:solidFill>
                <a:effectLst/>
              </a:rPr>
            </a:br>
            <a:r>
              <a:rPr lang="sv-SE" dirty="0">
                <a:solidFill>
                  <a:srgbClr val="000000"/>
                </a:solidFill>
                <a:effectLst/>
              </a:rPr>
              <a:t>halvlång text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277E722-E2C0-8F73-999A-A3B4D92B7C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06936" y="2358188"/>
            <a:ext cx="4723254" cy="206255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25000"/>
              </a:lnSpc>
              <a:buFontTx/>
              <a:buNone/>
              <a:defRPr sz="1300"/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</a:lstStyle>
          <a:p>
            <a:r>
              <a:rPr lang="sv-SE" b="1" i="0" dirty="0">
                <a:effectLst/>
              </a:rPr>
              <a:t>Den här sidan passar bra för att slå fast något centralt i en något längre text så här. Det centrerade formatet bidrar till en känsla av viktighet. </a:t>
            </a:r>
            <a:r>
              <a:rPr lang="sv-SE" b="0" dirty="0" err="1">
                <a:effectLst/>
              </a:rPr>
              <a:t>Lorem</a:t>
            </a:r>
            <a:r>
              <a:rPr lang="sv-SE" b="0" dirty="0">
                <a:effectLst/>
              </a:rPr>
              <a:t> </a:t>
            </a:r>
            <a:r>
              <a:rPr lang="sv-SE" b="0" dirty="0" err="1">
                <a:effectLst/>
              </a:rPr>
              <a:t>Ipsum</a:t>
            </a:r>
            <a:r>
              <a:rPr lang="sv-SE" b="0" i="0" dirty="0">
                <a:effectLst/>
              </a:rPr>
              <a:t> is </a:t>
            </a:r>
            <a:r>
              <a:rPr lang="sv-SE" b="0" i="0" dirty="0" err="1">
                <a:effectLst/>
              </a:rPr>
              <a:t>simply</a:t>
            </a:r>
            <a:r>
              <a:rPr lang="sv-SE" b="0" i="0" dirty="0">
                <a:effectLst/>
              </a:rPr>
              <a:t> dummy text </a:t>
            </a:r>
            <a:r>
              <a:rPr lang="sv-SE" b="0" i="0" dirty="0" err="1">
                <a:effectLst/>
              </a:rPr>
              <a:t>of</a:t>
            </a:r>
            <a:r>
              <a:rPr lang="sv-SE" b="0" i="0" dirty="0">
                <a:effectLst/>
              </a:rPr>
              <a:t> the </a:t>
            </a:r>
            <a:r>
              <a:rPr lang="sv-SE" b="0" i="0" dirty="0" err="1">
                <a:effectLst/>
              </a:rPr>
              <a:t>printing</a:t>
            </a:r>
            <a:r>
              <a:rPr lang="sv-SE" b="0" i="0" dirty="0">
                <a:effectLst/>
              </a:rPr>
              <a:t> and </a:t>
            </a:r>
            <a:r>
              <a:rPr lang="sv-SE" b="0" i="0" dirty="0" err="1">
                <a:effectLst/>
              </a:rPr>
              <a:t>typesetting</a:t>
            </a:r>
            <a:r>
              <a:rPr lang="sv-SE" b="0" i="0" dirty="0">
                <a:effectLst/>
              </a:rPr>
              <a:t> </a:t>
            </a:r>
            <a:r>
              <a:rPr lang="sv-SE" b="0" i="0" dirty="0" err="1">
                <a:effectLst/>
              </a:rPr>
              <a:t>industry</a:t>
            </a:r>
            <a:r>
              <a:rPr lang="sv-SE" b="0" i="0" dirty="0">
                <a:effectLst/>
              </a:rPr>
              <a:t>. </a:t>
            </a:r>
            <a:r>
              <a:rPr lang="sv-SE" b="0" i="0" dirty="0" err="1">
                <a:effectLst/>
              </a:rPr>
              <a:t>Lorem</a:t>
            </a:r>
            <a:r>
              <a:rPr lang="sv-SE" b="0" i="0" dirty="0">
                <a:effectLst/>
              </a:rPr>
              <a:t> </a:t>
            </a:r>
            <a:r>
              <a:rPr lang="sv-SE" b="0" i="0" dirty="0" err="1">
                <a:effectLst/>
              </a:rPr>
              <a:t>Ipsum</a:t>
            </a:r>
            <a:r>
              <a:rPr lang="sv-SE" b="0" i="0" dirty="0">
                <a:effectLst/>
              </a:rPr>
              <a:t> has </a:t>
            </a:r>
            <a:r>
              <a:rPr lang="sv-SE" b="0" i="0" dirty="0" err="1">
                <a:effectLst/>
              </a:rPr>
              <a:t>been</a:t>
            </a:r>
            <a:r>
              <a:rPr lang="sv-SE" b="0" i="0" dirty="0">
                <a:effectLst/>
              </a:rPr>
              <a:t> the </a:t>
            </a:r>
            <a:r>
              <a:rPr lang="sv-SE" b="0" i="0" dirty="0" err="1">
                <a:effectLst/>
              </a:rPr>
              <a:t>industry's</a:t>
            </a:r>
            <a:r>
              <a:rPr lang="sv-SE" b="0" i="0" dirty="0">
                <a:effectLst/>
              </a:rPr>
              <a:t> standard dummy text </a:t>
            </a:r>
            <a:r>
              <a:rPr lang="sv-SE" b="0" i="0" dirty="0" err="1">
                <a:effectLst/>
              </a:rPr>
              <a:t>ever</a:t>
            </a:r>
            <a:r>
              <a:rPr lang="sv-SE" b="0" i="0" dirty="0">
                <a:effectLst/>
              </a:rPr>
              <a:t> </a:t>
            </a:r>
            <a:r>
              <a:rPr lang="sv-SE" b="0" i="0" dirty="0" err="1">
                <a:effectLst/>
              </a:rPr>
              <a:t>since</a:t>
            </a:r>
            <a:r>
              <a:rPr lang="sv-SE" b="0" i="0" dirty="0">
                <a:effectLst/>
              </a:rPr>
              <a:t> the 1500s, </a:t>
            </a:r>
            <a:r>
              <a:rPr lang="sv-SE" b="0" i="0" dirty="0" err="1">
                <a:effectLst/>
              </a:rPr>
              <a:t>when</a:t>
            </a:r>
            <a:r>
              <a:rPr lang="sv-SE" b="0" i="0" dirty="0">
                <a:effectLst/>
              </a:rPr>
              <a:t> an </a:t>
            </a:r>
            <a:r>
              <a:rPr lang="sv-SE" b="0" i="0" dirty="0" err="1">
                <a:effectLst/>
              </a:rPr>
              <a:t>unknown</a:t>
            </a:r>
            <a:r>
              <a:rPr lang="sv-SE" b="0" i="0" dirty="0">
                <a:effectLst/>
              </a:rPr>
              <a:t> printer </a:t>
            </a:r>
            <a:r>
              <a:rPr lang="sv-SE" b="0" i="0" dirty="0" err="1">
                <a:effectLst/>
              </a:rPr>
              <a:t>took</a:t>
            </a:r>
            <a:r>
              <a:rPr lang="sv-SE" b="0" i="0" dirty="0">
                <a:effectLst/>
              </a:rPr>
              <a:t> a </a:t>
            </a:r>
            <a:r>
              <a:rPr lang="sv-SE" b="0" i="0" dirty="0" err="1">
                <a:effectLst/>
              </a:rPr>
              <a:t>galley</a:t>
            </a:r>
            <a:r>
              <a:rPr lang="sv-SE" b="0" i="0" dirty="0">
                <a:effectLst/>
              </a:rPr>
              <a:t> </a:t>
            </a:r>
            <a:r>
              <a:rPr lang="sv-SE" b="0" i="0" dirty="0" err="1">
                <a:effectLst/>
              </a:rPr>
              <a:t>of</a:t>
            </a:r>
            <a:r>
              <a:rPr lang="sv-SE" b="0" i="0" dirty="0">
                <a:effectLst/>
              </a:rPr>
              <a:t> </a:t>
            </a:r>
            <a:r>
              <a:rPr lang="sv-SE" b="0" i="0" dirty="0" err="1">
                <a:effectLst/>
              </a:rPr>
              <a:t>type</a:t>
            </a:r>
            <a:r>
              <a:rPr lang="sv-SE" b="0" i="0" dirty="0">
                <a:effectLst/>
              </a:rPr>
              <a:t> and </a:t>
            </a:r>
            <a:r>
              <a:rPr lang="sv-SE" b="0" i="0" dirty="0" err="1">
                <a:effectLst/>
              </a:rPr>
              <a:t>scrambled</a:t>
            </a:r>
            <a:r>
              <a:rPr lang="sv-SE" b="0" i="0" dirty="0">
                <a:effectLst/>
              </a:rPr>
              <a:t> it to make a </a:t>
            </a:r>
            <a:r>
              <a:rPr lang="sv-SE" b="0" i="0" dirty="0" err="1">
                <a:effectLst/>
              </a:rPr>
              <a:t>type</a:t>
            </a:r>
            <a:r>
              <a:rPr lang="sv-SE" b="0" i="0" dirty="0">
                <a:effectLst/>
              </a:rPr>
              <a:t> specimen </a:t>
            </a:r>
            <a:r>
              <a:rPr lang="sv-SE" b="0" i="0" dirty="0" err="1">
                <a:effectLst/>
              </a:rPr>
              <a:t>book</a:t>
            </a:r>
            <a:r>
              <a:rPr lang="sv-SE" b="0" i="0" dirty="0">
                <a:effectLst/>
              </a:rPr>
              <a:t>. </a:t>
            </a:r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545508EE-516D-8C6A-E47B-F1EF7D0127F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83187" y="4641845"/>
            <a:ext cx="389199" cy="9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56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lång text lj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90F7F66E-8532-8CD1-A776-B46860ABF8F8}"/>
              </a:ext>
            </a:extLst>
          </p:cNvPr>
          <p:cNvSpPr/>
          <p:nvPr userDrawn="1"/>
        </p:nvSpPr>
        <p:spPr>
          <a:xfrm>
            <a:off x="1722234" y="411163"/>
            <a:ext cx="5699531" cy="4732337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76200" dir="2700000" algn="tl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1A5723E-D743-A4FB-6D81-3784648A0B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3810" y="903296"/>
            <a:ext cx="4716378" cy="1056133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4400" b="0" baseline="0">
                <a:solidFill>
                  <a:schemeClr val="tx1"/>
                </a:solidFill>
              </a:defRPr>
            </a:lvl1pPr>
          </a:lstStyle>
          <a:p>
            <a:r>
              <a:rPr lang="sv-SE" dirty="0">
                <a:solidFill>
                  <a:srgbClr val="000000"/>
                </a:solidFill>
                <a:effectLst/>
              </a:rPr>
              <a:t>Sida för </a:t>
            </a:r>
            <a:br>
              <a:rPr lang="sv-SE" dirty="0">
                <a:solidFill>
                  <a:srgbClr val="000000"/>
                </a:solidFill>
                <a:effectLst/>
              </a:rPr>
            </a:br>
            <a:r>
              <a:rPr lang="sv-SE" dirty="0">
                <a:solidFill>
                  <a:srgbClr val="000000"/>
                </a:solidFill>
                <a:effectLst/>
              </a:rPr>
              <a:t>halvlång text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4277E722-E2C0-8F73-999A-A3B4D92B7C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06936" y="2358188"/>
            <a:ext cx="4723254" cy="206255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125000"/>
              </a:lnSpc>
              <a:buFontTx/>
              <a:buNone/>
              <a:defRPr sz="1300"/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</a:lstStyle>
          <a:p>
            <a:r>
              <a:rPr lang="sv-SE" b="1" i="0" dirty="0">
                <a:effectLst/>
              </a:rPr>
              <a:t>Den här sidan passar bra för att slå fast något centralt i en något längre text så här. Det centrerade formatet bidrar till en känsla av viktighet. </a:t>
            </a:r>
            <a:r>
              <a:rPr lang="sv-SE" b="0" dirty="0" err="1">
                <a:effectLst/>
              </a:rPr>
              <a:t>Lorem</a:t>
            </a:r>
            <a:r>
              <a:rPr lang="sv-SE" b="0" dirty="0">
                <a:effectLst/>
              </a:rPr>
              <a:t> </a:t>
            </a:r>
            <a:r>
              <a:rPr lang="sv-SE" b="0" dirty="0" err="1">
                <a:effectLst/>
              </a:rPr>
              <a:t>Ipsum</a:t>
            </a:r>
            <a:r>
              <a:rPr lang="sv-SE" b="0" i="0" dirty="0">
                <a:effectLst/>
              </a:rPr>
              <a:t> is </a:t>
            </a:r>
            <a:r>
              <a:rPr lang="sv-SE" b="0" i="0" dirty="0" err="1">
                <a:effectLst/>
              </a:rPr>
              <a:t>simply</a:t>
            </a:r>
            <a:r>
              <a:rPr lang="sv-SE" b="0" i="0" dirty="0">
                <a:effectLst/>
              </a:rPr>
              <a:t> dummy text </a:t>
            </a:r>
            <a:r>
              <a:rPr lang="sv-SE" b="0" i="0" dirty="0" err="1">
                <a:effectLst/>
              </a:rPr>
              <a:t>of</a:t>
            </a:r>
            <a:r>
              <a:rPr lang="sv-SE" b="0" i="0" dirty="0">
                <a:effectLst/>
              </a:rPr>
              <a:t> the </a:t>
            </a:r>
            <a:r>
              <a:rPr lang="sv-SE" b="0" i="0" dirty="0" err="1">
                <a:effectLst/>
              </a:rPr>
              <a:t>printing</a:t>
            </a:r>
            <a:r>
              <a:rPr lang="sv-SE" b="0" i="0" dirty="0">
                <a:effectLst/>
              </a:rPr>
              <a:t> and </a:t>
            </a:r>
            <a:r>
              <a:rPr lang="sv-SE" b="0" i="0" dirty="0" err="1">
                <a:effectLst/>
              </a:rPr>
              <a:t>typesetting</a:t>
            </a:r>
            <a:r>
              <a:rPr lang="sv-SE" b="0" i="0" dirty="0">
                <a:effectLst/>
              </a:rPr>
              <a:t> </a:t>
            </a:r>
            <a:r>
              <a:rPr lang="sv-SE" b="0" i="0" dirty="0" err="1">
                <a:effectLst/>
              </a:rPr>
              <a:t>industry</a:t>
            </a:r>
            <a:r>
              <a:rPr lang="sv-SE" b="0" i="0" dirty="0">
                <a:effectLst/>
              </a:rPr>
              <a:t>. </a:t>
            </a:r>
            <a:r>
              <a:rPr lang="sv-SE" b="0" i="0" dirty="0" err="1">
                <a:effectLst/>
              </a:rPr>
              <a:t>Lorem</a:t>
            </a:r>
            <a:r>
              <a:rPr lang="sv-SE" b="0" i="0" dirty="0">
                <a:effectLst/>
              </a:rPr>
              <a:t> </a:t>
            </a:r>
            <a:r>
              <a:rPr lang="sv-SE" b="0" i="0" dirty="0" err="1">
                <a:effectLst/>
              </a:rPr>
              <a:t>Ipsum</a:t>
            </a:r>
            <a:r>
              <a:rPr lang="sv-SE" b="0" i="0" dirty="0">
                <a:effectLst/>
              </a:rPr>
              <a:t> has </a:t>
            </a:r>
            <a:r>
              <a:rPr lang="sv-SE" b="0" i="0" dirty="0" err="1">
                <a:effectLst/>
              </a:rPr>
              <a:t>been</a:t>
            </a:r>
            <a:r>
              <a:rPr lang="sv-SE" b="0" i="0" dirty="0">
                <a:effectLst/>
              </a:rPr>
              <a:t> the </a:t>
            </a:r>
            <a:r>
              <a:rPr lang="sv-SE" b="0" i="0" dirty="0" err="1">
                <a:effectLst/>
              </a:rPr>
              <a:t>industry's</a:t>
            </a:r>
            <a:r>
              <a:rPr lang="sv-SE" b="0" i="0" dirty="0">
                <a:effectLst/>
              </a:rPr>
              <a:t> standard dummy text </a:t>
            </a:r>
            <a:r>
              <a:rPr lang="sv-SE" b="0" i="0" dirty="0" err="1">
                <a:effectLst/>
              </a:rPr>
              <a:t>ever</a:t>
            </a:r>
            <a:r>
              <a:rPr lang="sv-SE" b="0" i="0" dirty="0">
                <a:effectLst/>
              </a:rPr>
              <a:t> </a:t>
            </a:r>
            <a:r>
              <a:rPr lang="sv-SE" b="0" i="0" dirty="0" err="1">
                <a:effectLst/>
              </a:rPr>
              <a:t>since</a:t>
            </a:r>
            <a:r>
              <a:rPr lang="sv-SE" b="0" i="0" dirty="0">
                <a:effectLst/>
              </a:rPr>
              <a:t> the 1500s, </a:t>
            </a:r>
            <a:r>
              <a:rPr lang="sv-SE" b="0" i="0" dirty="0" err="1">
                <a:effectLst/>
              </a:rPr>
              <a:t>when</a:t>
            </a:r>
            <a:r>
              <a:rPr lang="sv-SE" b="0" i="0" dirty="0">
                <a:effectLst/>
              </a:rPr>
              <a:t> an </a:t>
            </a:r>
            <a:r>
              <a:rPr lang="sv-SE" b="0" i="0" dirty="0" err="1">
                <a:effectLst/>
              </a:rPr>
              <a:t>unknown</a:t>
            </a:r>
            <a:r>
              <a:rPr lang="sv-SE" b="0" i="0" dirty="0">
                <a:effectLst/>
              </a:rPr>
              <a:t> printer </a:t>
            </a:r>
            <a:r>
              <a:rPr lang="sv-SE" b="0" i="0" dirty="0" err="1">
                <a:effectLst/>
              </a:rPr>
              <a:t>took</a:t>
            </a:r>
            <a:r>
              <a:rPr lang="sv-SE" b="0" i="0" dirty="0">
                <a:effectLst/>
              </a:rPr>
              <a:t> a </a:t>
            </a:r>
            <a:r>
              <a:rPr lang="sv-SE" b="0" i="0" dirty="0" err="1">
                <a:effectLst/>
              </a:rPr>
              <a:t>galley</a:t>
            </a:r>
            <a:r>
              <a:rPr lang="sv-SE" b="0" i="0" dirty="0">
                <a:effectLst/>
              </a:rPr>
              <a:t> </a:t>
            </a:r>
            <a:r>
              <a:rPr lang="sv-SE" b="0" i="0" dirty="0" err="1">
                <a:effectLst/>
              </a:rPr>
              <a:t>of</a:t>
            </a:r>
            <a:r>
              <a:rPr lang="sv-SE" b="0" i="0" dirty="0">
                <a:effectLst/>
              </a:rPr>
              <a:t> </a:t>
            </a:r>
            <a:r>
              <a:rPr lang="sv-SE" b="0" i="0" dirty="0" err="1">
                <a:effectLst/>
              </a:rPr>
              <a:t>type</a:t>
            </a:r>
            <a:r>
              <a:rPr lang="sv-SE" b="0" i="0" dirty="0">
                <a:effectLst/>
              </a:rPr>
              <a:t> and </a:t>
            </a:r>
            <a:r>
              <a:rPr lang="sv-SE" b="0" i="0" dirty="0" err="1">
                <a:effectLst/>
              </a:rPr>
              <a:t>scrambled</a:t>
            </a:r>
            <a:r>
              <a:rPr lang="sv-SE" b="0" i="0" dirty="0">
                <a:effectLst/>
              </a:rPr>
              <a:t> it to make a </a:t>
            </a:r>
            <a:r>
              <a:rPr lang="sv-SE" b="0" i="0" dirty="0" err="1">
                <a:effectLst/>
              </a:rPr>
              <a:t>type</a:t>
            </a:r>
            <a:r>
              <a:rPr lang="sv-SE" b="0" i="0" dirty="0">
                <a:effectLst/>
              </a:rPr>
              <a:t> specimen </a:t>
            </a:r>
            <a:r>
              <a:rPr lang="sv-SE" b="0" i="0" dirty="0" err="1">
                <a:effectLst/>
              </a:rPr>
              <a:t>book</a:t>
            </a:r>
            <a:r>
              <a:rPr lang="sv-SE" b="0" i="0" dirty="0">
                <a:effectLst/>
              </a:rPr>
              <a:t>. </a:t>
            </a:r>
            <a:endParaRPr lang="sv-SE" dirty="0"/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545508EE-516D-8C6A-E47B-F1EF7D0127F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383187" y="4641845"/>
            <a:ext cx="389199" cy="9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73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ngre punktlista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A5723E-D743-A4FB-6D81-3784648A0B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0" y="793548"/>
            <a:ext cx="7200000" cy="71105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6000" b="0" baseline="0">
                <a:solidFill>
                  <a:schemeClr val="tx1"/>
                </a:solidFill>
              </a:defRPr>
            </a:lvl1pPr>
          </a:lstStyle>
          <a:p>
            <a:r>
              <a:rPr lang="sv-SE" dirty="0">
                <a:solidFill>
                  <a:srgbClr val="000000"/>
                </a:solidFill>
                <a:effectLst/>
              </a:rPr>
              <a:t>Sida för längre punktlista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56D6580-F13C-BB3C-E852-137DB2A0E1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1852338"/>
            <a:ext cx="7200000" cy="2880000"/>
          </a:xfrm>
          <a:prstGeom prst="rect">
            <a:avLst/>
          </a:prstGeom>
          <a:solidFill>
            <a:schemeClr val="bg1"/>
          </a:solidFill>
        </p:spPr>
        <p:txBody>
          <a:bodyPr lIns="144000" tIns="144000" rIns="144000" bIns="144000"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Bra sida när du behöver plats för mer text, kanske en klassisk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Överanvänd inte – sida efter sida med denna blir lite trist.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err="1"/>
              <a:t>Optam</a:t>
            </a:r>
            <a:r>
              <a:rPr lang="sv-SE" dirty="0"/>
              <a:t>, </a:t>
            </a:r>
            <a:r>
              <a:rPr lang="sv-SE" dirty="0" err="1"/>
              <a:t>ium</a:t>
            </a:r>
            <a:r>
              <a:rPr lang="sv-SE" dirty="0"/>
              <a:t> </a:t>
            </a:r>
            <a:r>
              <a:rPr lang="sv-SE" dirty="0" err="1"/>
              <a:t>quatam</a:t>
            </a:r>
            <a:r>
              <a:rPr lang="sv-SE" dirty="0"/>
              <a:t> rat rem </a:t>
            </a:r>
            <a:r>
              <a:rPr lang="sv-SE" dirty="0" err="1"/>
              <a:t>quatestior</a:t>
            </a:r>
            <a:r>
              <a:rPr lang="sv-SE" dirty="0"/>
              <a:t> </a:t>
            </a:r>
            <a:r>
              <a:rPr lang="sv-SE" dirty="0" err="1"/>
              <a:t>aliquia</a:t>
            </a:r>
            <a:r>
              <a:rPr lang="sv-SE" dirty="0"/>
              <a:t> </a:t>
            </a:r>
            <a:r>
              <a:rPr lang="sv-SE" dirty="0" err="1"/>
              <a:t>sum</a:t>
            </a:r>
            <a:r>
              <a:rPr lang="sv-SE" dirty="0"/>
              <a:t> </a:t>
            </a:r>
            <a:r>
              <a:rPr lang="sv-SE" dirty="0" err="1"/>
              <a:t>dunt</a:t>
            </a:r>
            <a:r>
              <a:rPr lang="sv-SE" dirty="0"/>
              <a:t>, </a:t>
            </a:r>
            <a:r>
              <a:rPr lang="sv-SE" dirty="0" err="1"/>
              <a:t>ipsam</a:t>
            </a:r>
            <a:r>
              <a:rPr lang="sv-SE" dirty="0"/>
              <a:t> </a:t>
            </a:r>
            <a:r>
              <a:rPr lang="sv-SE" dirty="0" err="1"/>
              <a:t>atem</a:t>
            </a:r>
            <a:r>
              <a:rPr lang="sv-SE" dirty="0"/>
              <a:t> </a:t>
            </a:r>
            <a:r>
              <a:rPr lang="sv-SE" dirty="0" err="1"/>
              <a:t>que</a:t>
            </a:r>
            <a:r>
              <a:rPr lang="sv-SE" dirty="0"/>
              <a:t> </a:t>
            </a:r>
            <a:r>
              <a:rPr lang="sv-SE" dirty="0" err="1"/>
              <a:t>iliqui</a:t>
            </a:r>
            <a:r>
              <a:rPr lang="sv-SE" dirty="0"/>
              <a:t> </a:t>
            </a:r>
            <a:r>
              <a:rPr lang="sv-SE" dirty="0" err="1"/>
              <a:t>ommos</a:t>
            </a:r>
            <a:r>
              <a:rPr lang="sv-SE" dirty="0"/>
              <a:t> </a:t>
            </a:r>
            <a:r>
              <a:rPr lang="sv-SE" dirty="0" err="1"/>
              <a:t>es</a:t>
            </a:r>
            <a:r>
              <a:rPr lang="sv-SE" dirty="0"/>
              <a:t> </a:t>
            </a:r>
            <a:r>
              <a:rPr lang="sv-SE" dirty="0" err="1"/>
              <a:t>praerum</a:t>
            </a:r>
            <a:r>
              <a:rPr lang="sv-SE" dirty="0"/>
              <a:t> </a:t>
            </a:r>
            <a:r>
              <a:rPr lang="sv-SE" dirty="0" err="1"/>
              <a:t>harchil</a:t>
            </a:r>
            <a:r>
              <a:rPr lang="sv-SE" dirty="0"/>
              <a:t> in rem </a:t>
            </a:r>
            <a:r>
              <a:rPr lang="sv-SE" dirty="0" err="1"/>
              <a:t>eium</a:t>
            </a:r>
            <a:r>
              <a:rPr lang="sv-SE" dirty="0"/>
              <a:t> </a:t>
            </a:r>
            <a:r>
              <a:rPr lang="sv-SE" dirty="0" err="1"/>
              <a:t>nonsect</a:t>
            </a:r>
            <a:r>
              <a:rPr lang="sv-SE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err="1"/>
              <a:t>Gia</a:t>
            </a:r>
            <a:r>
              <a:rPr lang="sv-SE" dirty="0"/>
              <a:t> </a:t>
            </a:r>
            <a:r>
              <a:rPr lang="sv-SE" dirty="0" err="1"/>
              <a:t>doluptatiae</a:t>
            </a:r>
            <a:r>
              <a:rPr lang="sv-SE" dirty="0"/>
              <a:t> </a:t>
            </a:r>
            <a:r>
              <a:rPr lang="sv-SE" dirty="0" err="1"/>
              <a:t>sincillabo</a:t>
            </a:r>
            <a:r>
              <a:rPr lang="sv-SE" dirty="0"/>
              <a:t>. </a:t>
            </a:r>
            <a:r>
              <a:rPr lang="sv-SE" dirty="0" err="1"/>
              <a:t>Nam</a:t>
            </a:r>
            <a:r>
              <a:rPr lang="sv-SE" dirty="0"/>
              <a:t>, </a:t>
            </a:r>
            <a:r>
              <a:rPr lang="sv-SE" dirty="0" err="1"/>
              <a:t>temquam</a:t>
            </a:r>
            <a:r>
              <a:rPr lang="sv-SE" dirty="0"/>
              <a:t>, </a:t>
            </a:r>
            <a:r>
              <a:rPr lang="sv-SE" dirty="0" err="1"/>
              <a:t>es</a:t>
            </a:r>
            <a:r>
              <a:rPr lang="sv-SE" dirty="0"/>
              <a:t> </a:t>
            </a:r>
            <a:r>
              <a:rPr lang="sv-SE" dirty="0" err="1"/>
              <a:t>dolores</a:t>
            </a:r>
            <a:r>
              <a:rPr lang="sv-SE" dirty="0"/>
              <a:t> </a:t>
            </a:r>
            <a:r>
              <a:rPr lang="sv-SE" dirty="0" err="1"/>
              <a:t>adia</a:t>
            </a:r>
            <a:r>
              <a:rPr lang="sv-SE" dirty="0"/>
              <a:t> </a:t>
            </a:r>
            <a:r>
              <a:rPr lang="sv-SE" dirty="0" err="1"/>
              <a:t>cori</a:t>
            </a:r>
            <a:r>
              <a:rPr lang="sv-SE" dirty="0"/>
              <a:t> </a:t>
            </a:r>
            <a:r>
              <a:rPr lang="sv-SE" dirty="0" err="1"/>
              <a:t>doluptur</a:t>
            </a:r>
            <a:r>
              <a:rPr lang="sv-SE" dirty="0"/>
              <a:t> </a:t>
            </a:r>
            <a:r>
              <a:rPr lang="sv-SE" dirty="0" err="1"/>
              <a:t>acerspero</a:t>
            </a:r>
            <a:r>
              <a:rPr lang="sv-SE" dirty="0"/>
              <a:t> </a:t>
            </a:r>
            <a:r>
              <a:rPr lang="sv-SE" dirty="0" err="1"/>
              <a:t>ommollit</a:t>
            </a:r>
            <a:r>
              <a:rPr lang="sv-SE" dirty="0"/>
              <a:t> </a:t>
            </a:r>
            <a:r>
              <a:rPr lang="sv-SE" dirty="0" err="1"/>
              <a:t>quateni</a:t>
            </a:r>
            <a:r>
              <a:rPr lang="sv-SE" dirty="0"/>
              <a:t> </a:t>
            </a:r>
            <a:r>
              <a:rPr lang="sv-SE" dirty="0" err="1"/>
              <a:t>tiorum</a:t>
            </a:r>
            <a:r>
              <a:rPr lang="sv-SE" dirty="0"/>
              <a:t> </a:t>
            </a:r>
            <a:r>
              <a:rPr lang="sv-SE" dirty="0" err="1"/>
              <a:t>eum</a:t>
            </a:r>
            <a:r>
              <a:rPr lang="sv-SE" dirty="0"/>
              <a:t> </a:t>
            </a:r>
            <a:r>
              <a:rPr lang="sv-SE" dirty="0" err="1"/>
              <a:t>velland</a:t>
            </a:r>
            <a:r>
              <a:rPr lang="sv-SE" dirty="0"/>
              <a:t> </a:t>
            </a:r>
            <a:r>
              <a:rPr lang="sv-SE" dirty="0" err="1"/>
              <a:t>aeceribustem</a:t>
            </a:r>
            <a:r>
              <a:rPr lang="sv-SE" dirty="0"/>
              <a:t> </a:t>
            </a:r>
            <a:r>
              <a:rPr lang="sv-SE" dirty="0" err="1"/>
              <a:t>resciendam</a:t>
            </a:r>
            <a:r>
              <a:rPr lang="sv-SE" dirty="0"/>
              <a:t> et </a:t>
            </a:r>
            <a:r>
              <a:rPr lang="sv-SE" dirty="0" err="1"/>
              <a:t>essundis</a:t>
            </a:r>
            <a:r>
              <a:rPr lang="sv-SE" dirty="0"/>
              <a:t> </a:t>
            </a:r>
            <a:r>
              <a:rPr lang="sv-SE" dirty="0" err="1"/>
              <a:t>enimpor</a:t>
            </a:r>
            <a:r>
              <a:rPr lang="sv-SE" dirty="0"/>
              <a:t> </a:t>
            </a:r>
            <a:r>
              <a:rPr lang="sv-SE" dirty="0" err="1"/>
              <a:t>sitamen</a:t>
            </a:r>
            <a:r>
              <a:rPr lang="sv-SE" dirty="0"/>
              <a:t> </a:t>
            </a:r>
            <a:r>
              <a:rPr lang="sv-SE" dirty="0" err="1"/>
              <a:t>demquam</a:t>
            </a:r>
            <a:r>
              <a:rPr lang="sv-SE" dirty="0"/>
              <a:t> </a:t>
            </a:r>
            <a:r>
              <a:rPr lang="sv-SE" dirty="0" err="1"/>
              <a:t>rehento</a:t>
            </a:r>
            <a:r>
              <a:rPr lang="sv-SE" dirty="0"/>
              <a:t> </a:t>
            </a:r>
            <a:r>
              <a:rPr lang="sv-SE" dirty="0" err="1"/>
              <a:t>rempore</a:t>
            </a:r>
            <a:r>
              <a:rPr lang="sv-SE" dirty="0"/>
              <a:t> </a:t>
            </a:r>
            <a:r>
              <a:rPr lang="sv-SE" dirty="0" err="1"/>
              <a:t>mposant</a:t>
            </a:r>
            <a:r>
              <a:rPr lang="sv-SE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err="1"/>
              <a:t>Borro</a:t>
            </a:r>
            <a:r>
              <a:rPr lang="sv-SE" dirty="0"/>
              <a:t> </a:t>
            </a:r>
            <a:r>
              <a:rPr lang="sv-SE" dirty="0" err="1"/>
              <a:t>quias</a:t>
            </a:r>
            <a:r>
              <a:rPr lang="sv-SE" dirty="0"/>
              <a:t> </a:t>
            </a:r>
            <a:r>
              <a:rPr lang="sv-SE" dirty="0" err="1"/>
              <a:t>soluptatem</a:t>
            </a:r>
            <a:r>
              <a:rPr lang="sv-SE" dirty="0"/>
              <a:t> </a:t>
            </a:r>
            <a:r>
              <a:rPr lang="sv-SE" dirty="0" err="1"/>
              <a:t>iumenecatur</a:t>
            </a:r>
            <a:r>
              <a:rPr lang="sv-SE" dirty="0"/>
              <a:t>, </a:t>
            </a:r>
            <a:r>
              <a:rPr lang="sv-SE" dirty="0" err="1"/>
              <a:t>quasperia</a:t>
            </a:r>
            <a:r>
              <a:rPr lang="sv-SE" dirty="0"/>
              <a:t> </a:t>
            </a:r>
            <a:r>
              <a:rPr lang="sv-SE" dirty="0" err="1"/>
              <a:t>que</a:t>
            </a:r>
            <a:r>
              <a:rPr lang="sv-SE" dirty="0"/>
              <a:t> </a:t>
            </a:r>
            <a:r>
              <a:rPr lang="sv-SE" dirty="0" err="1"/>
              <a:t>cum</a:t>
            </a:r>
            <a:r>
              <a:rPr lang="sv-SE" dirty="0"/>
              <a:t>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am</a:t>
            </a:r>
            <a:r>
              <a:rPr lang="sv-SE" dirty="0"/>
              <a:t> </a:t>
            </a:r>
            <a:r>
              <a:rPr lang="sv-SE" dirty="0" err="1"/>
              <a:t>dolo</a:t>
            </a:r>
            <a:r>
              <a:rPr lang="sv-SE" dirty="0"/>
              <a:t> </a:t>
            </a:r>
            <a:r>
              <a:rPr lang="sv-SE" dirty="0" err="1"/>
              <a:t>corum</a:t>
            </a:r>
            <a:r>
              <a:rPr lang="sv-SE" dirty="0"/>
              <a:t> </a:t>
            </a:r>
            <a:r>
              <a:rPr lang="sv-SE" dirty="0" err="1"/>
              <a:t>quas</a:t>
            </a:r>
            <a:r>
              <a:rPr lang="sv-SE" dirty="0"/>
              <a:t> </a:t>
            </a:r>
            <a:r>
              <a:rPr lang="sv-SE" dirty="0" err="1"/>
              <a:t>num</a:t>
            </a:r>
            <a:r>
              <a:rPr lang="sv-SE" dirty="0"/>
              <a:t> et </a:t>
            </a:r>
            <a:r>
              <a:rPr lang="sv-SE" dirty="0" err="1"/>
              <a:t>eossum</a:t>
            </a:r>
            <a:r>
              <a:rPr lang="sv-SE" dirty="0"/>
              <a:t> </a:t>
            </a:r>
            <a:r>
              <a:rPr lang="sv-SE" dirty="0" err="1"/>
              <a:t>rersperspis</a:t>
            </a:r>
            <a:r>
              <a:rPr lang="sv-SE" dirty="0"/>
              <a:t> </a:t>
            </a:r>
            <a:r>
              <a:rPr lang="sv-SE" dirty="0" err="1"/>
              <a:t>volorit</a:t>
            </a:r>
            <a:r>
              <a:rPr lang="sv-SE" dirty="0"/>
              <a:t> </a:t>
            </a:r>
            <a:r>
              <a:rPr lang="sv-SE" dirty="0" err="1"/>
              <a:t>debitatus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75721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ngre punktlista lj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A5723E-D743-A4FB-6D81-3784648A0B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2000" y="776923"/>
            <a:ext cx="7200000" cy="711055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6000" b="0" baseline="0">
                <a:solidFill>
                  <a:schemeClr val="tx1"/>
                </a:solidFill>
              </a:defRPr>
            </a:lvl1pPr>
          </a:lstStyle>
          <a:p>
            <a:r>
              <a:rPr lang="sv-SE" dirty="0">
                <a:solidFill>
                  <a:srgbClr val="000000"/>
                </a:solidFill>
                <a:effectLst/>
              </a:rPr>
              <a:t>Sida för längre punktlista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56D6580-F13C-BB3C-E852-137DB2A0E1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2000" y="1852338"/>
            <a:ext cx="7200000" cy="2880000"/>
          </a:xfrm>
          <a:prstGeom prst="rect">
            <a:avLst/>
          </a:prstGeom>
          <a:solidFill>
            <a:schemeClr val="bg2"/>
          </a:solidFill>
          <a:effectLst>
            <a:outerShdw dist="76200" dir="2700000" algn="tl" rotWithShape="0">
              <a:prstClr val="black"/>
            </a:outerShdw>
          </a:effectLst>
        </p:spPr>
        <p:txBody>
          <a:bodyPr lIns="144000" tIns="144000" rIns="144000" bIns="144000"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Bra sida när du behöver plats för mer text, kanske en klassisk </a:t>
            </a:r>
            <a:r>
              <a:rPr lang="sv-SE" dirty="0" err="1"/>
              <a:t>bullet</a:t>
            </a:r>
            <a:r>
              <a:rPr lang="sv-SE" dirty="0"/>
              <a:t> </a:t>
            </a:r>
            <a:r>
              <a:rPr lang="sv-SE" dirty="0" err="1"/>
              <a:t>point</a:t>
            </a:r>
            <a:r>
              <a:rPr lang="sv-SE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Överanvänd inte – sida efter sida med denna blir lite trist.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err="1"/>
              <a:t>Optam</a:t>
            </a:r>
            <a:r>
              <a:rPr lang="sv-SE" dirty="0"/>
              <a:t>, </a:t>
            </a:r>
            <a:r>
              <a:rPr lang="sv-SE" dirty="0" err="1"/>
              <a:t>ium</a:t>
            </a:r>
            <a:r>
              <a:rPr lang="sv-SE" dirty="0"/>
              <a:t> </a:t>
            </a:r>
            <a:r>
              <a:rPr lang="sv-SE" dirty="0" err="1"/>
              <a:t>quatam</a:t>
            </a:r>
            <a:r>
              <a:rPr lang="sv-SE" dirty="0"/>
              <a:t> rat rem </a:t>
            </a:r>
            <a:r>
              <a:rPr lang="sv-SE" dirty="0" err="1"/>
              <a:t>quatestior</a:t>
            </a:r>
            <a:r>
              <a:rPr lang="sv-SE" dirty="0"/>
              <a:t> </a:t>
            </a:r>
            <a:r>
              <a:rPr lang="sv-SE" dirty="0" err="1"/>
              <a:t>aliquia</a:t>
            </a:r>
            <a:r>
              <a:rPr lang="sv-SE" dirty="0"/>
              <a:t> </a:t>
            </a:r>
            <a:r>
              <a:rPr lang="sv-SE" dirty="0" err="1"/>
              <a:t>sum</a:t>
            </a:r>
            <a:r>
              <a:rPr lang="sv-SE" dirty="0"/>
              <a:t> </a:t>
            </a:r>
            <a:r>
              <a:rPr lang="sv-SE" dirty="0" err="1"/>
              <a:t>dunt</a:t>
            </a:r>
            <a:r>
              <a:rPr lang="sv-SE" dirty="0"/>
              <a:t>, </a:t>
            </a:r>
            <a:r>
              <a:rPr lang="sv-SE" dirty="0" err="1"/>
              <a:t>ipsam</a:t>
            </a:r>
            <a:r>
              <a:rPr lang="sv-SE" dirty="0"/>
              <a:t> </a:t>
            </a:r>
            <a:r>
              <a:rPr lang="sv-SE" dirty="0" err="1"/>
              <a:t>atem</a:t>
            </a:r>
            <a:r>
              <a:rPr lang="sv-SE" dirty="0"/>
              <a:t> </a:t>
            </a:r>
            <a:r>
              <a:rPr lang="sv-SE" dirty="0" err="1"/>
              <a:t>que</a:t>
            </a:r>
            <a:r>
              <a:rPr lang="sv-SE" dirty="0"/>
              <a:t> </a:t>
            </a:r>
            <a:r>
              <a:rPr lang="sv-SE" dirty="0" err="1"/>
              <a:t>iliqui</a:t>
            </a:r>
            <a:r>
              <a:rPr lang="sv-SE" dirty="0"/>
              <a:t> </a:t>
            </a:r>
            <a:r>
              <a:rPr lang="sv-SE" dirty="0" err="1"/>
              <a:t>ommos</a:t>
            </a:r>
            <a:r>
              <a:rPr lang="sv-SE" dirty="0"/>
              <a:t> </a:t>
            </a:r>
            <a:r>
              <a:rPr lang="sv-SE" dirty="0" err="1"/>
              <a:t>es</a:t>
            </a:r>
            <a:r>
              <a:rPr lang="sv-SE" dirty="0"/>
              <a:t> </a:t>
            </a:r>
            <a:r>
              <a:rPr lang="sv-SE" dirty="0" err="1"/>
              <a:t>praerum</a:t>
            </a:r>
            <a:r>
              <a:rPr lang="sv-SE" dirty="0"/>
              <a:t> </a:t>
            </a:r>
            <a:r>
              <a:rPr lang="sv-SE" dirty="0" err="1"/>
              <a:t>harchil</a:t>
            </a:r>
            <a:r>
              <a:rPr lang="sv-SE" dirty="0"/>
              <a:t> in rem </a:t>
            </a:r>
            <a:r>
              <a:rPr lang="sv-SE" dirty="0" err="1"/>
              <a:t>eium</a:t>
            </a:r>
            <a:r>
              <a:rPr lang="sv-SE" dirty="0"/>
              <a:t> </a:t>
            </a:r>
            <a:r>
              <a:rPr lang="sv-SE" dirty="0" err="1"/>
              <a:t>nonsect</a:t>
            </a:r>
            <a:r>
              <a:rPr lang="sv-SE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err="1"/>
              <a:t>Gia</a:t>
            </a:r>
            <a:r>
              <a:rPr lang="sv-SE" dirty="0"/>
              <a:t> </a:t>
            </a:r>
            <a:r>
              <a:rPr lang="sv-SE" dirty="0" err="1"/>
              <a:t>doluptatiae</a:t>
            </a:r>
            <a:r>
              <a:rPr lang="sv-SE" dirty="0"/>
              <a:t> </a:t>
            </a:r>
            <a:r>
              <a:rPr lang="sv-SE" dirty="0" err="1"/>
              <a:t>sincillabo</a:t>
            </a:r>
            <a:r>
              <a:rPr lang="sv-SE" dirty="0"/>
              <a:t>. </a:t>
            </a:r>
            <a:r>
              <a:rPr lang="sv-SE" dirty="0" err="1"/>
              <a:t>Nam</a:t>
            </a:r>
            <a:r>
              <a:rPr lang="sv-SE" dirty="0"/>
              <a:t>, </a:t>
            </a:r>
            <a:r>
              <a:rPr lang="sv-SE" dirty="0" err="1"/>
              <a:t>temquam</a:t>
            </a:r>
            <a:r>
              <a:rPr lang="sv-SE" dirty="0"/>
              <a:t>, </a:t>
            </a:r>
            <a:r>
              <a:rPr lang="sv-SE" dirty="0" err="1"/>
              <a:t>es</a:t>
            </a:r>
            <a:r>
              <a:rPr lang="sv-SE" dirty="0"/>
              <a:t> </a:t>
            </a:r>
            <a:r>
              <a:rPr lang="sv-SE" dirty="0" err="1"/>
              <a:t>dolores</a:t>
            </a:r>
            <a:r>
              <a:rPr lang="sv-SE" dirty="0"/>
              <a:t> </a:t>
            </a:r>
            <a:r>
              <a:rPr lang="sv-SE" dirty="0" err="1"/>
              <a:t>adia</a:t>
            </a:r>
            <a:r>
              <a:rPr lang="sv-SE" dirty="0"/>
              <a:t> </a:t>
            </a:r>
            <a:r>
              <a:rPr lang="sv-SE" dirty="0" err="1"/>
              <a:t>cori</a:t>
            </a:r>
            <a:r>
              <a:rPr lang="sv-SE" dirty="0"/>
              <a:t> </a:t>
            </a:r>
            <a:r>
              <a:rPr lang="sv-SE" dirty="0" err="1"/>
              <a:t>doluptur</a:t>
            </a:r>
            <a:r>
              <a:rPr lang="sv-SE" dirty="0"/>
              <a:t> </a:t>
            </a:r>
            <a:r>
              <a:rPr lang="sv-SE" dirty="0" err="1"/>
              <a:t>acerspero</a:t>
            </a:r>
            <a:r>
              <a:rPr lang="sv-SE" dirty="0"/>
              <a:t> </a:t>
            </a:r>
            <a:r>
              <a:rPr lang="sv-SE" dirty="0" err="1"/>
              <a:t>ommollit</a:t>
            </a:r>
            <a:r>
              <a:rPr lang="sv-SE" dirty="0"/>
              <a:t> </a:t>
            </a:r>
            <a:r>
              <a:rPr lang="sv-SE" dirty="0" err="1"/>
              <a:t>quateni</a:t>
            </a:r>
            <a:r>
              <a:rPr lang="sv-SE" dirty="0"/>
              <a:t> </a:t>
            </a:r>
            <a:r>
              <a:rPr lang="sv-SE" dirty="0" err="1"/>
              <a:t>tiorum</a:t>
            </a:r>
            <a:r>
              <a:rPr lang="sv-SE" dirty="0"/>
              <a:t> </a:t>
            </a:r>
            <a:r>
              <a:rPr lang="sv-SE" dirty="0" err="1"/>
              <a:t>eum</a:t>
            </a:r>
            <a:r>
              <a:rPr lang="sv-SE" dirty="0"/>
              <a:t> </a:t>
            </a:r>
            <a:r>
              <a:rPr lang="sv-SE" dirty="0" err="1"/>
              <a:t>velland</a:t>
            </a:r>
            <a:r>
              <a:rPr lang="sv-SE" dirty="0"/>
              <a:t> </a:t>
            </a:r>
            <a:r>
              <a:rPr lang="sv-SE" dirty="0" err="1"/>
              <a:t>aeceribustem</a:t>
            </a:r>
            <a:r>
              <a:rPr lang="sv-SE" dirty="0"/>
              <a:t> </a:t>
            </a:r>
            <a:r>
              <a:rPr lang="sv-SE" dirty="0" err="1"/>
              <a:t>resciendam</a:t>
            </a:r>
            <a:r>
              <a:rPr lang="sv-SE" dirty="0"/>
              <a:t> et </a:t>
            </a:r>
            <a:r>
              <a:rPr lang="sv-SE" dirty="0" err="1"/>
              <a:t>essundis</a:t>
            </a:r>
            <a:r>
              <a:rPr lang="sv-SE" dirty="0"/>
              <a:t> </a:t>
            </a:r>
            <a:r>
              <a:rPr lang="sv-SE" dirty="0" err="1"/>
              <a:t>enimpor</a:t>
            </a:r>
            <a:r>
              <a:rPr lang="sv-SE" dirty="0"/>
              <a:t> </a:t>
            </a:r>
            <a:r>
              <a:rPr lang="sv-SE" dirty="0" err="1"/>
              <a:t>sitamen</a:t>
            </a:r>
            <a:r>
              <a:rPr lang="sv-SE" dirty="0"/>
              <a:t> </a:t>
            </a:r>
            <a:r>
              <a:rPr lang="sv-SE" dirty="0" err="1"/>
              <a:t>demquam</a:t>
            </a:r>
            <a:r>
              <a:rPr lang="sv-SE" dirty="0"/>
              <a:t> </a:t>
            </a:r>
            <a:r>
              <a:rPr lang="sv-SE" dirty="0" err="1"/>
              <a:t>rehento</a:t>
            </a:r>
            <a:r>
              <a:rPr lang="sv-SE" dirty="0"/>
              <a:t> </a:t>
            </a:r>
            <a:r>
              <a:rPr lang="sv-SE" dirty="0" err="1"/>
              <a:t>rempore</a:t>
            </a:r>
            <a:r>
              <a:rPr lang="sv-SE" dirty="0"/>
              <a:t> </a:t>
            </a:r>
            <a:r>
              <a:rPr lang="sv-SE" dirty="0" err="1"/>
              <a:t>mposant</a:t>
            </a:r>
            <a:r>
              <a:rPr lang="sv-SE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 err="1"/>
              <a:t>Borro</a:t>
            </a:r>
            <a:r>
              <a:rPr lang="sv-SE" dirty="0"/>
              <a:t> </a:t>
            </a:r>
            <a:r>
              <a:rPr lang="sv-SE" dirty="0" err="1"/>
              <a:t>quias</a:t>
            </a:r>
            <a:r>
              <a:rPr lang="sv-SE" dirty="0"/>
              <a:t> </a:t>
            </a:r>
            <a:r>
              <a:rPr lang="sv-SE" dirty="0" err="1"/>
              <a:t>soluptatem</a:t>
            </a:r>
            <a:r>
              <a:rPr lang="sv-SE" dirty="0"/>
              <a:t> </a:t>
            </a:r>
            <a:r>
              <a:rPr lang="sv-SE" dirty="0" err="1"/>
              <a:t>iumenecatur</a:t>
            </a:r>
            <a:r>
              <a:rPr lang="sv-SE" dirty="0"/>
              <a:t>, </a:t>
            </a:r>
            <a:r>
              <a:rPr lang="sv-SE" dirty="0" err="1"/>
              <a:t>quasperia</a:t>
            </a:r>
            <a:r>
              <a:rPr lang="sv-SE" dirty="0"/>
              <a:t> </a:t>
            </a:r>
            <a:r>
              <a:rPr lang="sv-SE" dirty="0" err="1"/>
              <a:t>que</a:t>
            </a:r>
            <a:r>
              <a:rPr lang="sv-SE" dirty="0"/>
              <a:t> </a:t>
            </a:r>
            <a:r>
              <a:rPr lang="sv-SE" dirty="0" err="1"/>
              <a:t>cum</a:t>
            </a:r>
            <a:r>
              <a:rPr lang="sv-SE" dirty="0"/>
              <a:t> </a:t>
            </a:r>
            <a:r>
              <a:rPr lang="sv-SE" dirty="0" err="1"/>
              <a:t>qui</a:t>
            </a:r>
            <a:r>
              <a:rPr lang="sv-SE" dirty="0"/>
              <a:t> </a:t>
            </a:r>
            <a:r>
              <a:rPr lang="sv-SE" dirty="0" err="1"/>
              <a:t>am</a:t>
            </a:r>
            <a:r>
              <a:rPr lang="sv-SE" dirty="0"/>
              <a:t> </a:t>
            </a:r>
            <a:r>
              <a:rPr lang="sv-SE" dirty="0" err="1"/>
              <a:t>dolo</a:t>
            </a:r>
            <a:r>
              <a:rPr lang="sv-SE" dirty="0"/>
              <a:t> </a:t>
            </a:r>
            <a:r>
              <a:rPr lang="sv-SE" dirty="0" err="1"/>
              <a:t>corum</a:t>
            </a:r>
            <a:r>
              <a:rPr lang="sv-SE" dirty="0"/>
              <a:t> </a:t>
            </a:r>
            <a:r>
              <a:rPr lang="sv-SE" dirty="0" err="1"/>
              <a:t>quas</a:t>
            </a:r>
            <a:r>
              <a:rPr lang="sv-SE" dirty="0"/>
              <a:t> </a:t>
            </a:r>
            <a:r>
              <a:rPr lang="sv-SE" dirty="0" err="1"/>
              <a:t>num</a:t>
            </a:r>
            <a:r>
              <a:rPr lang="sv-SE" dirty="0"/>
              <a:t> et </a:t>
            </a:r>
            <a:r>
              <a:rPr lang="sv-SE" dirty="0" err="1"/>
              <a:t>eossum</a:t>
            </a:r>
            <a:r>
              <a:rPr lang="sv-SE" dirty="0"/>
              <a:t> </a:t>
            </a:r>
            <a:r>
              <a:rPr lang="sv-SE" dirty="0" err="1"/>
              <a:t>rersperspis</a:t>
            </a:r>
            <a:r>
              <a:rPr lang="sv-SE" dirty="0"/>
              <a:t> </a:t>
            </a:r>
            <a:r>
              <a:rPr lang="sv-SE" dirty="0" err="1"/>
              <a:t>volorit</a:t>
            </a:r>
            <a:r>
              <a:rPr lang="sv-SE" dirty="0"/>
              <a:t> </a:t>
            </a:r>
            <a:r>
              <a:rPr lang="sv-SE" dirty="0" err="1"/>
              <a:t>debitatus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2391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ång text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A5723E-D743-A4FB-6D81-3784648A0B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691320"/>
            <a:ext cx="2436091" cy="170858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4800" b="0" baseline="0">
                <a:solidFill>
                  <a:schemeClr val="tx1"/>
                </a:solidFill>
              </a:defRPr>
            </a:lvl1pPr>
          </a:lstStyle>
          <a:p>
            <a:r>
              <a:rPr lang="sv-SE" dirty="0">
                <a:solidFill>
                  <a:srgbClr val="000000"/>
                </a:solidFill>
                <a:effectLst/>
              </a:rPr>
              <a:t>Sida för riktigt lång text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56D6580-F13C-BB3C-E852-137DB2A0E1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59084" y="473825"/>
            <a:ext cx="5653116" cy="4669675"/>
          </a:xfrm>
          <a:prstGeom prst="rect">
            <a:avLst/>
          </a:prstGeom>
          <a:solidFill>
            <a:schemeClr val="bg1"/>
          </a:solidFill>
        </p:spPr>
        <p:txBody>
          <a:bodyPr lIns="216000" tIns="216000" rIns="216000" bIns="216000"/>
          <a:lstStyle>
            <a:lvl1pPr marL="0" indent="0">
              <a:lnSpc>
                <a:spcPct val="130000"/>
              </a:lnSpc>
              <a:buFontTx/>
              <a:buNone/>
              <a:defRPr sz="1200"/>
            </a:lvl1pPr>
          </a:lstStyle>
          <a:p>
            <a:r>
              <a:rPr lang="sv-SE" dirty="0">
                <a:effectLst/>
              </a:rPr>
              <a:t>Bra sida när riktigt mycket text ska få plats.</a:t>
            </a:r>
            <a:endParaRPr lang="sv-SE" dirty="0"/>
          </a:p>
          <a:p>
            <a:r>
              <a:rPr lang="sv-SE" dirty="0">
                <a:effectLst/>
              </a:rPr>
              <a:t>Skolstart. 140 000 barn bävar inför den här dagen. Att sitta ensam. Äta ensam. Att behöva möta sina plågoandar ensam. Att vara rädd och utsatt, utan att någon vuxen reagerar. </a:t>
            </a:r>
            <a:endParaRPr lang="sv-SE" dirty="0"/>
          </a:p>
          <a:p>
            <a:r>
              <a:rPr lang="sv-SE" dirty="0">
                <a:effectLst/>
              </a:rPr>
              <a:t>140 000 barn bävar inför den här dagen, en del så mycket att de inte orkar längre. Självmord är den vanligaste dödsorsaken bland unga i Sverige. Ofta till följd av mobbning.</a:t>
            </a:r>
            <a:endParaRPr lang="sv-SE" dirty="0"/>
          </a:p>
          <a:p>
            <a:r>
              <a:rPr lang="sv-SE" dirty="0">
                <a:effectLst/>
              </a:rPr>
              <a:t>Hur många fler barn och unga ska utsättas innan regeringen och politiken tar sitt ansvar?</a:t>
            </a:r>
            <a:endParaRPr lang="sv-SE" dirty="0"/>
          </a:p>
          <a:p>
            <a:r>
              <a:rPr lang="sv-SE" dirty="0" err="1">
                <a:effectLst/>
              </a:rPr>
              <a:t>Friendsrapporten</a:t>
            </a:r>
            <a:r>
              <a:rPr lang="sv-SE" dirty="0">
                <a:effectLst/>
              </a:rPr>
              <a:t> har funnits i mer än ett decennium, och under åren som gått har många barn och unga vittnat om situationen i skolan. Resultatet är tydligt: Sverige har misslyckats med trygghetsarbetet i skolan. Mobbning behöver tas på allvar, det är ett folkhälsoproblem som får stora konsekvenser, både nu och i framtiden.</a:t>
            </a:r>
            <a:endParaRPr lang="sv-SE" dirty="0"/>
          </a:p>
          <a:p>
            <a:r>
              <a:rPr lang="sv-SE" dirty="0">
                <a:effectLst/>
              </a:rPr>
              <a:t>Politikerna måste ta sitt ansvar. [INSERT KRAV]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895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ång text lj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A5723E-D743-A4FB-6D81-3784648A0B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691320"/>
            <a:ext cx="2436091" cy="1708585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4800" b="0" baseline="0">
                <a:solidFill>
                  <a:schemeClr val="tx1"/>
                </a:solidFill>
              </a:defRPr>
            </a:lvl1pPr>
          </a:lstStyle>
          <a:p>
            <a:r>
              <a:rPr lang="sv-SE" dirty="0">
                <a:solidFill>
                  <a:srgbClr val="000000"/>
                </a:solidFill>
                <a:effectLst/>
              </a:rPr>
              <a:t>Sida för riktigt lång text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56D6580-F13C-BB3C-E852-137DB2A0E1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59084" y="473825"/>
            <a:ext cx="5653116" cy="4669675"/>
          </a:xfrm>
          <a:prstGeom prst="rect">
            <a:avLst/>
          </a:prstGeom>
          <a:solidFill>
            <a:schemeClr val="bg2"/>
          </a:solidFill>
          <a:effectLst>
            <a:outerShdw dist="76200" dir="2700000" algn="tl" rotWithShape="0">
              <a:prstClr val="black"/>
            </a:outerShdw>
          </a:effectLst>
        </p:spPr>
        <p:txBody>
          <a:bodyPr lIns="216000" tIns="216000" rIns="216000" bIns="216000"/>
          <a:lstStyle>
            <a:lvl1pPr marL="0" indent="0">
              <a:lnSpc>
                <a:spcPct val="130000"/>
              </a:lnSpc>
              <a:buFontTx/>
              <a:buNone/>
              <a:defRPr sz="1200"/>
            </a:lvl1pPr>
          </a:lstStyle>
          <a:p>
            <a:r>
              <a:rPr lang="sv-SE" dirty="0">
                <a:effectLst/>
              </a:rPr>
              <a:t>Bra sida när riktigt mycket text ska få plats.</a:t>
            </a:r>
            <a:endParaRPr lang="sv-SE" dirty="0"/>
          </a:p>
          <a:p>
            <a:r>
              <a:rPr lang="sv-SE" dirty="0">
                <a:effectLst/>
              </a:rPr>
              <a:t>Skolstart. 140 000 barn bävar inför den här dagen. Att sitta ensam. Äta ensam. Att behöva möta sina plågoandar ensam. Att vara rädd och utsatt, utan att någon vuxen reagerar. </a:t>
            </a:r>
            <a:endParaRPr lang="sv-SE" dirty="0"/>
          </a:p>
          <a:p>
            <a:r>
              <a:rPr lang="sv-SE" dirty="0">
                <a:effectLst/>
              </a:rPr>
              <a:t>140 000 barn bävar inför den här dagen, en del så mycket att de inte orkar längre. Självmord är den vanligaste dödsorsaken bland unga i Sverige. Ofta till följd av mobbning.</a:t>
            </a:r>
            <a:endParaRPr lang="sv-SE" dirty="0"/>
          </a:p>
          <a:p>
            <a:r>
              <a:rPr lang="sv-SE" dirty="0">
                <a:effectLst/>
              </a:rPr>
              <a:t>Hur många fler barn och unga ska utsättas innan regeringen och politiken tar sitt ansvar?</a:t>
            </a:r>
            <a:endParaRPr lang="sv-SE" dirty="0"/>
          </a:p>
          <a:p>
            <a:r>
              <a:rPr lang="sv-SE" dirty="0" err="1">
                <a:effectLst/>
              </a:rPr>
              <a:t>Friendsrapporten</a:t>
            </a:r>
            <a:r>
              <a:rPr lang="sv-SE" dirty="0">
                <a:effectLst/>
              </a:rPr>
              <a:t> har funnits i mer än ett decennium, och under åren som gått har många barn och unga vittnat om situationen i skolan. Resultatet är tydligt: Sverige har misslyckats med trygghetsarbetet i skolan. Mobbning behöver tas på allvar, det är ett folkhälsoproblem som får stora konsekvenser, både nu och i framtiden.</a:t>
            </a:r>
            <a:endParaRPr lang="sv-SE" dirty="0"/>
          </a:p>
          <a:p>
            <a:r>
              <a:rPr lang="sv-SE" dirty="0">
                <a:effectLst/>
              </a:rPr>
              <a:t>Politikerna måste ta sitt ansvar. [INSERT KRAV]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32164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halvsida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A5723E-D743-A4FB-6D81-3784648A0B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3800" y="411163"/>
            <a:ext cx="3168200" cy="87570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>
                <a:solidFill>
                  <a:srgbClr val="000000"/>
                </a:solidFill>
                <a:effectLst/>
              </a:rPr>
              <a:t>När du vill använda en mindre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56D6580-F13C-BB3C-E852-137DB2A0E1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3800" y="1711354"/>
            <a:ext cx="3168200" cy="3020984"/>
          </a:xfrm>
          <a:prstGeom prst="rect">
            <a:avLst/>
          </a:prstGeom>
          <a:solidFill>
            <a:schemeClr val="bg1"/>
          </a:solidFill>
          <a:effectLst/>
        </p:spPr>
        <p:txBody>
          <a:bodyPr lIns="0" tIns="0" rIns="0" bIns="0"/>
          <a:lstStyle/>
          <a:p>
            <a:pPr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6757BD6E-B521-A5FF-133B-3346507301B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1800" y="411163"/>
            <a:ext cx="4140200" cy="4321175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76200" dir="2700000" algn="tl" rotWithShape="0">
              <a:prstClr val="black"/>
            </a:outerShdw>
          </a:effectLst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sv-SE" dirty="0"/>
          </a:p>
          <a:p>
            <a:endParaRPr lang="sv-SE" dirty="0"/>
          </a:p>
          <a:p>
            <a:r>
              <a:rPr lang="sv-SE" dirty="0"/>
              <a:t>Klicka på symbolen för att lägga till bild</a:t>
            </a:r>
          </a:p>
        </p:txBody>
      </p:sp>
    </p:spTree>
    <p:extLst>
      <p:ext uri="{BB962C8B-B14F-4D97-AF65-F5344CB8AC3E}">
        <p14:creationId xmlns:p14="http://schemas.microsoft.com/office/powerpoint/2010/main" val="3143289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152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F2989AC-BDFE-3752-371A-D41BDFA74E4F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1A5723E-D743-A4FB-6D81-3784648A0B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911145"/>
            <a:ext cx="3708400" cy="59887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4800" b="0" baseline="0">
                <a:solidFill>
                  <a:schemeClr val="tx1"/>
                </a:solidFill>
              </a:defRPr>
            </a:lvl1pPr>
          </a:lstStyle>
          <a:p>
            <a:r>
              <a:rPr lang="sv-SE" dirty="0">
                <a:solidFill>
                  <a:srgbClr val="000000"/>
                </a:solidFill>
                <a:effectLst/>
              </a:rPr>
              <a:t>Rubrik här</a:t>
            </a:r>
            <a:endParaRPr lang="sv-SE" dirty="0"/>
          </a:p>
        </p:txBody>
      </p:sp>
      <p:pic>
        <p:nvPicPr>
          <p:cNvPr id="4" name="Image 0" descr="https://pitch-assets-ccb95893-de3f-4266-973c-20049231b248.s3.eu-west-1.amazonaws.com/8e15183f-ea90-46f4-b0c7-f05332463d89?pitch-bytes=212809&amp;pitch-content-type=image%2Fpng">
            <a:extLst>
              <a:ext uri="{FF2B5EF4-FFF2-40B4-BE49-F238E27FC236}">
                <a16:creationId xmlns:a16="http://schemas.microsoft.com/office/drawing/2014/main" id="{18D7F4EE-A0BB-BF9F-130F-D65F5CFD7C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6552" y="-27926"/>
            <a:ext cx="379694" cy="414851"/>
          </a:xfrm>
          <a:prstGeom prst="rect">
            <a:avLst/>
          </a:prstGeom>
        </p:spPr>
      </p:pic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D03951-1909-29DC-52FF-0069BBDE63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95411" y="763427"/>
            <a:ext cx="3716789" cy="91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OCH RUBRIK HÄR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F108D8A2-9E3E-5A09-D1FE-35E68BF958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1" y="1870075"/>
            <a:ext cx="3708400" cy="2862263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DBED083A-BE0C-1D6C-87A7-79F828B0FB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03800" y="1895475"/>
            <a:ext cx="3708400" cy="28368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85645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608" userDrawn="1">
          <p15:clr>
            <a:srgbClr val="FBAE40"/>
          </p15:clr>
        </p15:guide>
        <p15:guide id="2" pos="31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 ger kraft 3-ra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A23FE3FF-B417-BC7C-D53E-83B7CE56AEF0}"/>
              </a:ext>
            </a:extLst>
          </p:cNvPr>
          <p:cNvSpPr/>
          <p:nvPr userDrawn="1"/>
        </p:nvSpPr>
        <p:spPr>
          <a:xfrm>
            <a:off x="3168569" y="532436"/>
            <a:ext cx="2806861" cy="39874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6A68A6E2-6DDF-5120-9854-6AC669932E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18388" y="1269469"/>
            <a:ext cx="6507224" cy="2500390"/>
          </a:xfrm>
          <a:prstGeom prst="rect">
            <a:avLst/>
          </a:prstGeom>
        </p:spPr>
      </p:pic>
      <p:pic>
        <p:nvPicPr>
          <p:cNvPr id="10" name="Bild 9">
            <a:extLst>
              <a:ext uri="{FF2B5EF4-FFF2-40B4-BE49-F238E27FC236}">
                <a16:creationId xmlns:a16="http://schemas.microsoft.com/office/drawing/2014/main" id="{01199BCB-057E-B7BB-62E6-8FEEB44E4EC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83187" y="910863"/>
            <a:ext cx="389199" cy="90493"/>
          </a:xfrm>
          <a:prstGeom prst="rect">
            <a:avLst/>
          </a:prstGeom>
        </p:spPr>
      </p:pic>
      <p:pic>
        <p:nvPicPr>
          <p:cNvPr id="11" name="Bild 10">
            <a:extLst>
              <a:ext uri="{FF2B5EF4-FFF2-40B4-BE49-F238E27FC236}">
                <a16:creationId xmlns:a16="http://schemas.microsoft.com/office/drawing/2014/main" id="{91FD72E0-5422-4CCC-EFE5-E7D28AB2ABD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83187" y="4037619"/>
            <a:ext cx="389199" cy="9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5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A5723E-D743-A4FB-6D81-3784648A0B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931280"/>
            <a:ext cx="8280400" cy="654239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4800" b="0" baseline="0">
                <a:solidFill>
                  <a:schemeClr val="tx1"/>
                </a:solidFill>
              </a:defRPr>
            </a:lvl1pPr>
          </a:lstStyle>
          <a:p>
            <a:r>
              <a:rPr lang="sv-SE" dirty="0">
                <a:solidFill>
                  <a:srgbClr val="000000"/>
                </a:solidFill>
                <a:effectLst/>
              </a:rPr>
              <a:t>teamet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56D6580-F13C-BB3C-E852-137DB2A0E1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189" y="3397542"/>
            <a:ext cx="1368000" cy="1066349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lnSpc>
                <a:spcPct val="120000"/>
              </a:lnSpc>
              <a:spcAft>
                <a:spcPts val="0"/>
              </a:spcAft>
              <a:buFontTx/>
              <a:buNone/>
              <a:defRPr sz="1200" b="1"/>
            </a:lvl1pPr>
          </a:lstStyle>
          <a:p>
            <a:r>
              <a:rPr lang="sv-SE" dirty="0"/>
              <a:t>Förnamn</a:t>
            </a:r>
          </a:p>
          <a:p>
            <a:r>
              <a:rPr lang="sv-SE" dirty="0"/>
              <a:t>Efternamn</a:t>
            </a:r>
          </a:p>
          <a:p>
            <a:r>
              <a:rPr lang="sv-SE" dirty="0"/>
              <a:t>Roll</a:t>
            </a:r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F0E17D16-D687-1B97-E3F5-94988AC43E5F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31800" y="1888150"/>
            <a:ext cx="1369455" cy="1368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0" name="Platshållare för bild 13">
            <a:extLst>
              <a:ext uri="{FF2B5EF4-FFF2-40B4-BE49-F238E27FC236}">
                <a16:creationId xmlns:a16="http://schemas.microsoft.com/office/drawing/2014/main" id="{078D2665-090D-1858-0B30-AFE434CD1633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2150926" y="1888150"/>
            <a:ext cx="1369455" cy="1368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1" name="Platshållare för bild 13">
            <a:extLst>
              <a:ext uri="{FF2B5EF4-FFF2-40B4-BE49-F238E27FC236}">
                <a16:creationId xmlns:a16="http://schemas.microsoft.com/office/drawing/2014/main" id="{A268F511-F8D2-AC10-8439-7843CC14BC8F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3870052" y="1888150"/>
            <a:ext cx="1369455" cy="1368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3" name="Platshållare för bild 13">
            <a:extLst>
              <a:ext uri="{FF2B5EF4-FFF2-40B4-BE49-F238E27FC236}">
                <a16:creationId xmlns:a16="http://schemas.microsoft.com/office/drawing/2014/main" id="{96D522DE-3002-C098-CD05-2D908D256CC3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5589178" y="1888150"/>
            <a:ext cx="1369455" cy="1368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7" name="Platshållare för bild 13">
            <a:extLst>
              <a:ext uri="{FF2B5EF4-FFF2-40B4-BE49-F238E27FC236}">
                <a16:creationId xmlns:a16="http://schemas.microsoft.com/office/drawing/2014/main" id="{E7C58BA2-3118-9617-54BC-2B4FC7EA97B3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7308304" y="1888150"/>
            <a:ext cx="1369455" cy="1368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8" name="Platshållare för text 4">
            <a:extLst>
              <a:ext uri="{FF2B5EF4-FFF2-40B4-BE49-F238E27FC236}">
                <a16:creationId xmlns:a16="http://schemas.microsoft.com/office/drawing/2014/main" id="{93C94906-CF7F-9E5A-797C-7BBC1978E67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874247" y="3397542"/>
            <a:ext cx="1368000" cy="1066349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lnSpc>
                <a:spcPct val="120000"/>
              </a:lnSpc>
              <a:spcAft>
                <a:spcPts val="0"/>
              </a:spcAft>
              <a:buFontTx/>
              <a:buNone/>
              <a:defRPr sz="1200" b="1"/>
            </a:lvl1pPr>
          </a:lstStyle>
          <a:p>
            <a:r>
              <a:rPr lang="sv-SE" dirty="0"/>
              <a:t>Förnamn</a:t>
            </a:r>
          </a:p>
          <a:p>
            <a:r>
              <a:rPr lang="sv-SE" dirty="0"/>
              <a:t>Efternamn</a:t>
            </a:r>
          </a:p>
          <a:p>
            <a:r>
              <a:rPr lang="sv-SE" dirty="0"/>
              <a:t>Roll</a:t>
            </a:r>
          </a:p>
        </p:txBody>
      </p:sp>
      <p:sp>
        <p:nvSpPr>
          <p:cNvPr id="19" name="Platshållare för text 4">
            <a:extLst>
              <a:ext uri="{FF2B5EF4-FFF2-40B4-BE49-F238E27FC236}">
                <a16:creationId xmlns:a16="http://schemas.microsoft.com/office/drawing/2014/main" id="{6D760FCA-9620-270F-025C-BE6B1FC376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57218" y="3397542"/>
            <a:ext cx="1368000" cy="1066349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lnSpc>
                <a:spcPct val="120000"/>
              </a:lnSpc>
              <a:spcAft>
                <a:spcPts val="0"/>
              </a:spcAft>
              <a:buFontTx/>
              <a:buNone/>
              <a:defRPr sz="1200" b="1"/>
            </a:lvl1pPr>
          </a:lstStyle>
          <a:p>
            <a:r>
              <a:rPr lang="sv-SE" dirty="0"/>
              <a:t>Förnamn</a:t>
            </a:r>
          </a:p>
          <a:p>
            <a:r>
              <a:rPr lang="sv-SE" dirty="0"/>
              <a:t>Efternamn</a:t>
            </a:r>
          </a:p>
          <a:p>
            <a:r>
              <a:rPr lang="sv-SE" dirty="0"/>
              <a:t>Roll</a:t>
            </a:r>
          </a:p>
        </p:txBody>
      </p:sp>
      <p:sp>
        <p:nvSpPr>
          <p:cNvPr id="20" name="Platshållare för text 4">
            <a:extLst>
              <a:ext uri="{FF2B5EF4-FFF2-40B4-BE49-F238E27FC236}">
                <a16:creationId xmlns:a16="http://schemas.microsoft.com/office/drawing/2014/main" id="{FB2F68D5-EBC3-9667-C1DE-8664FC7C5D0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91276" y="3397542"/>
            <a:ext cx="1368000" cy="1066349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lnSpc>
                <a:spcPct val="120000"/>
              </a:lnSpc>
              <a:spcAft>
                <a:spcPts val="0"/>
              </a:spcAft>
              <a:buFontTx/>
              <a:buNone/>
              <a:defRPr sz="1200" b="1"/>
            </a:lvl1pPr>
          </a:lstStyle>
          <a:p>
            <a:r>
              <a:rPr lang="sv-SE" dirty="0"/>
              <a:t>Förnamn</a:t>
            </a:r>
          </a:p>
          <a:p>
            <a:r>
              <a:rPr lang="sv-SE" dirty="0"/>
              <a:t>Efternamn</a:t>
            </a:r>
          </a:p>
          <a:p>
            <a:r>
              <a:rPr lang="sv-SE" dirty="0"/>
              <a:t>Roll</a:t>
            </a:r>
          </a:p>
        </p:txBody>
      </p:sp>
      <p:sp>
        <p:nvSpPr>
          <p:cNvPr id="21" name="Platshållare för text 4">
            <a:extLst>
              <a:ext uri="{FF2B5EF4-FFF2-40B4-BE49-F238E27FC236}">
                <a16:creationId xmlns:a16="http://schemas.microsoft.com/office/drawing/2014/main" id="{0B09FCAC-6082-0C23-C57A-8D99095E337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08304" y="3397542"/>
            <a:ext cx="1368000" cy="1066349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lnSpc>
                <a:spcPct val="120000"/>
              </a:lnSpc>
              <a:spcAft>
                <a:spcPts val="0"/>
              </a:spcAft>
              <a:buFontTx/>
              <a:buNone/>
              <a:defRPr sz="1200" b="1"/>
            </a:lvl1pPr>
          </a:lstStyle>
          <a:p>
            <a:r>
              <a:rPr lang="sv-SE" dirty="0"/>
              <a:t>Förnamn</a:t>
            </a:r>
          </a:p>
          <a:p>
            <a:r>
              <a:rPr lang="sv-SE" dirty="0"/>
              <a:t>Efternamn</a:t>
            </a:r>
          </a:p>
          <a:p>
            <a:r>
              <a:rPr lang="sv-SE" dirty="0"/>
              <a:t>Roll</a:t>
            </a:r>
          </a:p>
        </p:txBody>
      </p:sp>
    </p:spTree>
    <p:extLst>
      <p:ext uri="{BB962C8B-B14F-4D97-AF65-F5344CB8AC3E}">
        <p14:creationId xmlns:p14="http://schemas.microsoft.com/office/powerpoint/2010/main" val="4217573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stor rubrik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0FB4EBF-5DCE-26B8-410B-F10E5BAD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11163"/>
            <a:ext cx="7886700" cy="1170749"/>
          </a:xfrm>
          <a:prstGeom prst="rect">
            <a:avLst/>
          </a:prstGeom>
        </p:spPr>
        <p:txBody>
          <a:bodyPr lIns="0" tIns="0" rIns="0" bIns="0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0936342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liten rubrik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0FB4EBF-5DCE-26B8-410B-F10E5BAD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11163"/>
            <a:ext cx="7886700" cy="44837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75043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stor rubrik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0FB4EBF-5DCE-26B8-410B-F10E5BAD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11163"/>
            <a:ext cx="7886700" cy="1170749"/>
          </a:xfrm>
          <a:prstGeom prst="rect">
            <a:avLst/>
          </a:prstGeom>
        </p:spPr>
        <p:txBody>
          <a:bodyPr lIns="0" tIns="0" rIns="0" bIns="0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2661034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 med liten rubrik 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0FB4EBF-5DCE-26B8-410B-F10E5BADB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11163"/>
            <a:ext cx="7886700" cy="44837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8937809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s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0302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elar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A5723E-D743-A4FB-6D81-3784648A0B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662832"/>
            <a:ext cx="8280400" cy="654239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4800" b="0" baseline="0">
                <a:solidFill>
                  <a:schemeClr val="tx1"/>
                </a:solidFill>
              </a:defRPr>
            </a:lvl1pPr>
          </a:lstStyle>
          <a:p>
            <a:r>
              <a:rPr lang="sv-SE" dirty="0">
                <a:solidFill>
                  <a:srgbClr val="000000"/>
                </a:solidFill>
                <a:effectLst/>
              </a:rPr>
              <a:t>Beskriv något i tre delar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56D6580-F13C-BB3C-E852-137DB2A0E1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189" y="1506245"/>
            <a:ext cx="2520000" cy="3240000"/>
          </a:xfrm>
          <a:prstGeom prst="rect">
            <a:avLst/>
          </a:prstGeom>
          <a:solidFill>
            <a:schemeClr val="bg1"/>
          </a:solidFill>
        </p:spPr>
        <p:txBody>
          <a:bodyPr lIns="108000" tIns="1080000" rIns="108000" bIns="108000"/>
          <a:lstStyle>
            <a:lvl1pPr marL="0" indent="0">
              <a:lnSpc>
                <a:spcPct val="130000"/>
              </a:lnSpc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96BFF0-9165-54B4-223E-F756AD34D7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189" y="1510019"/>
            <a:ext cx="2521125" cy="981511"/>
          </a:xfrm>
          <a:prstGeom prst="rect">
            <a:avLst/>
          </a:prstGeom>
        </p:spPr>
        <p:txBody>
          <a:bodyPr lIns="108000" tIns="144000" rIns="108000" bIns="10800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36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FÖRSTA RUBRIKEN</a:t>
            </a:r>
          </a:p>
        </p:txBody>
      </p:sp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9508337A-A675-E082-7F2A-CF449EAAB9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12905" y="1506245"/>
            <a:ext cx="2520000" cy="3240000"/>
          </a:xfrm>
          <a:prstGeom prst="rect">
            <a:avLst/>
          </a:prstGeom>
          <a:solidFill>
            <a:schemeClr val="bg1"/>
          </a:solidFill>
        </p:spPr>
        <p:txBody>
          <a:bodyPr lIns="108000" tIns="1080000" rIns="108000" bIns="108000"/>
          <a:lstStyle>
            <a:lvl1pPr marL="0" indent="0">
              <a:lnSpc>
                <a:spcPct val="130000"/>
              </a:lnSpc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D093368B-8AB6-3694-3362-187B45406D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2905" y="1510019"/>
            <a:ext cx="2521125" cy="981511"/>
          </a:xfrm>
          <a:prstGeom prst="rect">
            <a:avLst/>
          </a:prstGeom>
        </p:spPr>
        <p:txBody>
          <a:bodyPr lIns="108000" tIns="144000" rIns="108000" bIns="10800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36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andra RUBRIKEN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128CDA3B-0635-88F7-2DED-BE5C36DAB3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9732" y="1506245"/>
            <a:ext cx="2520000" cy="3240000"/>
          </a:xfrm>
          <a:prstGeom prst="rect">
            <a:avLst/>
          </a:prstGeom>
          <a:solidFill>
            <a:schemeClr val="bg1"/>
          </a:solidFill>
        </p:spPr>
        <p:txBody>
          <a:bodyPr lIns="108000" tIns="1080000" rIns="108000" bIns="108000"/>
          <a:lstStyle>
            <a:lvl1pPr marL="0" indent="0">
              <a:lnSpc>
                <a:spcPct val="130000"/>
              </a:lnSpc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AB697F46-5C0C-E3D1-5CCD-9E1BD15733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9732" y="1510019"/>
            <a:ext cx="2521125" cy="981511"/>
          </a:xfrm>
          <a:prstGeom prst="rect">
            <a:avLst/>
          </a:prstGeom>
        </p:spPr>
        <p:txBody>
          <a:bodyPr lIns="108000" tIns="144000" rIns="108000" bIns="10800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36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tredje RUBRIKEN</a:t>
            </a:r>
          </a:p>
        </p:txBody>
      </p:sp>
    </p:spTree>
    <p:extLst>
      <p:ext uri="{BB962C8B-B14F-4D97-AF65-F5344CB8AC3E}">
        <p14:creationId xmlns:p14="http://schemas.microsoft.com/office/powerpoint/2010/main" val="5167940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delar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A5723E-D743-A4FB-6D81-3784648A0B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671221"/>
            <a:ext cx="8280400" cy="654239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4800" b="0" baseline="0">
                <a:solidFill>
                  <a:schemeClr val="tx1"/>
                </a:solidFill>
              </a:defRPr>
            </a:lvl1pPr>
          </a:lstStyle>
          <a:p>
            <a:r>
              <a:rPr lang="sv-SE" dirty="0">
                <a:solidFill>
                  <a:srgbClr val="000000"/>
                </a:solidFill>
                <a:effectLst/>
              </a:rPr>
              <a:t>Beskriv något i fyra delar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56D6580-F13C-BB3C-E852-137DB2A0E1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189" y="1506245"/>
            <a:ext cx="1872000" cy="3240000"/>
          </a:xfrm>
          <a:prstGeom prst="rect">
            <a:avLst/>
          </a:prstGeom>
          <a:solidFill>
            <a:schemeClr val="bg1"/>
          </a:solidFill>
        </p:spPr>
        <p:txBody>
          <a:bodyPr lIns="108000" tIns="1080000" rIns="108000" bIns="108000"/>
          <a:lstStyle>
            <a:lvl1pPr marL="0" indent="0">
              <a:lnSpc>
                <a:spcPct val="130000"/>
              </a:lnSpc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96BFF0-9165-54B4-223E-F756AD34D7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190" y="1510019"/>
            <a:ext cx="1872000" cy="981511"/>
          </a:xfrm>
          <a:prstGeom prst="rect">
            <a:avLst/>
          </a:prstGeom>
        </p:spPr>
        <p:txBody>
          <a:bodyPr lIns="108000" tIns="144000" rIns="108000" bIns="10800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26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Första rubriken</a:t>
            </a:r>
          </a:p>
        </p:txBody>
      </p:sp>
      <p:sp>
        <p:nvSpPr>
          <p:cNvPr id="13" name="Platshållare för text 4">
            <a:extLst>
              <a:ext uri="{FF2B5EF4-FFF2-40B4-BE49-F238E27FC236}">
                <a16:creationId xmlns:a16="http://schemas.microsoft.com/office/drawing/2014/main" id="{846F5F64-9C27-41C6-CE38-BD057C2431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61542" y="1506245"/>
            <a:ext cx="1872000" cy="3240000"/>
          </a:xfrm>
          <a:prstGeom prst="rect">
            <a:avLst/>
          </a:prstGeom>
          <a:solidFill>
            <a:schemeClr val="bg1"/>
          </a:solidFill>
        </p:spPr>
        <p:txBody>
          <a:bodyPr lIns="108000" tIns="1080000" rIns="108000" bIns="108000"/>
          <a:lstStyle>
            <a:lvl1pPr marL="0" indent="0">
              <a:lnSpc>
                <a:spcPct val="130000"/>
              </a:lnSpc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21744CD5-7EB0-A559-30D6-855EB0F571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1543" y="1510019"/>
            <a:ext cx="1872000" cy="981511"/>
          </a:xfrm>
          <a:prstGeom prst="rect">
            <a:avLst/>
          </a:prstGeom>
        </p:spPr>
        <p:txBody>
          <a:bodyPr lIns="108000" tIns="144000" rIns="108000" bIns="10800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2600" cap="none" baseline="0">
                <a:latin typeface="+mj-lt"/>
              </a:defRPr>
            </a:lvl1pPr>
          </a:lstStyle>
          <a:p>
            <a:pPr lvl="0"/>
            <a:r>
              <a:rPr lang="sv-SE" dirty="0"/>
              <a:t>Andra rubriken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614EF71C-AB0E-E024-84EC-3C4B2FC471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2895" y="1506245"/>
            <a:ext cx="1872000" cy="3240000"/>
          </a:xfrm>
          <a:prstGeom prst="rect">
            <a:avLst/>
          </a:prstGeom>
          <a:solidFill>
            <a:schemeClr val="bg1"/>
          </a:solidFill>
        </p:spPr>
        <p:txBody>
          <a:bodyPr lIns="108000" tIns="1080000" rIns="108000" bIns="108000"/>
          <a:lstStyle>
            <a:lvl1pPr marL="0" indent="0">
              <a:lnSpc>
                <a:spcPct val="130000"/>
              </a:lnSpc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9874C9F8-C011-A0CE-0D26-9011334BBF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2896" y="1510019"/>
            <a:ext cx="1872000" cy="981511"/>
          </a:xfrm>
          <a:prstGeom prst="rect">
            <a:avLst/>
          </a:prstGeom>
        </p:spPr>
        <p:txBody>
          <a:bodyPr lIns="108000" tIns="144000" rIns="108000" bIns="10800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2600" cap="none" baseline="0">
                <a:latin typeface="+mj-lt"/>
              </a:defRPr>
            </a:lvl1pPr>
          </a:lstStyle>
          <a:p>
            <a:pPr lvl="0"/>
            <a:r>
              <a:rPr lang="sv-SE" dirty="0"/>
              <a:t>Tredje rubriken</a:t>
            </a:r>
          </a:p>
        </p:txBody>
      </p:sp>
      <p:sp>
        <p:nvSpPr>
          <p:cNvPr id="17" name="Platshållare för text 4">
            <a:extLst>
              <a:ext uri="{FF2B5EF4-FFF2-40B4-BE49-F238E27FC236}">
                <a16:creationId xmlns:a16="http://schemas.microsoft.com/office/drawing/2014/main" id="{7789C92E-BA29-D750-6798-EA7560155A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04247" y="1506245"/>
            <a:ext cx="1872000" cy="3240000"/>
          </a:xfrm>
          <a:prstGeom prst="rect">
            <a:avLst/>
          </a:prstGeom>
          <a:solidFill>
            <a:schemeClr val="bg1"/>
          </a:solidFill>
        </p:spPr>
        <p:txBody>
          <a:bodyPr lIns="108000" tIns="1080000" rIns="108000" bIns="108000"/>
          <a:lstStyle>
            <a:lvl1pPr marL="0" indent="0">
              <a:lnSpc>
                <a:spcPct val="130000"/>
              </a:lnSpc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8" name="Platshållare för text 3">
            <a:extLst>
              <a:ext uri="{FF2B5EF4-FFF2-40B4-BE49-F238E27FC236}">
                <a16:creationId xmlns:a16="http://schemas.microsoft.com/office/drawing/2014/main" id="{86FBA429-751E-1841-880F-325E33EF70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04248" y="1510019"/>
            <a:ext cx="1872000" cy="981511"/>
          </a:xfrm>
          <a:prstGeom prst="rect">
            <a:avLst/>
          </a:prstGeom>
        </p:spPr>
        <p:txBody>
          <a:bodyPr lIns="108000" tIns="144000" rIns="108000" bIns="10800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2600" cap="none" baseline="0">
                <a:latin typeface="+mj-lt"/>
              </a:defRPr>
            </a:lvl1pPr>
          </a:lstStyle>
          <a:p>
            <a:pPr lvl="0"/>
            <a:r>
              <a:rPr lang="sv-SE" dirty="0"/>
              <a:t>Fjärde rubriken</a:t>
            </a:r>
          </a:p>
        </p:txBody>
      </p:sp>
    </p:spTree>
    <p:extLst>
      <p:ext uri="{BB962C8B-B14F-4D97-AF65-F5344CB8AC3E}">
        <p14:creationId xmlns:p14="http://schemas.microsoft.com/office/powerpoint/2010/main" val="4291544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x delar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A5723E-D743-A4FB-6D81-3784648A0B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662832"/>
            <a:ext cx="8280400" cy="654239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4800" b="0" baseline="0">
                <a:solidFill>
                  <a:schemeClr val="tx1"/>
                </a:solidFill>
              </a:defRPr>
            </a:lvl1pPr>
          </a:lstStyle>
          <a:p>
            <a:r>
              <a:rPr lang="sv-SE" dirty="0">
                <a:solidFill>
                  <a:srgbClr val="000000"/>
                </a:solidFill>
                <a:effectLst/>
              </a:rPr>
              <a:t>Beskriv något i fler delar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56D6580-F13C-BB3C-E852-137DB2A0E1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189" y="1506245"/>
            <a:ext cx="2592000" cy="1512000"/>
          </a:xfrm>
          <a:prstGeom prst="rect">
            <a:avLst/>
          </a:prstGeom>
          <a:solidFill>
            <a:schemeClr val="bg1"/>
          </a:solidFill>
        </p:spPr>
        <p:txBody>
          <a:bodyPr lIns="108000" tIns="576000" rIns="108000" bIns="108000"/>
          <a:lstStyle>
            <a:lvl1pPr marL="0" indent="0">
              <a:lnSpc>
                <a:spcPct val="130000"/>
              </a:lnSpc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96BFF0-9165-54B4-223E-F756AD34D7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188" y="1510020"/>
            <a:ext cx="2592000" cy="478172"/>
          </a:xfrm>
          <a:prstGeom prst="rect">
            <a:avLst/>
          </a:prstGeom>
        </p:spPr>
        <p:txBody>
          <a:bodyPr lIns="108000" tIns="144000" rIns="108000" bIns="10800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2400" cap="none" baseline="0">
                <a:latin typeface="+mj-lt"/>
              </a:defRPr>
            </a:lvl1pPr>
          </a:lstStyle>
          <a:p>
            <a:pPr lvl="0"/>
            <a:r>
              <a:rPr lang="sv-SE" dirty="0"/>
              <a:t>Första rubriken</a:t>
            </a:r>
          </a:p>
        </p:txBody>
      </p:sp>
      <p:sp>
        <p:nvSpPr>
          <p:cNvPr id="19" name="Platshållare för text 4">
            <a:extLst>
              <a:ext uri="{FF2B5EF4-FFF2-40B4-BE49-F238E27FC236}">
                <a16:creationId xmlns:a16="http://schemas.microsoft.com/office/drawing/2014/main" id="{57446F6F-A57E-990F-2FAA-FE137E46C9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92634" y="1506245"/>
            <a:ext cx="2592000" cy="1512000"/>
          </a:xfrm>
          <a:prstGeom prst="rect">
            <a:avLst/>
          </a:prstGeom>
          <a:solidFill>
            <a:schemeClr val="bg1"/>
          </a:solidFill>
        </p:spPr>
        <p:txBody>
          <a:bodyPr lIns="108000" tIns="576000" rIns="108000" bIns="108000"/>
          <a:lstStyle>
            <a:lvl1pPr marL="0" indent="0">
              <a:lnSpc>
                <a:spcPct val="130000"/>
              </a:lnSpc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20" name="Platshållare för text 3">
            <a:extLst>
              <a:ext uri="{FF2B5EF4-FFF2-40B4-BE49-F238E27FC236}">
                <a16:creationId xmlns:a16="http://schemas.microsoft.com/office/drawing/2014/main" id="{9B9F5BB9-43F7-2C2C-C694-C03AEE60CF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92633" y="1510020"/>
            <a:ext cx="2592000" cy="478172"/>
          </a:xfrm>
          <a:prstGeom prst="rect">
            <a:avLst/>
          </a:prstGeom>
        </p:spPr>
        <p:txBody>
          <a:bodyPr lIns="108000" tIns="144000" rIns="108000" bIns="10800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2400" cap="none" baseline="0">
                <a:latin typeface="+mj-lt"/>
              </a:defRPr>
            </a:lvl1pPr>
          </a:lstStyle>
          <a:p>
            <a:pPr lvl="0"/>
            <a:r>
              <a:rPr lang="sv-SE" dirty="0"/>
              <a:t>Andra rubriken</a:t>
            </a:r>
          </a:p>
        </p:txBody>
      </p:sp>
      <p:sp>
        <p:nvSpPr>
          <p:cNvPr id="21" name="Platshållare för text 4">
            <a:extLst>
              <a:ext uri="{FF2B5EF4-FFF2-40B4-BE49-F238E27FC236}">
                <a16:creationId xmlns:a16="http://schemas.microsoft.com/office/drawing/2014/main" id="{0E2CB3F5-540B-C24C-8F35-567720F6E1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84169" y="1506245"/>
            <a:ext cx="2592000" cy="1512000"/>
          </a:xfrm>
          <a:prstGeom prst="rect">
            <a:avLst/>
          </a:prstGeom>
          <a:solidFill>
            <a:schemeClr val="bg1"/>
          </a:solidFill>
        </p:spPr>
        <p:txBody>
          <a:bodyPr lIns="108000" tIns="576000" rIns="108000" bIns="108000"/>
          <a:lstStyle>
            <a:lvl1pPr marL="0" indent="0">
              <a:lnSpc>
                <a:spcPct val="130000"/>
              </a:lnSpc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22" name="Platshållare för text 3">
            <a:extLst>
              <a:ext uri="{FF2B5EF4-FFF2-40B4-BE49-F238E27FC236}">
                <a16:creationId xmlns:a16="http://schemas.microsoft.com/office/drawing/2014/main" id="{FDF167C8-3868-D25B-8D37-93784750E4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4168" y="1510020"/>
            <a:ext cx="2592000" cy="478172"/>
          </a:xfrm>
          <a:prstGeom prst="rect">
            <a:avLst/>
          </a:prstGeom>
        </p:spPr>
        <p:txBody>
          <a:bodyPr lIns="108000" tIns="144000" rIns="108000" bIns="10800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2400" cap="none" baseline="0">
                <a:latin typeface="+mj-lt"/>
              </a:defRPr>
            </a:lvl1pPr>
          </a:lstStyle>
          <a:p>
            <a:pPr lvl="0"/>
            <a:r>
              <a:rPr lang="sv-SE" dirty="0"/>
              <a:t>Tredje rubriken</a:t>
            </a:r>
          </a:p>
        </p:txBody>
      </p:sp>
      <p:sp>
        <p:nvSpPr>
          <p:cNvPr id="23" name="Platshållare för text 4">
            <a:extLst>
              <a:ext uri="{FF2B5EF4-FFF2-40B4-BE49-F238E27FC236}">
                <a16:creationId xmlns:a16="http://schemas.microsoft.com/office/drawing/2014/main" id="{6201D316-241F-21BF-0D30-81764837E4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0189" y="3216047"/>
            <a:ext cx="2592000" cy="1512000"/>
          </a:xfrm>
          <a:prstGeom prst="rect">
            <a:avLst/>
          </a:prstGeom>
          <a:solidFill>
            <a:schemeClr val="bg1"/>
          </a:solidFill>
        </p:spPr>
        <p:txBody>
          <a:bodyPr lIns="108000" tIns="576000" rIns="108000" bIns="108000"/>
          <a:lstStyle>
            <a:lvl1pPr marL="0" indent="0">
              <a:lnSpc>
                <a:spcPct val="130000"/>
              </a:lnSpc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24" name="Platshållare för text 3">
            <a:extLst>
              <a:ext uri="{FF2B5EF4-FFF2-40B4-BE49-F238E27FC236}">
                <a16:creationId xmlns:a16="http://schemas.microsoft.com/office/drawing/2014/main" id="{FFEAEA52-173D-DB0F-BB57-A82D84955C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88" y="3219822"/>
            <a:ext cx="2592000" cy="478172"/>
          </a:xfrm>
          <a:prstGeom prst="rect">
            <a:avLst/>
          </a:prstGeom>
        </p:spPr>
        <p:txBody>
          <a:bodyPr lIns="108000" tIns="144000" rIns="108000" bIns="10800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2400" cap="none" baseline="0">
                <a:latin typeface="+mj-lt"/>
              </a:defRPr>
            </a:lvl1pPr>
          </a:lstStyle>
          <a:p>
            <a:pPr lvl="0"/>
            <a:r>
              <a:rPr lang="sv-SE" dirty="0"/>
              <a:t>Fjärde rubriken</a:t>
            </a:r>
          </a:p>
        </p:txBody>
      </p:sp>
      <p:sp>
        <p:nvSpPr>
          <p:cNvPr id="25" name="Platshållare för text 4">
            <a:extLst>
              <a:ext uri="{FF2B5EF4-FFF2-40B4-BE49-F238E27FC236}">
                <a16:creationId xmlns:a16="http://schemas.microsoft.com/office/drawing/2014/main" id="{C2A46C92-41D5-1AC3-B6F3-785EE99F9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92634" y="3216047"/>
            <a:ext cx="2592000" cy="1512000"/>
          </a:xfrm>
          <a:prstGeom prst="rect">
            <a:avLst/>
          </a:prstGeom>
          <a:solidFill>
            <a:schemeClr val="bg1"/>
          </a:solidFill>
        </p:spPr>
        <p:txBody>
          <a:bodyPr lIns="108000" tIns="576000" rIns="108000" bIns="108000"/>
          <a:lstStyle>
            <a:lvl1pPr marL="0" indent="0">
              <a:lnSpc>
                <a:spcPct val="130000"/>
              </a:lnSpc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26" name="Platshållare för text 3">
            <a:extLst>
              <a:ext uri="{FF2B5EF4-FFF2-40B4-BE49-F238E27FC236}">
                <a16:creationId xmlns:a16="http://schemas.microsoft.com/office/drawing/2014/main" id="{E13FFE50-F609-9905-F042-5AE689843E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2633" y="3219822"/>
            <a:ext cx="2592000" cy="478172"/>
          </a:xfrm>
          <a:prstGeom prst="rect">
            <a:avLst/>
          </a:prstGeom>
        </p:spPr>
        <p:txBody>
          <a:bodyPr lIns="108000" tIns="144000" rIns="108000" bIns="10800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2400" cap="none" baseline="0">
                <a:latin typeface="+mj-lt"/>
              </a:defRPr>
            </a:lvl1pPr>
          </a:lstStyle>
          <a:p>
            <a:pPr lvl="0"/>
            <a:r>
              <a:rPr lang="sv-SE" dirty="0"/>
              <a:t>Femte rubriken</a:t>
            </a:r>
          </a:p>
        </p:txBody>
      </p:sp>
      <p:sp>
        <p:nvSpPr>
          <p:cNvPr id="27" name="Platshållare för text 4">
            <a:extLst>
              <a:ext uri="{FF2B5EF4-FFF2-40B4-BE49-F238E27FC236}">
                <a16:creationId xmlns:a16="http://schemas.microsoft.com/office/drawing/2014/main" id="{D4908421-2109-A16F-FA66-6F412B17EB2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84169" y="3216047"/>
            <a:ext cx="2592000" cy="1512000"/>
          </a:xfrm>
          <a:prstGeom prst="rect">
            <a:avLst/>
          </a:prstGeom>
          <a:solidFill>
            <a:schemeClr val="bg1"/>
          </a:solidFill>
        </p:spPr>
        <p:txBody>
          <a:bodyPr lIns="108000" tIns="576000" rIns="108000" bIns="108000"/>
          <a:lstStyle>
            <a:lvl1pPr marL="0" indent="0">
              <a:lnSpc>
                <a:spcPct val="130000"/>
              </a:lnSpc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28" name="Platshållare för text 3">
            <a:extLst>
              <a:ext uri="{FF2B5EF4-FFF2-40B4-BE49-F238E27FC236}">
                <a16:creationId xmlns:a16="http://schemas.microsoft.com/office/drawing/2014/main" id="{B86D027B-1119-633E-1AE8-895C16A8AA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84168" y="3219822"/>
            <a:ext cx="2592000" cy="478172"/>
          </a:xfrm>
          <a:prstGeom prst="rect">
            <a:avLst/>
          </a:prstGeom>
        </p:spPr>
        <p:txBody>
          <a:bodyPr lIns="108000" tIns="144000" rIns="108000" bIns="10800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2400" cap="none" baseline="0">
                <a:latin typeface="+mj-lt"/>
              </a:defRPr>
            </a:lvl1pPr>
          </a:lstStyle>
          <a:p>
            <a:pPr lvl="0"/>
            <a:r>
              <a:rPr lang="sv-SE" dirty="0"/>
              <a:t>Sjätte rubriken</a:t>
            </a:r>
          </a:p>
        </p:txBody>
      </p:sp>
    </p:spTree>
    <p:extLst>
      <p:ext uri="{BB962C8B-B14F-4D97-AF65-F5344CB8AC3E}">
        <p14:creationId xmlns:p14="http://schemas.microsoft.com/office/powerpoint/2010/main" val="10671760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elar lj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A5723E-D743-A4FB-6D81-3784648A0B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662832"/>
            <a:ext cx="8280400" cy="654239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4800" b="0" baseline="0">
                <a:solidFill>
                  <a:schemeClr val="tx1"/>
                </a:solidFill>
              </a:defRPr>
            </a:lvl1pPr>
          </a:lstStyle>
          <a:p>
            <a:r>
              <a:rPr lang="sv-SE" dirty="0">
                <a:solidFill>
                  <a:srgbClr val="000000"/>
                </a:solidFill>
                <a:effectLst/>
              </a:rPr>
              <a:t>Beskriv något i tre delar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56D6580-F13C-BB3C-E852-137DB2A0E1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189" y="1506245"/>
            <a:ext cx="2520000" cy="3240000"/>
          </a:xfrm>
          <a:prstGeom prst="rect">
            <a:avLst/>
          </a:prstGeom>
          <a:solidFill>
            <a:schemeClr val="bg2"/>
          </a:solidFill>
          <a:effectLst>
            <a:outerShdw dist="76200" dir="2700000" algn="tl" rotWithShape="0">
              <a:prstClr val="black"/>
            </a:outerShdw>
          </a:effectLst>
        </p:spPr>
        <p:txBody>
          <a:bodyPr lIns="108000" tIns="1080000" rIns="108000" bIns="108000"/>
          <a:lstStyle>
            <a:lvl1pPr marL="0" indent="0">
              <a:lnSpc>
                <a:spcPct val="130000"/>
              </a:lnSpc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96BFF0-9165-54B4-223E-F756AD34D7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189" y="1510019"/>
            <a:ext cx="2521125" cy="981511"/>
          </a:xfrm>
          <a:prstGeom prst="rect">
            <a:avLst/>
          </a:prstGeom>
        </p:spPr>
        <p:txBody>
          <a:bodyPr lIns="108000" tIns="144000" rIns="108000" bIns="10800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3600" cap="all" baseline="0">
                <a:latin typeface="+mj-lt"/>
              </a:defRPr>
            </a:lvl1pPr>
          </a:lstStyle>
          <a:p>
            <a:pPr lvl="0"/>
            <a:r>
              <a:rPr lang="sv-SE" dirty="0"/>
              <a:t>FÖRSTA RUBRIKEN</a:t>
            </a:r>
          </a:p>
        </p:txBody>
      </p:sp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9508337A-A675-E082-7F2A-CF449EAAB9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12905" y="1506245"/>
            <a:ext cx="2520000" cy="3240000"/>
          </a:xfrm>
          <a:prstGeom prst="rect">
            <a:avLst/>
          </a:prstGeom>
          <a:solidFill>
            <a:schemeClr val="bg2"/>
          </a:solidFill>
          <a:effectLst>
            <a:outerShdw dist="76200" dir="2700000" algn="tl" rotWithShape="0">
              <a:prstClr val="black"/>
            </a:outerShdw>
          </a:effectLst>
        </p:spPr>
        <p:txBody>
          <a:bodyPr lIns="108000" tIns="1080000" rIns="108000" bIns="108000"/>
          <a:lstStyle>
            <a:lvl1pPr marL="0" indent="0">
              <a:lnSpc>
                <a:spcPct val="130000"/>
              </a:lnSpc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9" name="Platshållare för text 3">
            <a:extLst>
              <a:ext uri="{FF2B5EF4-FFF2-40B4-BE49-F238E27FC236}">
                <a16:creationId xmlns:a16="http://schemas.microsoft.com/office/drawing/2014/main" id="{D093368B-8AB6-3694-3362-187B45406D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2905" y="1510019"/>
            <a:ext cx="2521125" cy="981511"/>
          </a:xfrm>
          <a:prstGeom prst="rect">
            <a:avLst/>
          </a:prstGeom>
        </p:spPr>
        <p:txBody>
          <a:bodyPr lIns="108000" tIns="144000" rIns="108000" bIns="10800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3600" cap="all" baseline="0">
                <a:latin typeface="+mj-lt"/>
              </a:defRPr>
            </a:lvl1pPr>
          </a:lstStyle>
          <a:p>
            <a:pPr lvl="0"/>
            <a:r>
              <a:rPr lang="sv-SE" dirty="0"/>
              <a:t>andra RUBRIKEN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128CDA3B-0635-88F7-2DED-BE5C36DAB3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89732" y="1506245"/>
            <a:ext cx="2520000" cy="3240000"/>
          </a:xfrm>
          <a:prstGeom prst="rect">
            <a:avLst/>
          </a:prstGeom>
          <a:solidFill>
            <a:schemeClr val="bg2"/>
          </a:solidFill>
          <a:effectLst>
            <a:outerShdw dist="76200" dir="2700000" algn="tl" rotWithShape="0">
              <a:prstClr val="black"/>
            </a:outerShdw>
          </a:effectLst>
        </p:spPr>
        <p:txBody>
          <a:bodyPr lIns="108000" tIns="1080000" rIns="108000" bIns="108000"/>
          <a:lstStyle>
            <a:lvl1pPr marL="0" indent="0">
              <a:lnSpc>
                <a:spcPct val="130000"/>
              </a:lnSpc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1" name="Platshållare för text 3">
            <a:extLst>
              <a:ext uri="{FF2B5EF4-FFF2-40B4-BE49-F238E27FC236}">
                <a16:creationId xmlns:a16="http://schemas.microsoft.com/office/drawing/2014/main" id="{AB697F46-5C0C-E3D1-5CCD-9E1BD15733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9732" y="1510019"/>
            <a:ext cx="2521125" cy="981511"/>
          </a:xfrm>
          <a:prstGeom prst="rect">
            <a:avLst/>
          </a:prstGeom>
        </p:spPr>
        <p:txBody>
          <a:bodyPr lIns="108000" tIns="144000" rIns="108000" bIns="10800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3600" cap="all" baseline="0">
                <a:latin typeface="+mj-lt"/>
              </a:defRPr>
            </a:lvl1pPr>
          </a:lstStyle>
          <a:p>
            <a:pPr lvl="0"/>
            <a:r>
              <a:rPr lang="sv-SE" dirty="0"/>
              <a:t>tredje RUBRIKEN</a:t>
            </a:r>
          </a:p>
        </p:txBody>
      </p:sp>
    </p:spTree>
    <p:extLst>
      <p:ext uri="{BB962C8B-B14F-4D97-AF65-F5344CB8AC3E}">
        <p14:creationId xmlns:p14="http://schemas.microsoft.com/office/powerpoint/2010/main" val="22459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tionsrubri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8FA54D-84B2-D492-0096-FDE78ED787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411163"/>
            <a:ext cx="8280400" cy="4273853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algn="ctr">
              <a:defRPr sz="9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Sektionsrubrik</a:t>
            </a:r>
          </a:p>
        </p:txBody>
      </p:sp>
      <p:pic>
        <p:nvPicPr>
          <p:cNvPr id="3" name="Bild 2">
            <a:extLst>
              <a:ext uri="{FF2B5EF4-FFF2-40B4-BE49-F238E27FC236}">
                <a16:creationId xmlns:a16="http://schemas.microsoft.com/office/drawing/2014/main" id="{07FEC23B-80D9-950A-5F10-87EBEB6169F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264526" y="-29495"/>
            <a:ext cx="625685" cy="683466"/>
          </a:xfrm>
          <a:prstGeom prst="rect">
            <a:avLst/>
          </a:prstGeom>
        </p:spPr>
      </p:pic>
      <p:pic>
        <p:nvPicPr>
          <p:cNvPr id="4" name="Bild 3">
            <a:extLst>
              <a:ext uri="{FF2B5EF4-FFF2-40B4-BE49-F238E27FC236}">
                <a16:creationId xmlns:a16="http://schemas.microsoft.com/office/drawing/2014/main" id="{5E5CD030-B5EB-6C90-ECE2-7BA052AA3BF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954" t="41060" r="11740" b="43320"/>
          <a:stretch/>
        </p:blipFill>
        <p:spPr>
          <a:xfrm>
            <a:off x="3889981" y="4572000"/>
            <a:ext cx="1364038" cy="16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727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a delar lj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A5723E-D743-A4FB-6D81-3784648A0B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671221"/>
            <a:ext cx="8280400" cy="654239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4800" b="0" baseline="0">
                <a:solidFill>
                  <a:schemeClr val="tx1"/>
                </a:solidFill>
              </a:defRPr>
            </a:lvl1pPr>
          </a:lstStyle>
          <a:p>
            <a:r>
              <a:rPr lang="sv-SE" dirty="0">
                <a:solidFill>
                  <a:srgbClr val="000000"/>
                </a:solidFill>
                <a:effectLst/>
              </a:rPr>
              <a:t>Beskriv något i fyra delar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56D6580-F13C-BB3C-E852-137DB2A0E1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189" y="1506245"/>
            <a:ext cx="1872000" cy="3240000"/>
          </a:xfrm>
          <a:prstGeom prst="rect">
            <a:avLst/>
          </a:prstGeom>
          <a:solidFill>
            <a:schemeClr val="bg2"/>
          </a:solidFill>
          <a:effectLst>
            <a:outerShdw dist="76200" dir="2700000" algn="tl" rotWithShape="0">
              <a:prstClr val="black"/>
            </a:outerShdw>
          </a:effectLst>
        </p:spPr>
        <p:txBody>
          <a:bodyPr lIns="108000" tIns="1080000" rIns="108000" bIns="108000"/>
          <a:lstStyle>
            <a:lvl1pPr marL="0" indent="0">
              <a:lnSpc>
                <a:spcPct val="130000"/>
              </a:lnSpc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96BFF0-9165-54B4-223E-F756AD34D7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190" y="1510019"/>
            <a:ext cx="1872000" cy="981511"/>
          </a:xfrm>
          <a:prstGeom prst="rect">
            <a:avLst/>
          </a:prstGeom>
        </p:spPr>
        <p:txBody>
          <a:bodyPr lIns="108000" tIns="144000" rIns="108000" bIns="10800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2600" cap="none" baseline="0">
                <a:latin typeface="+mj-lt"/>
              </a:defRPr>
            </a:lvl1pPr>
          </a:lstStyle>
          <a:p>
            <a:pPr lvl="0"/>
            <a:r>
              <a:rPr lang="sv-SE" dirty="0"/>
              <a:t>Första rubriken</a:t>
            </a:r>
          </a:p>
        </p:txBody>
      </p:sp>
      <p:sp>
        <p:nvSpPr>
          <p:cNvPr id="13" name="Platshållare för text 4">
            <a:extLst>
              <a:ext uri="{FF2B5EF4-FFF2-40B4-BE49-F238E27FC236}">
                <a16:creationId xmlns:a16="http://schemas.microsoft.com/office/drawing/2014/main" id="{846F5F64-9C27-41C6-CE38-BD057C2431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61542" y="1506245"/>
            <a:ext cx="1872000" cy="3240000"/>
          </a:xfrm>
          <a:prstGeom prst="rect">
            <a:avLst/>
          </a:prstGeom>
          <a:solidFill>
            <a:schemeClr val="bg2"/>
          </a:solidFill>
          <a:effectLst>
            <a:outerShdw dist="76200" dir="2700000" algn="tl" rotWithShape="0">
              <a:prstClr val="black"/>
            </a:outerShdw>
          </a:effectLst>
        </p:spPr>
        <p:txBody>
          <a:bodyPr lIns="108000" tIns="1080000" rIns="108000" bIns="108000"/>
          <a:lstStyle>
            <a:lvl1pPr marL="0" indent="0">
              <a:lnSpc>
                <a:spcPct val="130000"/>
              </a:lnSpc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21744CD5-7EB0-A559-30D6-855EB0F571F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61543" y="1510019"/>
            <a:ext cx="1872000" cy="981511"/>
          </a:xfrm>
          <a:prstGeom prst="rect">
            <a:avLst/>
          </a:prstGeom>
        </p:spPr>
        <p:txBody>
          <a:bodyPr lIns="108000" tIns="144000" rIns="108000" bIns="10800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2600" cap="none" baseline="0">
                <a:latin typeface="+mj-lt"/>
              </a:defRPr>
            </a:lvl1pPr>
          </a:lstStyle>
          <a:p>
            <a:pPr lvl="0"/>
            <a:r>
              <a:rPr lang="sv-SE" dirty="0"/>
              <a:t>Andra rubriken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614EF71C-AB0E-E024-84EC-3C4B2FC471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2895" y="1506245"/>
            <a:ext cx="1872000" cy="3240000"/>
          </a:xfrm>
          <a:prstGeom prst="rect">
            <a:avLst/>
          </a:prstGeom>
          <a:solidFill>
            <a:schemeClr val="bg2"/>
          </a:solidFill>
          <a:effectLst>
            <a:outerShdw dist="76200" dir="2700000" algn="tl" rotWithShape="0">
              <a:prstClr val="black"/>
            </a:outerShdw>
          </a:effectLst>
        </p:spPr>
        <p:txBody>
          <a:bodyPr lIns="108000" tIns="1080000" rIns="108000" bIns="108000"/>
          <a:lstStyle>
            <a:lvl1pPr marL="0" indent="0">
              <a:lnSpc>
                <a:spcPct val="130000"/>
              </a:lnSpc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9874C9F8-C011-A0CE-0D26-9011334BBF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2896" y="1510019"/>
            <a:ext cx="1872000" cy="981511"/>
          </a:xfrm>
          <a:prstGeom prst="rect">
            <a:avLst/>
          </a:prstGeom>
        </p:spPr>
        <p:txBody>
          <a:bodyPr lIns="108000" tIns="144000" rIns="108000" bIns="10800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2600" cap="none" baseline="0">
                <a:latin typeface="+mj-lt"/>
              </a:defRPr>
            </a:lvl1pPr>
          </a:lstStyle>
          <a:p>
            <a:pPr lvl="0"/>
            <a:r>
              <a:rPr lang="sv-SE" dirty="0"/>
              <a:t>Tredje rubriken</a:t>
            </a:r>
          </a:p>
        </p:txBody>
      </p:sp>
      <p:sp>
        <p:nvSpPr>
          <p:cNvPr id="17" name="Platshållare för text 4">
            <a:extLst>
              <a:ext uri="{FF2B5EF4-FFF2-40B4-BE49-F238E27FC236}">
                <a16:creationId xmlns:a16="http://schemas.microsoft.com/office/drawing/2014/main" id="{7789C92E-BA29-D750-6798-EA7560155AB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04247" y="1506245"/>
            <a:ext cx="1872000" cy="3240000"/>
          </a:xfrm>
          <a:prstGeom prst="rect">
            <a:avLst/>
          </a:prstGeom>
          <a:solidFill>
            <a:schemeClr val="bg2"/>
          </a:solidFill>
          <a:effectLst>
            <a:outerShdw dist="76200" dir="2700000" algn="tl" rotWithShape="0">
              <a:prstClr val="black"/>
            </a:outerShdw>
          </a:effectLst>
        </p:spPr>
        <p:txBody>
          <a:bodyPr lIns="108000" tIns="1080000" rIns="108000" bIns="108000"/>
          <a:lstStyle>
            <a:lvl1pPr marL="0" indent="0">
              <a:lnSpc>
                <a:spcPct val="130000"/>
              </a:lnSpc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8" name="Platshållare för text 3">
            <a:extLst>
              <a:ext uri="{FF2B5EF4-FFF2-40B4-BE49-F238E27FC236}">
                <a16:creationId xmlns:a16="http://schemas.microsoft.com/office/drawing/2014/main" id="{86FBA429-751E-1841-880F-325E33EF701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04248" y="1510019"/>
            <a:ext cx="1872000" cy="981511"/>
          </a:xfrm>
          <a:prstGeom prst="rect">
            <a:avLst/>
          </a:prstGeom>
        </p:spPr>
        <p:txBody>
          <a:bodyPr lIns="108000" tIns="144000" rIns="108000" bIns="10800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2600" cap="none" baseline="0">
                <a:latin typeface="+mj-lt"/>
              </a:defRPr>
            </a:lvl1pPr>
          </a:lstStyle>
          <a:p>
            <a:pPr lvl="0"/>
            <a:r>
              <a:rPr lang="sv-SE" dirty="0"/>
              <a:t>Fjärde rubriken</a:t>
            </a:r>
          </a:p>
        </p:txBody>
      </p:sp>
    </p:spTree>
    <p:extLst>
      <p:ext uri="{BB962C8B-B14F-4D97-AF65-F5344CB8AC3E}">
        <p14:creationId xmlns:p14="http://schemas.microsoft.com/office/powerpoint/2010/main" val="30413120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x delar lj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A5723E-D743-A4FB-6D81-3784648A0B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662832"/>
            <a:ext cx="8280400" cy="654239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4800" b="0" baseline="0">
                <a:solidFill>
                  <a:schemeClr val="tx1"/>
                </a:solidFill>
              </a:defRPr>
            </a:lvl1pPr>
          </a:lstStyle>
          <a:p>
            <a:r>
              <a:rPr lang="sv-SE" dirty="0">
                <a:solidFill>
                  <a:srgbClr val="000000"/>
                </a:solidFill>
                <a:effectLst/>
              </a:rPr>
              <a:t>Beskriv något i fler delar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56D6580-F13C-BB3C-E852-137DB2A0E1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189" y="1506245"/>
            <a:ext cx="2592000" cy="1512000"/>
          </a:xfrm>
          <a:prstGeom prst="rect">
            <a:avLst/>
          </a:prstGeom>
          <a:solidFill>
            <a:schemeClr val="bg2"/>
          </a:solidFill>
          <a:effectLst>
            <a:outerShdw dist="76200" dir="2700000" algn="tl" rotWithShape="0">
              <a:prstClr val="black"/>
            </a:outerShdw>
          </a:effectLst>
        </p:spPr>
        <p:txBody>
          <a:bodyPr lIns="108000" tIns="576000" rIns="108000" bIns="108000"/>
          <a:lstStyle>
            <a:lvl1pPr marL="0" indent="0">
              <a:lnSpc>
                <a:spcPct val="130000"/>
              </a:lnSpc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96BFF0-9165-54B4-223E-F756AD34D7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188" y="1510020"/>
            <a:ext cx="2592000" cy="478172"/>
          </a:xfrm>
          <a:prstGeom prst="rect">
            <a:avLst/>
          </a:prstGeom>
        </p:spPr>
        <p:txBody>
          <a:bodyPr lIns="108000" tIns="144000" rIns="108000" bIns="10800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2400" cap="none" baseline="0">
                <a:latin typeface="+mj-lt"/>
              </a:defRPr>
            </a:lvl1pPr>
          </a:lstStyle>
          <a:p>
            <a:pPr lvl="0"/>
            <a:r>
              <a:rPr lang="sv-SE" dirty="0"/>
              <a:t>Första rubriken</a:t>
            </a:r>
          </a:p>
        </p:txBody>
      </p:sp>
      <p:sp>
        <p:nvSpPr>
          <p:cNvPr id="19" name="Platshållare för text 4">
            <a:extLst>
              <a:ext uri="{FF2B5EF4-FFF2-40B4-BE49-F238E27FC236}">
                <a16:creationId xmlns:a16="http://schemas.microsoft.com/office/drawing/2014/main" id="{57446F6F-A57E-990F-2FAA-FE137E46C9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92634" y="1506245"/>
            <a:ext cx="2592000" cy="1512000"/>
          </a:xfrm>
          <a:prstGeom prst="rect">
            <a:avLst/>
          </a:prstGeom>
          <a:solidFill>
            <a:schemeClr val="bg2"/>
          </a:solidFill>
          <a:effectLst>
            <a:outerShdw dist="76200" dir="2700000" algn="tl" rotWithShape="0">
              <a:prstClr val="black"/>
            </a:outerShdw>
          </a:effectLst>
        </p:spPr>
        <p:txBody>
          <a:bodyPr lIns="108000" tIns="576000" rIns="108000" bIns="108000"/>
          <a:lstStyle>
            <a:lvl1pPr marL="0" indent="0">
              <a:lnSpc>
                <a:spcPct val="130000"/>
              </a:lnSpc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20" name="Platshållare för text 3">
            <a:extLst>
              <a:ext uri="{FF2B5EF4-FFF2-40B4-BE49-F238E27FC236}">
                <a16:creationId xmlns:a16="http://schemas.microsoft.com/office/drawing/2014/main" id="{9B9F5BB9-43F7-2C2C-C694-C03AEE60CF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92633" y="1510020"/>
            <a:ext cx="2592000" cy="478172"/>
          </a:xfrm>
          <a:prstGeom prst="rect">
            <a:avLst/>
          </a:prstGeom>
        </p:spPr>
        <p:txBody>
          <a:bodyPr lIns="108000" tIns="144000" rIns="108000" bIns="10800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2400" cap="none" baseline="0">
                <a:latin typeface="+mj-lt"/>
              </a:defRPr>
            </a:lvl1pPr>
          </a:lstStyle>
          <a:p>
            <a:pPr lvl="0"/>
            <a:r>
              <a:rPr lang="sv-SE" dirty="0"/>
              <a:t>Andra rubriken</a:t>
            </a:r>
          </a:p>
        </p:txBody>
      </p:sp>
      <p:sp>
        <p:nvSpPr>
          <p:cNvPr id="21" name="Platshållare för text 4">
            <a:extLst>
              <a:ext uri="{FF2B5EF4-FFF2-40B4-BE49-F238E27FC236}">
                <a16:creationId xmlns:a16="http://schemas.microsoft.com/office/drawing/2014/main" id="{0E2CB3F5-540B-C24C-8F35-567720F6E1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84169" y="1506245"/>
            <a:ext cx="2592000" cy="1512000"/>
          </a:xfrm>
          <a:prstGeom prst="rect">
            <a:avLst/>
          </a:prstGeom>
          <a:solidFill>
            <a:schemeClr val="bg2"/>
          </a:solidFill>
          <a:effectLst>
            <a:outerShdw dist="76200" dir="2700000" algn="tl" rotWithShape="0">
              <a:prstClr val="black"/>
            </a:outerShdw>
          </a:effectLst>
        </p:spPr>
        <p:txBody>
          <a:bodyPr lIns="108000" tIns="576000" rIns="108000" bIns="108000"/>
          <a:lstStyle>
            <a:lvl1pPr marL="0" indent="0">
              <a:lnSpc>
                <a:spcPct val="130000"/>
              </a:lnSpc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22" name="Platshållare för text 3">
            <a:extLst>
              <a:ext uri="{FF2B5EF4-FFF2-40B4-BE49-F238E27FC236}">
                <a16:creationId xmlns:a16="http://schemas.microsoft.com/office/drawing/2014/main" id="{FDF167C8-3868-D25B-8D37-93784750E4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4168" y="1510020"/>
            <a:ext cx="2592000" cy="478172"/>
          </a:xfrm>
          <a:prstGeom prst="rect">
            <a:avLst/>
          </a:prstGeom>
        </p:spPr>
        <p:txBody>
          <a:bodyPr lIns="108000" tIns="144000" rIns="108000" bIns="10800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2400" cap="none" baseline="0">
                <a:latin typeface="+mj-lt"/>
              </a:defRPr>
            </a:lvl1pPr>
          </a:lstStyle>
          <a:p>
            <a:pPr lvl="0"/>
            <a:r>
              <a:rPr lang="sv-SE" dirty="0"/>
              <a:t>Tredje rubriken</a:t>
            </a:r>
          </a:p>
        </p:txBody>
      </p:sp>
      <p:sp>
        <p:nvSpPr>
          <p:cNvPr id="23" name="Platshållare för text 4">
            <a:extLst>
              <a:ext uri="{FF2B5EF4-FFF2-40B4-BE49-F238E27FC236}">
                <a16:creationId xmlns:a16="http://schemas.microsoft.com/office/drawing/2014/main" id="{6201D316-241F-21BF-0D30-81764837E4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0189" y="3216047"/>
            <a:ext cx="2592000" cy="1512000"/>
          </a:xfrm>
          <a:prstGeom prst="rect">
            <a:avLst/>
          </a:prstGeom>
          <a:solidFill>
            <a:schemeClr val="bg2"/>
          </a:solidFill>
          <a:effectLst>
            <a:outerShdw dist="76200" dir="2700000" algn="tl" rotWithShape="0">
              <a:prstClr val="black"/>
            </a:outerShdw>
          </a:effectLst>
        </p:spPr>
        <p:txBody>
          <a:bodyPr lIns="108000" tIns="576000" rIns="108000" bIns="108000"/>
          <a:lstStyle>
            <a:lvl1pPr marL="0" indent="0">
              <a:lnSpc>
                <a:spcPct val="130000"/>
              </a:lnSpc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24" name="Platshållare för text 3">
            <a:extLst>
              <a:ext uri="{FF2B5EF4-FFF2-40B4-BE49-F238E27FC236}">
                <a16:creationId xmlns:a16="http://schemas.microsoft.com/office/drawing/2014/main" id="{FFEAEA52-173D-DB0F-BB57-A82D84955C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88" y="3219822"/>
            <a:ext cx="2592000" cy="478172"/>
          </a:xfrm>
          <a:prstGeom prst="rect">
            <a:avLst/>
          </a:prstGeom>
        </p:spPr>
        <p:txBody>
          <a:bodyPr lIns="108000" tIns="144000" rIns="108000" bIns="10800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2400" cap="none" baseline="0">
                <a:latin typeface="+mj-lt"/>
              </a:defRPr>
            </a:lvl1pPr>
          </a:lstStyle>
          <a:p>
            <a:pPr lvl="0"/>
            <a:r>
              <a:rPr lang="sv-SE" dirty="0"/>
              <a:t>Fjärde rubriken</a:t>
            </a:r>
          </a:p>
        </p:txBody>
      </p:sp>
      <p:sp>
        <p:nvSpPr>
          <p:cNvPr id="25" name="Platshållare för text 4">
            <a:extLst>
              <a:ext uri="{FF2B5EF4-FFF2-40B4-BE49-F238E27FC236}">
                <a16:creationId xmlns:a16="http://schemas.microsoft.com/office/drawing/2014/main" id="{C2A46C92-41D5-1AC3-B6F3-785EE99F923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92634" y="3216047"/>
            <a:ext cx="2592000" cy="1512000"/>
          </a:xfrm>
          <a:prstGeom prst="rect">
            <a:avLst/>
          </a:prstGeom>
          <a:solidFill>
            <a:schemeClr val="bg2"/>
          </a:solidFill>
          <a:effectLst>
            <a:outerShdw dist="76200" dir="2700000" algn="tl" rotWithShape="0">
              <a:prstClr val="black"/>
            </a:outerShdw>
          </a:effectLst>
        </p:spPr>
        <p:txBody>
          <a:bodyPr lIns="108000" tIns="576000" rIns="108000" bIns="108000"/>
          <a:lstStyle>
            <a:lvl1pPr marL="0" indent="0">
              <a:lnSpc>
                <a:spcPct val="130000"/>
              </a:lnSpc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26" name="Platshållare för text 3">
            <a:extLst>
              <a:ext uri="{FF2B5EF4-FFF2-40B4-BE49-F238E27FC236}">
                <a16:creationId xmlns:a16="http://schemas.microsoft.com/office/drawing/2014/main" id="{E13FFE50-F609-9905-F042-5AE689843E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2633" y="3219822"/>
            <a:ext cx="2592000" cy="478172"/>
          </a:xfrm>
          <a:prstGeom prst="rect">
            <a:avLst/>
          </a:prstGeom>
        </p:spPr>
        <p:txBody>
          <a:bodyPr lIns="108000" tIns="144000" rIns="108000" bIns="10800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2400" cap="none" baseline="0">
                <a:latin typeface="+mj-lt"/>
              </a:defRPr>
            </a:lvl1pPr>
          </a:lstStyle>
          <a:p>
            <a:pPr lvl="0"/>
            <a:r>
              <a:rPr lang="sv-SE" dirty="0"/>
              <a:t>Femte rubriken</a:t>
            </a:r>
          </a:p>
        </p:txBody>
      </p:sp>
      <p:sp>
        <p:nvSpPr>
          <p:cNvPr id="27" name="Platshållare för text 4">
            <a:extLst>
              <a:ext uri="{FF2B5EF4-FFF2-40B4-BE49-F238E27FC236}">
                <a16:creationId xmlns:a16="http://schemas.microsoft.com/office/drawing/2014/main" id="{D4908421-2109-A16F-FA66-6F412B17EB2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84169" y="3216047"/>
            <a:ext cx="2592000" cy="1512000"/>
          </a:xfrm>
          <a:prstGeom prst="rect">
            <a:avLst/>
          </a:prstGeom>
          <a:solidFill>
            <a:schemeClr val="bg2"/>
          </a:solidFill>
          <a:effectLst>
            <a:outerShdw dist="76200" dir="2700000" algn="tl" rotWithShape="0">
              <a:prstClr val="black"/>
            </a:outerShdw>
          </a:effectLst>
        </p:spPr>
        <p:txBody>
          <a:bodyPr lIns="108000" tIns="576000" rIns="108000" bIns="108000"/>
          <a:lstStyle>
            <a:lvl1pPr marL="0" indent="0">
              <a:lnSpc>
                <a:spcPct val="130000"/>
              </a:lnSpc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28" name="Platshållare för text 3">
            <a:extLst>
              <a:ext uri="{FF2B5EF4-FFF2-40B4-BE49-F238E27FC236}">
                <a16:creationId xmlns:a16="http://schemas.microsoft.com/office/drawing/2014/main" id="{B86D027B-1119-633E-1AE8-895C16A8AA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84168" y="3219822"/>
            <a:ext cx="2592000" cy="478172"/>
          </a:xfrm>
          <a:prstGeom prst="rect">
            <a:avLst/>
          </a:prstGeom>
        </p:spPr>
        <p:txBody>
          <a:bodyPr lIns="108000" tIns="144000" rIns="108000" bIns="108000"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2400" cap="none" baseline="0">
                <a:latin typeface="+mj-lt"/>
              </a:defRPr>
            </a:lvl1pPr>
          </a:lstStyle>
          <a:p>
            <a:pPr lvl="0"/>
            <a:r>
              <a:rPr lang="sv-SE" dirty="0"/>
              <a:t>Sjätte rubriken</a:t>
            </a:r>
          </a:p>
        </p:txBody>
      </p:sp>
    </p:spTree>
    <p:extLst>
      <p:ext uri="{BB962C8B-B14F-4D97-AF65-F5344CB8AC3E}">
        <p14:creationId xmlns:p14="http://schemas.microsoft.com/office/powerpoint/2010/main" val="30840120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punkter 1-2-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A5723E-D743-A4FB-6D81-3784648A0B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662832"/>
            <a:ext cx="8280400" cy="654239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4800" b="0" baseline="0">
                <a:solidFill>
                  <a:schemeClr val="tx1"/>
                </a:solidFill>
              </a:defRPr>
            </a:lvl1pPr>
          </a:lstStyle>
          <a:p>
            <a:r>
              <a:rPr lang="sv-SE" dirty="0">
                <a:solidFill>
                  <a:srgbClr val="000000"/>
                </a:solidFill>
                <a:effectLst/>
              </a:rPr>
              <a:t>Tre viktiga punkter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56D6580-F13C-BB3C-E852-137DB2A0E1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5081" y="3833768"/>
            <a:ext cx="2232000" cy="898570"/>
          </a:xfrm>
          <a:prstGeom prst="rect">
            <a:avLst/>
          </a:prstGeom>
          <a:noFill/>
          <a:effectLst/>
        </p:spPr>
        <p:txBody>
          <a:bodyPr lIns="0" tIns="0" rIns="0" bIns="0"/>
          <a:lstStyle>
            <a:lvl1pPr marL="0" indent="0" algn="ctr">
              <a:lnSpc>
                <a:spcPct val="130000"/>
              </a:lnSpc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96BFF0-9165-54B4-223E-F756AD34D7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728" y="3375115"/>
            <a:ext cx="2232000" cy="3495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sz="3200" cap="all" baseline="0">
                <a:latin typeface="+mj-lt"/>
              </a:defRPr>
            </a:lvl1pPr>
          </a:lstStyle>
          <a:p>
            <a:pPr lvl="0"/>
            <a:r>
              <a:rPr lang="sv-SE" dirty="0"/>
              <a:t>RUBRIK HÄR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0123C05-BDA8-2B26-3C90-19FAF36F6EA7}"/>
              </a:ext>
            </a:extLst>
          </p:cNvPr>
          <p:cNvSpPr/>
          <p:nvPr userDrawn="1"/>
        </p:nvSpPr>
        <p:spPr>
          <a:xfrm>
            <a:off x="3743908" y="1510018"/>
            <a:ext cx="1665448" cy="1665448"/>
          </a:xfrm>
          <a:prstGeom prst="rect">
            <a:avLst/>
          </a:prstGeom>
          <a:ln>
            <a:noFill/>
          </a:ln>
          <a:effectLst>
            <a:outerShdw dist="76200" dir="2700000" algn="tl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4BBBD54-59E8-B058-4290-AC731F435DF2}"/>
              </a:ext>
            </a:extLst>
          </p:cNvPr>
          <p:cNvSpPr txBox="1"/>
          <p:nvPr userDrawn="1"/>
        </p:nvSpPr>
        <p:spPr>
          <a:xfrm>
            <a:off x="3741490" y="1677798"/>
            <a:ext cx="166102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0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BEE823F-C70D-0A73-4318-263092C4600A}"/>
              </a:ext>
            </a:extLst>
          </p:cNvPr>
          <p:cNvSpPr/>
          <p:nvPr userDrawn="1"/>
        </p:nvSpPr>
        <p:spPr>
          <a:xfrm>
            <a:off x="969510" y="1510018"/>
            <a:ext cx="1665448" cy="1665448"/>
          </a:xfrm>
          <a:prstGeom prst="rect">
            <a:avLst/>
          </a:prstGeom>
          <a:ln>
            <a:noFill/>
          </a:ln>
          <a:effectLst>
            <a:outerShdw dist="76200" dir="2700000" algn="tl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9F460B8-B8B1-4DA5-1536-076EE5E07135}"/>
              </a:ext>
            </a:extLst>
          </p:cNvPr>
          <p:cNvSpPr txBox="1"/>
          <p:nvPr userDrawn="1"/>
        </p:nvSpPr>
        <p:spPr>
          <a:xfrm>
            <a:off x="971724" y="1686187"/>
            <a:ext cx="166241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0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E33644C-D478-80C5-2484-6C2B3CE45010}"/>
              </a:ext>
            </a:extLst>
          </p:cNvPr>
          <p:cNvSpPr/>
          <p:nvPr userDrawn="1"/>
        </p:nvSpPr>
        <p:spPr>
          <a:xfrm>
            <a:off x="6518306" y="1510018"/>
            <a:ext cx="1665448" cy="1665448"/>
          </a:xfrm>
          <a:prstGeom prst="rect">
            <a:avLst/>
          </a:prstGeom>
          <a:ln>
            <a:noFill/>
          </a:ln>
          <a:effectLst>
            <a:outerShdw dist="76200" dir="2700000" algn="tl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47D6D4CB-2BF2-6CB5-28ED-8C5E3F403B3D}"/>
              </a:ext>
            </a:extLst>
          </p:cNvPr>
          <p:cNvSpPr txBox="1"/>
          <p:nvPr userDrawn="1"/>
        </p:nvSpPr>
        <p:spPr>
          <a:xfrm>
            <a:off x="6512131" y="1686187"/>
            <a:ext cx="166940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8000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11" name="Platshållare för text 4">
            <a:extLst>
              <a:ext uri="{FF2B5EF4-FFF2-40B4-BE49-F238E27FC236}">
                <a16:creationId xmlns:a16="http://schemas.microsoft.com/office/drawing/2014/main" id="{A9EECB11-0F10-A661-59EF-3E122A1671C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70677" y="3833768"/>
            <a:ext cx="2232000" cy="898570"/>
          </a:xfrm>
          <a:prstGeom prst="rect">
            <a:avLst/>
          </a:prstGeom>
          <a:noFill/>
          <a:effectLst/>
        </p:spPr>
        <p:txBody>
          <a:bodyPr lIns="0" tIns="0" rIns="0" bIns="0"/>
          <a:lstStyle>
            <a:lvl1pPr marL="0" indent="0" algn="ctr">
              <a:lnSpc>
                <a:spcPct val="130000"/>
              </a:lnSpc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69A05BD5-CAB9-FAA5-20AB-F583222687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58324" y="3375115"/>
            <a:ext cx="2232000" cy="3495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sz="3200" cap="all" baseline="0">
                <a:latin typeface="+mj-lt"/>
              </a:defRPr>
            </a:lvl1pPr>
          </a:lstStyle>
          <a:p>
            <a:pPr lvl="0"/>
            <a:r>
              <a:rPr lang="sv-SE" dirty="0"/>
              <a:t>RUBRIK HÄR</a:t>
            </a:r>
          </a:p>
        </p:txBody>
      </p:sp>
      <p:sp>
        <p:nvSpPr>
          <p:cNvPr id="13" name="Platshållare för text 4">
            <a:extLst>
              <a:ext uri="{FF2B5EF4-FFF2-40B4-BE49-F238E27FC236}">
                <a16:creationId xmlns:a16="http://schemas.microsoft.com/office/drawing/2014/main" id="{77D8250A-1974-DA2A-7656-FDA856BA4F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2211" y="3833768"/>
            <a:ext cx="2232000" cy="898570"/>
          </a:xfrm>
          <a:prstGeom prst="rect">
            <a:avLst/>
          </a:prstGeom>
          <a:noFill/>
          <a:effectLst/>
        </p:spPr>
        <p:txBody>
          <a:bodyPr lIns="0" tIns="0" rIns="0" bIns="0"/>
          <a:lstStyle>
            <a:lvl1pPr marL="0" indent="0" algn="ctr">
              <a:lnSpc>
                <a:spcPct val="130000"/>
              </a:lnSpc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4" name="Platshållare för text 3">
            <a:extLst>
              <a:ext uri="{FF2B5EF4-FFF2-40B4-BE49-F238E27FC236}">
                <a16:creationId xmlns:a16="http://schemas.microsoft.com/office/drawing/2014/main" id="{C255BE86-7A18-2360-C433-CC141E4ABA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9858" y="3375115"/>
            <a:ext cx="2232000" cy="3495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sz="3200" cap="all" baseline="0">
                <a:latin typeface="+mj-lt"/>
              </a:defRPr>
            </a:lvl1pPr>
          </a:lstStyle>
          <a:p>
            <a:pPr lvl="0"/>
            <a:r>
              <a:rPr lang="sv-SE" dirty="0"/>
              <a:t>RUBRIK HÄR</a:t>
            </a:r>
          </a:p>
        </p:txBody>
      </p:sp>
    </p:spTree>
    <p:extLst>
      <p:ext uri="{BB962C8B-B14F-4D97-AF65-F5344CB8AC3E}">
        <p14:creationId xmlns:p14="http://schemas.microsoft.com/office/powerpoint/2010/main" val="38405485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runda bilder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A5723E-D743-A4FB-6D81-3784648A0B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411163"/>
            <a:ext cx="8280400" cy="654239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4800" b="0" baseline="0">
                <a:solidFill>
                  <a:schemeClr val="tx1"/>
                </a:solidFill>
              </a:defRPr>
            </a:lvl1pPr>
          </a:lstStyle>
          <a:p>
            <a:r>
              <a:rPr lang="sv-SE" dirty="0">
                <a:solidFill>
                  <a:srgbClr val="000000"/>
                </a:solidFill>
                <a:effectLst/>
              </a:rPr>
              <a:t>Tre viktiga punkter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56D6580-F13C-BB3C-E852-137DB2A0E1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189" y="3665989"/>
            <a:ext cx="2160000" cy="1066349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lnSpc>
                <a:spcPct val="130000"/>
              </a:lnSpc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96BFF0-9165-54B4-223E-F756AD34D7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189" y="3372377"/>
            <a:ext cx="2160000" cy="24997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sz="1600" b="1" cap="none" spc="-50" baseline="0">
                <a:latin typeface="+mn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" name="Platshållare för text 4">
            <a:extLst>
              <a:ext uri="{FF2B5EF4-FFF2-40B4-BE49-F238E27FC236}">
                <a16:creationId xmlns:a16="http://schemas.microsoft.com/office/drawing/2014/main" id="{7FC93DC9-7CFD-5E72-D0C2-45C3D1A1EF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91880" y="3665989"/>
            <a:ext cx="2160000" cy="1066349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lnSpc>
                <a:spcPct val="130000"/>
              </a:lnSpc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8F43685B-1269-6800-16F7-9176DAA61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1880" y="3372377"/>
            <a:ext cx="2160000" cy="24997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sz="1600" b="1" cap="none" spc="-50" baseline="0">
                <a:latin typeface="+mn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872A2F6F-4B20-633C-8A69-B9EEF3876A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63057" y="3665989"/>
            <a:ext cx="2160000" cy="1066349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lnSpc>
                <a:spcPct val="130000"/>
              </a:lnSpc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436CE5A0-B7F3-6774-AD50-6E6282A2A1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3057" y="3372377"/>
            <a:ext cx="2160000" cy="24997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sz="1600" b="1" cap="none" spc="-50" baseline="0">
                <a:latin typeface="+mn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F0E17D16-D687-1B97-E3F5-94988AC43E5F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03264" y="1384811"/>
            <a:ext cx="1801914" cy="180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5" name="Platshållare för bild 13">
            <a:extLst>
              <a:ext uri="{FF2B5EF4-FFF2-40B4-BE49-F238E27FC236}">
                <a16:creationId xmlns:a16="http://schemas.microsoft.com/office/drawing/2014/main" id="{2422C580-C225-038D-189A-A8468A3FB00C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672945" y="1384811"/>
            <a:ext cx="1801914" cy="180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6" name="Platshållare för bild 13">
            <a:extLst>
              <a:ext uri="{FF2B5EF4-FFF2-40B4-BE49-F238E27FC236}">
                <a16:creationId xmlns:a16="http://schemas.microsoft.com/office/drawing/2014/main" id="{8B557800-631F-2568-34BA-09900C790DFE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702177" y="1384811"/>
            <a:ext cx="1801914" cy="180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53507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runda bilder lj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A5723E-D743-A4FB-6D81-3784648A0B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411163"/>
            <a:ext cx="8280400" cy="654239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4800" b="0" baseline="0">
                <a:solidFill>
                  <a:schemeClr val="tx1"/>
                </a:solidFill>
              </a:defRPr>
            </a:lvl1pPr>
          </a:lstStyle>
          <a:p>
            <a:r>
              <a:rPr lang="sv-SE" dirty="0">
                <a:solidFill>
                  <a:srgbClr val="000000"/>
                </a:solidFill>
                <a:effectLst/>
              </a:rPr>
              <a:t>Tre viktiga punkter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56D6580-F13C-BB3C-E852-137DB2A0E1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0189" y="3665989"/>
            <a:ext cx="2160000" cy="1066349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lnSpc>
                <a:spcPct val="130000"/>
              </a:lnSpc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96BFF0-9165-54B4-223E-F756AD34D7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189" y="3372377"/>
            <a:ext cx="2160000" cy="24997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sz="1600" b="1" cap="none" spc="-50" baseline="0">
                <a:latin typeface="+mn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3" name="Platshållare för text 4">
            <a:extLst>
              <a:ext uri="{FF2B5EF4-FFF2-40B4-BE49-F238E27FC236}">
                <a16:creationId xmlns:a16="http://schemas.microsoft.com/office/drawing/2014/main" id="{7FC93DC9-7CFD-5E72-D0C2-45C3D1A1EF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91880" y="3665989"/>
            <a:ext cx="2160000" cy="1066349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lnSpc>
                <a:spcPct val="130000"/>
              </a:lnSpc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8F43685B-1269-6800-16F7-9176DAA611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91880" y="3372377"/>
            <a:ext cx="2160000" cy="24997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sz="1600" b="1" cap="none" spc="-50" baseline="0">
                <a:latin typeface="+mn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872A2F6F-4B20-633C-8A69-B9EEF3876A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63057" y="3665989"/>
            <a:ext cx="2160000" cy="1066349"/>
          </a:xfrm>
          <a:prstGeom prst="rect">
            <a:avLst/>
          </a:prstGeom>
          <a:noFill/>
        </p:spPr>
        <p:txBody>
          <a:bodyPr lIns="0" tIns="0" rIns="0" bIns="0"/>
          <a:lstStyle>
            <a:lvl1pPr marL="0" indent="0" algn="ctr">
              <a:lnSpc>
                <a:spcPct val="130000"/>
              </a:lnSpc>
              <a:buFontTx/>
              <a:buNone/>
              <a:defRPr sz="1200"/>
            </a:lvl1pPr>
          </a:lstStyle>
          <a:p>
            <a:endParaRPr lang="sv-SE" dirty="0"/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436CE5A0-B7F3-6774-AD50-6E6282A2A1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63057" y="3372377"/>
            <a:ext cx="2160000" cy="24997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sz="1600" b="1" cap="none" spc="-50" baseline="0">
                <a:latin typeface="+mn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F0E17D16-D687-1B97-E3F5-94988AC43E5F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03264" y="1384811"/>
            <a:ext cx="1801914" cy="180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5" name="Platshållare för bild 13">
            <a:extLst>
              <a:ext uri="{FF2B5EF4-FFF2-40B4-BE49-F238E27FC236}">
                <a16:creationId xmlns:a16="http://schemas.microsoft.com/office/drawing/2014/main" id="{2422C580-C225-038D-189A-A8468A3FB00C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672945" y="1384811"/>
            <a:ext cx="1801914" cy="180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16" name="Platshållare för bild 13">
            <a:extLst>
              <a:ext uri="{FF2B5EF4-FFF2-40B4-BE49-F238E27FC236}">
                <a16:creationId xmlns:a16="http://schemas.microsoft.com/office/drawing/2014/main" id="{8B557800-631F-2568-34BA-09900C790DFE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6702177" y="1384811"/>
            <a:ext cx="1801914" cy="1800000"/>
          </a:xfrm>
          <a:prstGeom prst="ellipse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53288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A5723E-D743-A4FB-6D81-3784648A0B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411163"/>
            <a:ext cx="8280400" cy="654239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4800" b="0" baseline="0">
                <a:solidFill>
                  <a:schemeClr val="tx1"/>
                </a:solidFill>
              </a:defRPr>
            </a:lvl1pPr>
          </a:lstStyle>
          <a:p>
            <a:r>
              <a:rPr lang="sv-SE" dirty="0">
                <a:solidFill>
                  <a:srgbClr val="000000"/>
                </a:solidFill>
                <a:effectLst/>
              </a:rPr>
              <a:t>rubrik</a:t>
            </a:r>
            <a:endParaRPr lang="sv-SE" dirty="0"/>
          </a:p>
        </p:txBody>
      </p:sp>
      <p:graphicFrame>
        <p:nvGraphicFramePr>
          <p:cNvPr id="10" name="Table 0">
            <a:extLst>
              <a:ext uri="{FF2B5EF4-FFF2-40B4-BE49-F238E27FC236}">
                <a16:creationId xmlns:a16="http://schemas.microsoft.com/office/drawing/2014/main" id="{35AE19EF-A4E0-6950-D892-5C444ECB914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63576900"/>
              </p:ext>
            </p:extLst>
          </p:nvPr>
        </p:nvGraphicFramePr>
        <p:xfrm>
          <a:off x="431799" y="1158476"/>
          <a:ext cx="8280400" cy="3442860"/>
        </p:xfrm>
        <a:graphic>
          <a:graphicData uri="http://schemas.openxmlformats.org/drawingml/2006/table">
            <a:tbl>
              <a:tblPr/>
              <a:tblGrid>
                <a:gridCol w="207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381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Inter" pitchFamily="34" charset="0"/>
                          <a:ea typeface="Inter" pitchFamily="34" charset="-122"/>
                          <a:cs typeface="Inter" pitchFamily="34" charset="-120"/>
                        </a:rPr>
                        <a:t>Heading 1</a:t>
                      </a:r>
                      <a:endParaRPr lang="en-US" sz="1350" b="1" dirty="0">
                        <a:latin typeface="Inter" charset="0"/>
                        <a:ea typeface="Inter" charset="0"/>
                        <a:cs typeface="Inter" charset="0"/>
                      </a:endParaRPr>
                    </a:p>
                  </a:txBody>
                  <a:tcPr marL="85725" marR="85725" marT="85725" marB="85725" anchor="ctr">
                    <a:lnL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Inter" pitchFamily="34" charset="0"/>
                          <a:ea typeface="Inter" pitchFamily="34" charset="-122"/>
                          <a:cs typeface="Inter" pitchFamily="34" charset="-120"/>
                        </a:rPr>
                        <a:t>Heading 2</a:t>
                      </a:r>
                      <a:endParaRPr lang="en-US" sz="1350" b="1" dirty="0">
                        <a:latin typeface="Inter" charset="0"/>
                        <a:ea typeface="Inter" charset="0"/>
                        <a:cs typeface="Inter" charset="0"/>
                      </a:endParaRPr>
                    </a:p>
                  </a:txBody>
                  <a:tcPr marL="85725" marR="85725" marT="85725" marB="85725" anchor="ctr">
                    <a:lnL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Inter" pitchFamily="34" charset="0"/>
                          <a:ea typeface="Inter" pitchFamily="34" charset="-122"/>
                          <a:cs typeface="Inter" pitchFamily="34" charset="-120"/>
                        </a:rPr>
                        <a:t>Heading 3</a:t>
                      </a:r>
                      <a:endParaRPr lang="en-US" sz="1350" b="1" dirty="0">
                        <a:latin typeface="Inter" charset="0"/>
                        <a:ea typeface="Inter" charset="0"/>
                        <a:cs typeface="Inter" charset="0"/>
                      </a:endParaRPr>
                    </a:p>
                  </a:txBody>
                  <a:tcPr marL="85725" marR="85725" marT="85725" marB="85725" anchor="ctr">
                    <a:lnL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Inter" pitchFamily="34" charset="0"/>
                          <a:ea typeface="Inter" pitchFamily="34" charset="-122"/>
                          <a:cs typeface="Inter" pitchFamily="34" charset="-120"/>
                        </a:rPr>
                        <a:t>Heading 4</a:t>
                      </a:r>
                      <a:endParaRPr lang="en-US" sz="1350" b="1" dirty="0">
                        <a:latin typeface="Inter" charset="0"/>
                        <a:ea typeface="Inter" charset="0"/>
                        <a:cs typeface="Inter" charset="0"/>
                      </a:endParaRPr>
                    </a:p>
                  </a:txBody>
                  <a:tcPr marL="85725" marR="85725" marT="85725" marB="85725" anchor="ctr">
                    <a:lnL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81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nter" pitchFamily="34" charset="0"/>
                          <a:ea typeface="Inter" pitchFamily="34" charset="-122"/>
                          <a:cs typeface="Inter" pitchFamily="34" charset="-120"/>
                        </a:rPr>
                        <a:t>Text</a:t>
                      </a:r>
                      <a:endParaRPr lang="en-US" sz="1350" b="0" dirty="0">
                        <a:latin typeface="Inter" charset="0"/>
                        <a:ea typeface="Inter" charset="0"/>
                        <a:cs typeface="Inter" charset="0"/>
                      </a:endParaRPr>
                    </a:p>
                  </a:txBody>
                  <a:tcPr marL="85725" marR="85725" marT="85725" marB="85725" anchor="ctr">
                    <a:lnL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nter" pitchFamily="34" charset="0"/>
                          <a:ea typeface="Inter" pitchFamily="34" charset="-122"/>
                          <a:cs typeface="Inter" pitchFamily="34" charset="-120"/>
                        </a:rPr>
                        <a:t>Text</a:t>
                      </a:r>
                      <a:endParaRPr lang="en-US" sz="1350" b="0" dirty="0">
                        <a:latin typeface="Inter" charset="0"/>
                        <a:ea typeface="Inter" charset="0"/>
                        <a:cs typeface="Inter" charset="0"/>
                      </a:endParaRPr>
                    </a:p>
                  </a:txBody>
                  <a:tcPr marL="85725" marR="85725" marT="85725" marB="85725" anchor="ctr">
                    <a:lnL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nter" pitchFamily="34" charset="0"/>
                          <a:ea typeface="Inter" pitchFamily="34" charset="-122"/>
                          <a:cs typeface="Inter" pitchFamily="34" charset="-120"/>
                        </a:rPr>
                        <a:t>Text</a:t>
                      </a:r>
                      <a:endParaRPr lang="en-US" sz="1350" b="0" dirty="0">
                        <a:latin typeface="Inter" charset="0"/>
                        <a:ea typeface="Inter" charset="0"/>
                        <a:cs typeface="Inter" charset="0"/>
                      </a:endParaRPr>
                    </a:p>
                  </a:txBody>
                  <a:tcPr marL="85725" marR="85725" marT="85725" marB="85725" anchor="ctr">
                    <a:lnL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nter" pitchFamily="34" charset="0"/>
                          <a:ea typeface="Inter" pitchFamily="34" charset="-122"/>
                          <a:cs typeface="Inter" pitchFamily="34" charset="-120"/>
                        </a:rPr>
                        <a:t>Text</a:t>
                      </a:r>
                      <a:endParaRPr lang="en-US" sz="1350" b="0" dirty="0">
                        <a:latin typeface="Inter" charset="0"/>
                        <a:ea typeface="Inter" charset="0"/>
                        <a:cs typeface="Inter" charset="0"/>
                      </a:endParaRPr>
                    </a:p>
                  </a:txBody>
                  <a:tcPr marL="85725" marR="85725" marT="85725" marB="85725" anchor="ctr">
                    <a:lnL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81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nter" pitchFamily="34" charset="0"/>
                          <a:ea typeface="Inter" pitchFamily="34" charset="-122"/>
                          <a:cs typeface="Inter" pitchFamily="34" charset="-120"/>
                        </a:rPr>
                        <a:t>Text</a:t>
                      </a:r>
                      <a:endParaRPr lang="en-US" sz="1350" b="0" dirty="0">
                        <a:latin typeface="Inter" charset="0"/>
                        <a:ea typeface="Inter" charset="0"/>
                        <a:cs typeface="Inter" charset="0"/>
                      </a:endParaRPr>
                    </a:p>
                  </a:txBody>
                  <a:tcPr marL="85725" marR="85725" marT="85725" marB="85725" anchor="ctr">
                    <a:lnL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nter" pitchFamily="34" charset="0"/>
                          <a:ea typeface="Inter" pitchFamily="34" charset="-122"/>
                          <a:cs typeface="Inter" pitchFamily="34" charset="-120"/>
                        </a:rPr>
                        <a:t>Text</a:t>
                      </a:r>
                      <a:endParaRPr lang="en-US" sz="1350" b="0" dirty="0">
                        <a:latin typeface="Inter" charset="0"/>
                        <a:ea typeface="Inter" charset="0"/>
                        <a:cs typeface="Inter" charset="0"/>
                      </a:endParaRPr>
                    </a:p>
                  </a:txBody>
                  <a:tcPr marL="85725" marR="85725" marT="85725" marB="85725" anchor="ctr">
                    <a:lnL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nter" pitchFamily="34" charset="0"/>
                          <a:ea typeface="Inter" pitchFamily="34" charset="-122"/>
                          <a:cs typeface="Inter" pitchFamily="34" charset="-120"/>
                        </a:rPr>
                        <a:t>Text</a:t>
                      </a:r>
                      <a:endParaRPr lang="en-US" sz="1350" b="0" dirty="0">
                        <a:latin typeface="Inter" charset="0"/>
                        <a:ea typeface="Inter" charset="0"/>
                        <a:cs typeface="Inter" charset="0"/>
                      </a:endParaRPr>
                    </a:p>
                  </a:txBody>
                  <a:tcPr marL="85725" marR="85725" marT="85725" marB="85725" anchor="ctr">
                    <a:lnL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nter" pitchFamily="34" charset="0"/>
                          <a:ea typeface="Inter" pitchFamily="34" charset="-122"/>
                          <a:cs typeface="Inter" pitchFamily="34" charset="-120"/>
                        </a:rPr>
                        <a:t>Text</a:t>
                      </a:r>
                      <a:endParaRPr lang="en-US" sz="1350" b="0" dirty="0">
                        <a:latin typeface="Inter" charset="0"/>
                        <a:ea typeface="Inter" charset="0"/>
                        <a:cs typeface="Inter" charset="0"/>
                      </a:endParaRPr>
                    </a:p>
                  </a:txBody>
                  <a:tcPr marL="85725" marR="85725" marT="85725" marB="85725" anchor="ctr">
                    <a:lnL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81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nter" pitchFamily="34" charset="0"/>
                          <a:ea typeface="Inter" pitchFamily="34" charset="-122"/>
                          <a:cs typeface="Inter" pitchFamily="34" charset="-120"/>
                        </a:rPr>
                        <a:t>Text</a:t>
                      </a:r>
                      <a:endParaRPr lang="en-US" sz="1350" b="0" dirty="0">
                        <a:latin typeface="Inter" charset="0"/>
                        <a:ea typeface="Inter" charset="0"/>
                        <a:cs typeface="Inter" charset="0"/>
                      </a:endParaRPr>
                    </a:p>
                  </a:txBody>
                  <a:tcPr marL="85725" marR="85725" marT="85725" marB="85725" anchor="ctr">
                    <a:lnL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nter" pitchFamily="34" charset="0"/>
                          <a:ea typeface="Inter" pitchFamily="34" charset="-122"/>
                          <a:cs typeface="Inter" pitchFamily="34" charset="-120"/>
                        </a:rPr>
                        <a:t>Text</a:t>
                      </a:r>
                      <a:endParaRPr lang="en-US" sz="1350" b="0" dirty="0">
                        <a:latin typeface="Inter" charset="0"/>
                        <a:ea typeface="Inter" charset="0"/>
                        <a:cs typeface="Inter" charset="0"/>
                      </a:endParaRPr>
                    </a:p>
                  </a:txBody>
                  <a:tcPr marL="85725" marR="85725" marT="85725" marB="85725" anchor="ctr">
                    <a:lnL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nter" pitchFamily="34" charset="0"/>
                          <a:ea typeface="Inter" pitchFamily="34" charset="-122"/>
                          <a:cs typeface="Inter" pitchFamily="34" charset="-120"/>
                        </a:rPr>
                        <a:t>Text</a:t>
                      </a:r>
                      <a:endParaRPr lang="en-US" sz="1350" b="0" dirty="0">
                        <a:latin typeface="Inter" charset="0"/>
                        <a:ea typeface="Inter" charset="0"/>
                        <a:cs typeface="Inter" charset="0"/>
                      </a:endParaRPr>
                    </a:p>
                  </a:txBody>
                  <a:tcPr marL="85725" marR="85725" marT="85725" marB="85725" anchor="ctr">
                    <a:lnL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nter" pitchFamily="34" charset="0"/>
                          <a:ea typeface="Inter" pitchFamily="34" charset="-122"/>
                          <a:cs typeface="Inter" pitchFamily="34" charset="-120"/>
                        </a:rPr>
                        <a:t>Text</a:t>
                      </a:r>
                      <a:endParaRPr lang="en-US" sz="1350" b="0" dirty="0">
                        <a:latin typeface="Inter" charset="0"/>
                        <a:ea typeface="Inter" charset="0"/>
                        <a:cs typeface="Inter" charset="0"/>
                      </a:endParaRPr>
                    </a:p>
                  </a:txBody>
                  <a:tcPr marL="85725" marR="85725" marT="85725" marB="85725" anchor="ctr">
                    <a:lnL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381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nter" pitchFamily="34" charset="0"/>
                          <a:ea typeface="Inter" pitchFamily="34" charset="-122"/>
                          <a:cs typeface="Inter" pitchFamily="34" charset="-120"/>
                        </a:rPr>
                        <a:t>Text</a:t>
                      </a:r>
                      <a:endParaRPr lang="en-US" sz="1350" b="0" dirty="0">
                        <a:latin typeface="Inter" charset="0"/>
                        <a:ea typeface="Inter" charset="0"/>
                        <a:cs typeface="Inter" charset="0"/>
                      </a:endParaRPr>
                    </a:p>
                  </a:txBody>
                  <a:tcPr marL="85725" marR="85725" marT="85725" marB="85725" anchor="ctr">
                    <a:lnL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nter" pitchFamily="34" charset="0"/>
                          <a:ea typeface="Inter" pitchFamily="34" charset="-122"/>
                          <a:cs typeface="Inter" pitchFamily="34" charset="-120"/>
                        </a:rPr>
                        <a:t>Text</a:t>
                      </a:r>
                      <a:endParaRPr lang="en-US" sz="1350" b="0" dirty="0">
                        <a:latin typeface="Inter" charset="0"/>
                        <a:ea typeface="Inter" charset="0"/>
                        <a:cs typeface="Inter" charset="0"/>
                      </a:endParaRPr>
                    </a:p>
                  </a:txBody>
                  <a:tcPr marL="85725" marR="85725" marT="85725" marB="85725" anchor="ctr">
                    <a:lnL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nter" pitchFamily="34" charset="0"/>
                          <a:ea typeface="Inter" pitchFamily="34" charset="-122"/>
                          <a:cs typeface="Inter" pitchFamily="34" charset="-120"/>
                        </a:rPr>
                        <a:t>Text</a:t>
                      </a:r>
                      <a:endParaRPr lang="en-US" sz="1350" b="0" dirty="0">
                        <a:latin typeface="Inter" charset="0"/>
                        <a:ea typeface="Inter" charset="0"/>
                        <a:cs typeface="Inter" charset="0"/>
                      </a:endParaRPr>
                    </a:p>
                  </a:txBody>
                  <a:tcPr marL="85725" marR="85725" marT="85725" marB="85725" anchor="ctr">
                    <a:lnL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nter" pitchFamily="34" charset="0"/>
                          <a:ea typeface="Inter" pitchFamily="34" charset="-122"/>
                          <a:cs typeface="Inter" pitchFamily="34" charset="-120"/>
                        </a:rPr>
                        <a:t>Text</a:t>
                      </a:r>
                      <a:endParaRPr lang="en-US" sz="1350" b="0" dirty="0">
                        <a:latin typeface="Inter" charset="0"/>
                        <a:ea typeface="Inter" charset="0"/>
                        <a:cs typeface="Inter" charset="0"/>
                      </a:endParaRPr>
                    </a:p>
                  </a:txBody>
                  <a:tcPr marL="85725" marR="85725" marT="85725" marB="85725" anchor="ctr">
                    <a:lnL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381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nter" pitchFamily="34" charset="0"/>
                          <a:ea typeface="Inter" pitchFamily="34" charset="-122"/>
                          <a:cs typeface="Inter" pitchFamily="34" charset="-120"/>
                        </a:rPr>
                        <a:t>Text</a:t>
                      </a:r>
                      <a:endParaRPr lang="en-US" sz="1350" b="0" dirty="0">
                        <a:latin typeface="Inter" charset="0"/>
                        <a:ea typeface="Inter" charset="0"/>
                        <a:cs typeface="Inter" charset="0"/>
                      </a:endParaRPr>
                    </a:p>
                  </a:txBody>
                  <a:tcPr marL="85725" marR="85725" marT="85725" marB="85725" anchor="ctr">
                    <a:lnL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nter" pitchFamily="34" charset="0"/>
                          <a:ea typeface="Inter" pitchFamily="34" charset="-122"/>
                          <a:cs typeface="Inter" pitchFamily="34" charset="-120"/>
                        </a:rPr>
                        <a:t>Text</a:t>
                      </a:r>
                      <a:endParaRPr lang="en-US" sz="1350" b="0" dirty="0">
                        <a:latin typeface="Inter" charset="0"/>
                        <a:ea typeface="Inter" charset="0"/>
                        <a:cs typeface="Inter" charset="0"/>
                      </a:endParaRPr>
                    </a:p>
                  </a:txBody>
                  <a:tcPr marL="85725" marR="85725" marT="85725" marB="85725" anchor="ctr">
                    <a:lnL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nter" pitchFamily="34" charset="0"/>
                          <a:ea typeface="Inter" pitchFamily="34" charset="-122"/>
                          <a:cs typeface="Inter" pitchFamily="34" charset="-120"/>
                        </a:rPr>
                        <a:t>Text</a:t>
                      </a:r>
                      <a:endParaRPr lang="en-US" sz="1350" b="0" dirty="0">
                        <a:latin typeface="Inter" charset="0"/>
                        <a:ea typeface="Inter" charset="0"/>
                        <a:cs typeface="Inter" charset="0"/>
                      </a:endParaRPr>
                    </a:p>
                  </a:txBody>
                  <a:tcPr marL="85725" marR="85725" marT="85725" marB="85725" anchor="ctr">
                    <a:lnL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Inter" pitchFamily="34" charset="0"/>
                          <a:ea typeface="Inter" pitchFamily="34" charset="-122"/>
                          <a:cs typeface="Inter" pitchFamily="34" charset="-120"/>
                        </a:rPr>
                        <a:t>Text</a:t>
                      </a:r>
                      <a:endParaRPr lang="en-US" sz="1350" b="0" dirty="0">
                        <a:latin typeface="Inter" charset="0"/>
                        <a:ea typeface="Inter" charset="0"/>
                        <a:cs typeface="Inter" charset="0"/>
                      </a:endParaRPr>
                    </a:p>
                  </a:txBody>
                  <a:tcPr marL="85725" marR="85725" marT="85725" marB="85725" anchor="ctr">
                    <a:lnL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alpha val="6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45266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ervicebyr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ruta 32">
            <a:extLst>
              <a:ext uri="{FF2B5EF4-FFF2-40B4-BE49-F238E27FC236}">
                <a16:creationId xmlns:a16="http://schemas.microsoft.com/office/drawing/2014/main" id="{3A938DB1-C0AC-0997-3C27-53E341E1B219}"/>
              </a:ext>
            </a:extLst>
          </p:cNvPr>
          <p:cNvSpPr txBox="1"/>
          <p:nvPr userDrawn="1"/>
        </p:nvSpPr>
        <p:spPr>
          <a:xfrm>
            <a:off x="431800" y="419202"/>
            <a:ext cx="8279065" cy="431313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sv-SE" sz="8800" cap="all" baseline="0" dirty="0">
                <a:solidFill>
                  <a:schemeClr val="bg1"/>
                </a:solidFill>
                <a:latin typeface="+mj-lt"/>
              </a:rPr>
              <a:t>Reform </a:t>
            </a:r>
            <a:r>
              <a:rPr lang="sv-SE" sz="8800" cap="all" baseline="0" dirty="0" err="1">
                <a:solidFill>
                  <a:schemeClr val="bg1"/>
                </a:solidFill>
                <a:latin typeface="+mj-lt"/>
              </a:rPr>
              <a:t>society</a:t>
            </a:r>
            <a:r>
              <a:rPr lang="sv-SE" sz="8800" cap="all" baseline="0" dirty="0">
                <a:solidFill>
                  <a:schemeClr val="bg1"/>
                </a:solidFill>
                <a:latin typeface="+mj-lt"/>
              </a:rPr>
              <a:t> är</a:t>
            </a:r>
          </a:p>
          <a:p>
            <a:pPr algn="ctr">
              <a:lnSpc>
                <a:spcPct val="80000"/>
              </a:lnSpc>
            </a:pPr>
            <a:r>
              <a:rPr lang="sv-SE" sz="8800" cap="all" baseline="0" dirty="0">
                <a:latin typeface="+mj-lt"/>
              </a:rPr>
              <a:t>En fullservicebyrå</a:t>
            </a:r>
          </a:p>
        </p:txBody>
      </p:sp>
    </p:spTree>
    <p:extLst>
      <p:ext uri="{BB962C8B-B14F-4D97-AF65-F5344CB8AC3E}">
        <p14:creationId xmlns:p14="http://schemas.microsoft.com/office/powerpoint/2010/main" val="34690862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 k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ruta 32">
            <a:extLst>
              <a:ext uri="{FF2B5EF4-FFF2-40B4-BE49-F238E27FC236}">
                <a16:creationId xmlns:a16="http://schemas.microsoft.com/office/drawing/2014/main" id="{3A938DB1-C0AC-0997-3C27-53E341E1B219}"/>
              </a:ext>
            </a:extLst>
          </p:cNvPr>
          <p:cNvSpPr txBox="1"/>
          <p:nvPr userDrawn="1"/>
        </p:nvSpPr>
        <p:spPr>
          <a:xfrm>
            <a:off x="431800" y="411163"/>
            <a:ext cx="8279065" cy="6507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sv-SE" sz="6000" cap="all" baseline="0" dirty="0">
                <a:solidFill>
                  <a:schemeClr val="bg1"/>
                </a:solidFill>
                <a:latin typeface="+mj-lt"/>
              </a:rPr>
              <a:t>Vi kan (bland annat):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D6B383D-75FE-305B-267A-1FF98D5363E3}"/>
              </a:ext>
            </a:extLst>
          </p:cNvPr>
          <p:cNvSpPr txBox="1"/>
          <p:nvPr userDrawn="1"/>
        </p:nvSpPr>
        <p:spPr>
          <a:xfrm>
            <a:off x="431800" y="1500034"/>
            <a:ext cx="1553496" cy="1071716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sv-SE" sz="2800" cap="all" baseline="0" dirty="0">
                <a:latin typeface="+mj-lt"/>
              </a:rPr>
              <a:t>Public </a:t>
            </a:r>
            <a:r>
              <a:rPr lang="sv-SE" sz="2800" cap="all" baseline="0" dirty="0" err="1">
                <a:latin typeface="+mj-lt"/>
              </a:rPr>
              <a:t>affairs</a:t>
            </a:r>
            <a:endParaRPr lang="sv-SE" sz="2800" cap="all" baseline="0" dirty="0">
              <a:latin typeface="+mj-lt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25F810D7-5248-C65F-9FB1-5B63F6CFA370}"/>
              </a:ext>
            </a:extLst>
          </p:cNvPr>
          <p:cNvSpPr txBox="1"/>
          <p:nvPr userDrawn="1"/>
        </p:nvSpPr>
        <p:spPr>
          <a:xfrm>
            <a:off x="2142689" y="1500034"/>
            <a:ext cx="1651819" cy="1071716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sv-SE" sz="2800" cap="all" baseline="0" dirty="0">
                <a:latin typeface="+mj-lt"/>
              </a:rPr>
              <a:t>kampanj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0133D1B-BFE0-6D15-C934-8E681E2E3A70}"/>
              </a:ext>
            </a:extLst>
          </p:cNvPr>
          <p:cNvSpPr txBox="1"/>
          <p:nvPr userDrawn="1"/>
        </p:nvSpPr>
        <p:spPr>
          <a:xfrm>
            <a:off x="3951901" y="1500034"/>
            <a:ext cx="1337187" cy="1071716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sv-SE" sz="3600" cap="all" baseline="0" dirty="0">
                <a:latin typeface="+mj-lt"/>
              </a:rPr>
              <a:t>PR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AEBB7744-EFA4-06B8-ED20-FA7056ED5935}"/>
              </a:ext>
            </a:extLst>
          </p:cNvPr>
          <p:cNvSpPr txBox="1"/>
          <p:nvPr userDrawn="1"/>
        </p:nvSpPr>
        <p:spPr>
          <a:xfrm>
            <a:off x="5446481" y="1500034"/>
            <a:ext cx="1553496" cy="1071716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sv-SE" sz="2800" cap="all" baseline="0" dirty="0">
                <a:latin typeface="+mj-lt"/>
              </a:rPr>
              <a:t>Digital insamling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E0E3D56-D05F-B15A-9F3C-29F6ACD686B8}"/>
              </a:ext>
            </a:extLst>
          </p:cNvPr>
          <p:cNvSpPr txBox="1"/>
          <p:nvPr userDrawn="1"/>
        </p:nvSpPr>
        <p:spPr>
          <a:xfrm>
            <a:off x="7157369" y="1500034"/>
            <a:ext cx="1553496" cy="1071716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sv-SE" sz="2200" cap="all" baseline="0" dirty="0">
                <a:latin typeface="+mj-lt"/>
              </a:rPr>
              <a:t>Medieköp &amp; digital aktivering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FEDD5E3-03FF-9D34-AC56-EA8169DA47B7}"/>
              </a:ext>
            </a:extLst>
          </p:cNvPr>
          <p:cNvSpPr txBox="1"/>
          <p:nvPr userDrawn="1"/>
        </p:nvSpPr>
        <p:spPr>
          <a:xfrm>
            <a:off x="431799" y="2709401"/>
            <a:ext cx="1819787" cy="1071716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sv-SE" sz="2000" cap="all" baseline="0" dirty="0">
                <a:latin typeface="+mj-lt"/>
              </a:rPr>
              <a:t>Kommunikations-strategi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20214683-E999-AA76-1C28-96B2777B011E}"/>
              </a:ext>
            </a:extLst>
          </p:cNvPr>
          <p:cNvSpPr txBox="1"/>
          <p:nvPr userDrawn="1"/>
        </p:nvSpPr>
        <p:spPr>
          <a:xfrm>
            <a:off x="2389752" y="2709401"/>
            <a:ext cx="1562149" cy="1071716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sv-SE" sz="2800" cap="all" baseline="0" dirty="0">
                <a:latin typeface="+mj-lt"/>
              </a:rPr>
              <a:t>Kreativa koncept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E71C0A1-1318-A481-3C86-63D583D24DF1}"/>
              </a:ext>
            </a:extLst>
          </p:cNvPr>
          <p:cNvSpPr txBox="1"/>
          <p:nvPr userDrawn="1"/>
        </p:nvSpPr>
        <p:spPr>
          <a:xfrm>
            <a:off x="6341806" y="2709401"/>
            <a:ext cx="1159691" cy="1071716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sv-SE" sz="2000" cap="all" baseline="0" dirty="0">
                <a:latin typeface="+mj-lt"/>
              </a:rPr>
              <a:t>Webb-utveckling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C2F653B4-4679-E060-3E64-8743D2A078B3}"/>
              </a:ext>
            </a:extLst>
          </p:cNvPr>
          <p:cNvSpPr txBox="1"/>
          <p:nvPr userDrawn="1"/>
        </p:nvSpPr>
        <p:spPr>
          <a:xfrm>
            <a:off x="7629831" y="2709401"/>
            <a:ext cx="1081033" cy="427089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sv-SE" sz="2000" cap="all" baseline="0" dirty="0">
                <a:latin typeface="+mj-lt"/>
              </a:rPr>
              <a:t>anseende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934BF63B-CCC0-340A-3896-BD2985E13C0E}"/>
              </a:ext>
            </a:extLst>
          </p:cNvPr>
          <p:cNvSpPr txBox="1"/>
          <p:nvPr userDrawn="1"/>
        </p:nvSpPr>
        <p:spPr>
          <a:xfrm>
            <a:off x="431799" y="3908937"/>
            <a:ext cx="2478549" cy="1071716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sv-SE" sz="2400" cap="all" baseline="0" dirty="0">
                <a:latin typeface="+mj-lt"/>
              </a:rPr>
              <a:t>varumärkesstrategi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93AC97F6-4B9F-8AA0-AB3C-B818AC601D47}"/>
              </a:ext>
            </a:extLst>
          </p:cNvPr>
          <p:cNvSpPr txBox="1"/>
          <p:nvPr userDrawn="1"/>
        </p:nvSpPr>
        <p:spPr>
          <a:xfrm>
            <a:off x="3069000" y="3908937"/>
            <a:ext cx="1337187" cy="1071716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sv-SE" sz="2600" cap="all" baseline="0" dirty="0">
                <a:latin typeface="+mj-lt"/>
              </a:rPr>
              <a:t>Medlems-värvning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19D2A2B8-FEB7-54D7-9901-29BE97CDBF18}"/>
              </a:ext>
            </a:extLst>
          </p:cNvPr>
          <p:cNvSpPr txBox="1"/>
          <p:nvPr userDrawn="1"/>
        </p:nvSpPr>
        <p:spPr>
          <a:xfrm>
            <a:off x="4580497" y="3908937"/>
            <a:ext cx="1425161" cy="1071716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sv-SE" sz="3200" cap="all" baseline="0" dirty="0">
                <a:latin typeface="+mj-lt"/>
              </a:rPr>
              <a:t>design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51D2A598-7A96-9283-2037-DEDA2447FF80}"/>
              </a:ext>
            </a:extLst>
          </p:cNvPr>
          <p:cNvSpPr txBox="1"/>
          <p:nvPr userDrawn="1"/>
        </p:nvSpPr>
        <p:spPr>
          <a:xfrm>
            <a:off x="7501497" y="3908937"/>
            <a:ext cx="1209368" cy="1071716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sv-SE" sz="2000" cap="all" baseline="0" dirty="0">
                <a:latin typeface="+mj-lt"/>
              </a:rPr>
              <a:t>Kris-hantering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F13B4B20-E92A-AEB6-D508-A7975A23CC58}"/>
              </a:ext>
            </a:extLst>
          </p:cNvPr>
          <p:cNvSpPr txBox="1"/>
          <p:nvPr userDrawn="1"/>
        </p:nvSpPr>
        <p:spPr>
          <a:xfrm>
            <a:off x="7629831" y="3274142"/>
            <a:ext cx="1081033" cy="501446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sv-SE" sz="2800" cap="all" baseline="0" dirty="0">
                <a:latin typeface="+mj-lt"/>
              </a:rPr>
              <a:t>analys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2BCFB140-8086-2222-4D2D-07C087CEB724}"/>
              </a:ext>
            </a:extLst>
          </p:cNvPr>
          <p:cNvSpPr txBox="1"/>
          <p:nvPr userDrawn="1"/>
        </p:nvSpPr>
        <p:spPr>
          <a:xfrm>
            <a:off x="4090068" y="2709401"/>
            <a:ext cx="2123404" cy="495915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sv-SE" sz="1600" cap="all" baseline="0" dirty="0" err="1">
                <a:latin typeface="+mj-lt"/>
              </a:rPr>
              <a:t>Employer</a:t>
            </a:r>
            <a:r>
              <a:rPr lang="sv-SE" sz="1600" cap="all" baseline="0" dirty="0">
                <a:latin typeface="+mj-lt"/>
              </a:rPr>
              <a:t> </a:t>
            </a:r>
            <a:r>
              <a:rPr lang="sv-SE" sz="1600" cap="all" baseline="0" dirty="0" err="1">
                <a:latin typeface="+mj-lt"/>
              </a:rPr>
              <a:t>branding</a:t>
            </a:r>
            <a:endParaRPr lang="sv-SE" sz="1600" cap="all" baseline="0" dirty="0">
              <a:latin typeface="+mj-lt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233AB4F9-17E5-D53F-A99C-5E678246F8E0}"/>
              </a:ext>
            </a:extLst>
          </p:cNvPr>
          <p:cNvSpPr txBox="1"/>
          <p:nvPr userDrawn="1"/>
        </p:nvSpPr>
        <p:spPr>
          <a:xfrm>
            <a:off x="4090068" y="3279672"/>
            <a:ext cx="2123404" cy="495915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sv-SE" sz="1400" cap="all" baseline="0" dirty="0">
                <a:latin typeface="+mj-lt"/>
              </a:rPr>
              <a:t>hållbarhetskommunikation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96015AA0-0746-9343-6840-8D9C2EF37D87}"/>
              </a:ext>
            </a:extLst>
          </p:cNvPr>
          <p:cNvSpPr txBox="1"/>
          <p:nvPr userDrawn="1"/>
        </p:nvSpPr>
        <p:spPr>
          <a:xfrm>
            <a:off x="6179968" y="3908937"/>
            <a:ext cx="1209368" cy="623734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sv-SE" sz="1800" cap="all" baseline="0" dirty="0">
                <a:latin typeface="+mj-lt"/>
              </a:rPr>
              <a:t>Rapport-produktion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B1C1411C-4A2E-D155-4B73-0766C43C2BC7}"/>
              </a:ext>
            </a:extLst>
          </p:cNvPr>
          <p:cNvSpPr txBox="1"/>
          <p:nvPr userDrawn="1"/>
        </p:nvSpPr>
        <p:spPr>
          <a:xfrm>
            <a:off x="6179968" y="4630994"/>
            <a:ext cx="1209368" cy="344130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sv-SE" sz="1400" cap="all" baseline="0" dirty="0">
                <a:latin typeface="+mj-lt"/>
              </a:rPr>
              <a:t>medierelationer</a:t>
            </a:r>
          </a:p>
        </p:txBody>
      </p:sp>
    </p:spTree>
    <p:extLst>
      <p:ext uri="{BB962C8B-B14F-4D97-AF65-F5344CB8AC3E}">
        <p14:creationId xmlns:p14="http://schemas.microsoft.com/office/powerpoint/2010/main" val="9849175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itik, teknik, kreativite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ruta 32">
            <a:extLst>
              <a:ext uri="{FF2B5EF4-FFF2-40B4-BE49-F238E27FC236}">
                <a16:creationId xmlns:a16="http://schemas.microsoft.com/office/drawing/2014/main" id="{3A938DB1-C0AC-0997-3C27-53E341E1B219}"/>
              </a:ext>
            </a:extLst>
          </p:cNvPr>
          <p:cNvSpPr txBox="1"/>
          <p:nvPr userDrawn="1"/>
        </p:nvSpPr>
        <p:spPr>
          <a:xfrm>
            <a:off x="431800" y="1622323"/>
            <a:ext cx="8279065" cy="311001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80000"/>
              </a:lnSpc>
            </a:pPr>
            <a:r>
              <a:rPr lang="sv-SE" sz="6600" cap="all" baseline="0" dirty="0">
                <a:solidFill>
                  <a:schemeClr val="bg1"/>
                </a:solidFill>
                <a:latin typeface="+mj-lt"/>
              </a:rPr>
              <a:t>Med politik, teknik</a:t>
            </a:r>
            <a:br>
              <a:rPr lang="sv-SE" sz="6600" cap="all" baseline="0" dirty="0">
                <a:solidFill>
                  <a:schemeClr val="bg1"/>
                </a:solidFill>
                <a:latin typeface="+mj-lt"/>
              </a:rPr>
            </a:br>
            <a:r>
              <a:rPr lang="sv-SE" sz="6600" cap="all" baseline="0" dirty="0">
                <a:solidFill>
                  <a:schemeClr val="bg1"/>
                </a:solidFill>
                <a:latin typeface="+mj-lt"/>
              </a:rPr>
              <a:t>och kreativitet</a:t>
            </a:r>
          </a:p>
          <a:p>
            <a:pPr algn="l">
              <a:lnSpc>
                <a:spcPct val="80000"/>
              </a:lnSpc>
            </a:pPr>
            <a:r>
              <a:rPr lang="sv-SE" sz="6600" cap="all" baseline="0" dirty="0">
                <a:latin typeface="+mj-lt"/>
              </a:rPr>
              <a:t>Hjälper vi våra kunder</a:t>
            </a:r>
            <a:br>
              <a:rPr lang="sv-SE" sz="6600" cap="all" baseline="0" dirty="0">
                <a:latin typeface="+mj-lt"/>
              </a:rPr>
            </a:br>
            <a:r>
              <a:rPr lang="sv-SE" sz="6600" cap="all" baseline="0" dirty="0">
                <a:latin typeface="+mj-lt"/>
              </a:rPr>
              <a:t>att skapa förändring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EF21B9A-1910-9D18-7574-4793D597B9C5}"/>
              </a:ext>
            </a:extLst>
          </p:cNvPr>
          <p:cNvSpPr txBox="1"/>
          <p:nvPr userDrawn="1"/>
        </p:nvSpPr>
        <p:spPr>
          <a:xfrm>
            <a:off x="431800" y="411163"/>
            <a:ext cx="65786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400" dirty="0">
                <a:effectLst/>
                <a:latin typeface="+mj-lt"/>
              </a:rPr>
              <a:t>Vi är 50 strateger, specialister, kreatörer, analytiker, designers, utvecklare (och många fler) som arbetar tillsammans.</a:t>
            </a:r>
            <a:endParaRPr lang="sv-SE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228912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itik, teknik, kreativite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>
            <a:extLst>
              <a:ext uri="{FF2B5EF4-FFF2-40B4-BE49-F238E27FC236}">
                <a16:creationId xmlns:a16="http://schemas.microsoft.com/office/drawing/2014/main" id="{A040F585-08E7-6E1F-55AC-11DCA56D086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54522" t="3326"/>
          <a:stretch/>
        </p:blipFill>
        <p:spPr>
          <a:xfrm flipV="1">
            <a:off x="2472812" y="78658"/>
            <a:ext cx="4198376" cy="4995484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5F270C36-86CE-B9F0-BBC7-E4BED789C4E9}"/>
              </a:ext>
            </a:extLst>
          </p:cNvPr>
          <p:cNvSpPr txBox="1"/>
          <p:nvPr userDrawn="1"/>
        </p:nvSpPr>
        <p:spPr>
          <a:xfrm>
            <a:off x="886274" y="834498"/>
            <a:ext cx="1373774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v-SE" sz="4800" cap="all" baseline="0" dirty="0">
                <a:solidFill>
                  <a:schemeClr val="bg1"/>
                </a:solidFill>
                <a:latin typeface="+mj-lt"/>
              </a:rPr>
              <a:t>Politik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269161EB-D754-B44D-1AB7-CBBE4BBD6469}"/>
              </a:ext>
            </a:extLst>
          </p:cNvPr>
          <p:cNvSpPr txBox="1"/>
          <p:nvPr userDrawn="1"/>
        </p:nvSpPr>
        <p:spPr>
          <a:xfrm>
            <a:off x="673510" y="1612492"/>
            <a:ext cx="1799302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Erfarna konsulter med djupa sakkunskaper och insikter om politik </a:t>
            </a:r>
            <a:b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och påverkan.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523AB4F4-0638-D627-4B6F-126BCE3F49C9}"/>
              </a:ext>
            </a:extLst>
          </p:cNvPr>
          <p:cNvSpPr txBox="1"/>
          <p:nvPr userDrawn="1"/>
        </p:nvSpPr>
        <p:spPr>
          <a:xfrm>
            <a:off x="599769" y="3277236"/>
            <a:ext cx="2298706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v-SE" sz="4800" cap="all" baseline="0" dirty="0">
                <a:solidFill>
                  <a:schemeClr val="bg1"/>
                </a:solidFill>
                <a:latin typeface="+mj-lt"/>
              </a:rPr>
              <a:t>kreativitet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176442A8-ABCE-2118-D034-60D8709D9E22}"/>
              </a:ext>
            </a:extLst>
          </p:cNvPr>
          <p:cNvSpPr txBox="1"/>
          <p:nvPr userDrawn="1"/>
        </p:nvSpPr>
        <p:spPr>
          <a:xfrm>
            <a:off x="726568" y="4055230"/>
            <a:ext cx="204510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Kreativa lösningar, rätt tonalitet, och rätt design bryter igenom bruset och skapar effekt. 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B3373A53-A77A-D3EC-2EB8-87D9B2AA10A8}"/>
              </a:ext>
            </a:extLst>
          </p:cNvPr>
          <p:cNvSpPr txBox="1"/>
          <p:nvPr userDrawn="1"/>
        </p:nvSpPr>
        <p:spPr>
          <a:xfrm>
            <a:off x="6962610" y="1591582"/>
            <a:ext cx="1308050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v-SE" sz="4800" cap="all" baseline="0" dirty="0">
                <a:solidFill>
                  <a:schemeClr val="bg1"/>
                </a:solidFill>
                <a:latin typeface="+mj-lt"/>
              </a:rPr>
              <a:t>teknik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2DE65360-4BA8-7E1E-6D85-627D66B7B53F}"/>
              </a:ext>
            </a:extLst>
          </p:cNvPr>
          <p:cNvSpPr txBox="1"/>
          <p:nvPr userDrawn="1"/>
        </p:nvSpPr>
        <p:spPr>
          <a:xfrm>
            <a:off x="6856228" y="2369576"/>
            <a:ext cx="1520814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Spetskompetens inom digitala verktyg, AI och effektiva metoder för att nå målgruppen.</a:t>
            </a:r>
          </a:p>
        </p:txBody>
      </p:sp>
    </p:spTree>
    <p:extLst>
      <p:ext uri="{BB962C8B-B14F-4D97-AF65-F5344CB8AC3E}">
        <p14:creationId xmlns:p14="http://schemas.microsoft.com/office/powerpoint/2010/main" val="3131079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d stor tex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CA2B6504-2E94-087C-78A7-0D352AD5F1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B8FA54D-84B2-D492-0096-FDE78ED787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411164"/>
            <a:ext cx="8280400" cy="1644140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>
                <a:solidFill>
                  <a:srgbClr val="FFFFFF"/>
                </a:solidFill>
                <a:effectLst/>
              </a:rPr>
              <a:t>alt 1: när du vill använda en </a:t>
            </a:r>
            <a:br>
              <a:rPr lang="sv-SE" dirty="0">
                <a:solidFill>
                  <a:srgbClr val="FFFFFF"/>
                </a:solidFill>
                <a:effectLst/>
              </a:rPr>
            </a:br>
            <a:r>
              <a:rPr lang="sv-SE" dirty="0">
                <a:solidFill>
                  <a:srgbClr val="FFFFFF"/>
                </a:solidFill>
                <a:effectLst/>
              </a:rPr>
              <a:t>större bild som har lugna ytor. </a:t>
            </a:r>
            <a:br>
              <a:rPr lang="sv-SE" dirty="0">
                <a:solidFill>
                  <a:srgbClr val="FFFFFF"/>
                </a:solidFill>
                <a:effectLst/>
              </a:rPr>
            </a:br>
            <a:r>
              <a:rPr lang="sv-SE" dirty="0">
                <a:solidFill>
                  <a:srgbClr val="FFFFFF"/>
                </a:solidFill>
                <a:effectLst/>
              </a:rPr>
              <a:t>anpassa textens färg och placering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600640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färsområd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ruta 14">
            <a:extLst>
              <a:ext uri="{FF2B5EF4-FFF2-40B4-BE49-F238E27FC236}">
                <a16:creationId xmlns:a16="http://schemas.microsoft.com/office/drawing/2014/main" id="{269161EB-D754-B44D-1AB7-CBBE4BBD6469}"/>
              </a:ext>
            </a:extLst>
          </p:cNvPr>
          <p:cNvSpPr txBox="1"/>
          <p:nvPr userDrawn="1"/>
        </p:nvSpPr>
        <p:spPr>
          <a:xfrm>
            <a:off x="488470" y="411163"/>
            <a:ext cx="179930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Reform </a:t>
            </a:r>
            <a:r>
              <a:rPr lang="sv-SE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Societys</a:t>
            </a:r>
            <a:endParaRPr lang="sv-SE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affärsområden</a:t>
            </a:r>
          </a:p>
        </p:txBody>
      </p:sp>
      <p:pic>
        <p:nvPicPr>
          <p:cNvPr id="3" name="Bildobjekt 2" descr="En bild som visar cirkel, linje, Symmetri, symbol&#10;&#10;Automatiskt genererad beskrivning">
            <a:extLst>
              <a:ext uri="{FF2B5EF4-FFF2-40B4-BE49-F238E27FC236}">
                <a16:creationId xmlns:a16="http://schemas.microsoft.com/office/drawing/2014/main" id="{3D5CEDD2-D5D8-BDB2-8900-FF18FBA730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86116" y="-14134"/>
            <a:ext cx="5191432" cy="5191432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5F270C36-86CE-B9F0-BBC7-E4BED789C4E9}"/>
              </a:ext>
            </a:extLst>
          </p:cNvPr>
          <p:cNvSpPr txBox="1"/>
          <p:nvPr userDrawn="1"/>
        </p:nvSpPr>
        <p:spPr>
          <a:xfrm>
            <a:off x="2893504" y="1604785"/>
            <a:ext cx="78226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sv-SE" sz="3200" cap="all" baseline="0" dirty="0">
                <a:solidFill>
                  <a:schemeClr val="tx1"/>
                </a:solidFill>
                <a:latin typeface="+mj-lt"/>
              </a:rPr>
              <a:t>hälsa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A1CE2C2-C54C-AFB9-2662-D0B85AEEC131}"/>
              </a:ext>
            </a:extLst>
          </p:cNvPr>
          <p:cNvSpPr txBox="1"/>
          <p:nvPr userDrawn="1"/>
        </p:nvSpPr>
        <p:spPr>
          <a:xfrm>
            <a:off x="4959587" y="1604785"/>
            <a:ext cx="1782539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sv-SE" sz="3200" cap="all" baseline="0" dirty="0">
                <a:solidFill>
                  <a:schemeClr val="tx1"/>
                </a:solidFill>
                <a:latin typeface="+mj-lt"/>
              </a:rPr>
              <a:t>organisation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96BDDD1-6E8A-5287-1EA6-2DF1790D39B5}"/>
              </a:ext>
            </a:extLst>
          </p:cNvPr>
          <p:cNvSpPr txBox="1"/>
          <p:nvPr userDrawn="1"/>
        </p:nvSpPr>
        <p:spPr>
          <a:xfrm>
            <a:off x="3846506" y="3876037"/>
            <a:ext cx="1452321" cy="8125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sv-SE" sz="3200" cap="all" baseline="0" dirty="0">
                <a:solidFill>
                  <a:schemeClr val="tx1"/>
                </a:solidFill>
                <a:latin typeface="+mj-lt"/>
              </a:rPr>
              <a:t>Samhälls-</a:t>
            </a:r>
            <a:br>
              <a:rPr lang="sv-SE" sz="3200" cap="all" baseline="0" dirty="0">
                <a:solidFill>
                  <a:schemeClr val="tx1"/>
                </a:solidFill>
                <a:latin typeface="+mj-lt"/>
              </a:rPr>
            </a:br>
            <a:r>
              <a:rPr lang="sv-SE" sz="3200" cap="all" baseline="0" dirty="0">
                <a:solidFill>
                  <a:schemeClr val="tx1"/>
                </a:solidFill>
                <a:latin typeface="+mj-lt"/>
              </a:rPr>
              <a:t>byggnad</a:t>
            </a:r>
          </a:p>
        </p:txBody>
      </p:sp>
    </p:spTree>
    <p:extLst>
      <p:ext uri="{BB962C8B-B14F-4D97-AF65-F5344CB8AC3E}">
        <p14:creationId xmlns:p14="http://schemas.microsoft.com/office/powerpoint/2010/main" val="41310591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åverkansmodel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ruta 14">
            <a:extLst>
              <a:ext uri="{FF2B5EF4-FFF2-40B4-BE49-F238E27FC236}">
                <a16:creationId xmlns:a16="http://schemas.microsoft.com/office/drawing/2014/main" id="{269161EB-D754-B44D-1AB7-CBBE4BBD6469}"/>
              </a:ext>
            </a:extLst>
          </p:cNvPr>
          <p:cNvSpPr txBox="1"/>
          <p:nvPr userDrawn="1"/>
        </p:nvSpPr>
        <p:spPr>
          <a:xfrm>
            <a:off x="431800" y="-758876"/>
            <a:ext cx="179930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Reform </a:t>
            </a:r>
            <a:r>
              <a:rPr lang="sv-SE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Societys</a:t>
            </a:r>
            <a:endParaRPr lang="sv-SE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affärsområden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F996A6D-983A-5F60-8F8D-A67F64CC3827}"/>
              </a:ext>
            </a:extLst>
          </p:cNvPr>
          <p:cNvSpPr txBox="1"/>
          <p:nvPr userDrawn="1"/>
        </p:nvSpPr>
        <p:spPr>
          <a:xfrm>
            <a:off x="657429" y="1658267"/>
            <a:ext cx="1856966" cy="7811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2800" b="0" spc="20" dirty="0">
                <a:solidFill>
                  <a:srgbClr val="000000"/>
                </a:solidFill>
                <a:latin typeface="Formula Condensed" pitchFamily="34" charset="0"/>
                <a:ea typeface="Formula Condensed" pitchFamily="34" charset="-122"/>
                <a:cs typeface="Formula Condensed" pitchFamily="34" charset="-120"/>
              </a:rPr>
              <a:t>TRADITIONELL </a:t>
            </a:r>
            <a:br>
              <a:rPr lang="en-US" sz="2800" b="0" spc="20" dirty="0">
                <a:solidFill>
                  <a:srgbClr val="000000"/>
                </a:solidFill>
                <a:latin typeface="Formula Condensed" pitchFamily="34" charset="0"/>
                <a:ea typeface="Formula Condensed" pitchFamily="34" charset="-122"/>
                <a:cs typeface="Formula Condensed" pitchFamily="34" charset="-120"/>
              </a:rPr>
            </a:br>
            <a:r>
              <a:rPr lang="en-US" sz="2800" b="0" spc="20" dirty="0">
                <a:solidFill>
                  <a:srgbClr val="000000"/>
                </a:solidFill>
                <a:latin typeface="Formula Condensed" pitchFamily="34" charset="0"/>
                <a:ea typeface="Formula Condensed" pitchFamily="34" charset="-122"/>
                <a:cs typeface="Formula Condensed" pitchFamily="34" charset="-120"/>
              </a:rPr>
              <a:t>PÅVERKAN</a:t>
            </a:r>
            <a:endParaRPr lang="en-US" sz="2800" spc="20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251C913-9A93-F962-9CFC-9EFD7570CDAE}"/>
              </a:ext>
            </a:extLst>
          </p:cNvPr>
          <p:cNvSpPr txBox="1"/>
          <p:nvPr userDrawn="1"/>
        </p:nvSpPr>
        <p:spPr>
          <a:xfrm>
            <a:off x="657429" y="2439443"/>
            <a:ext cx="1935623" cy="18137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Springa i korridorerna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Auktoritet och expertkunnande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Access och personliga nätverk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Politisk analys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Rationella argument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Redaktionella medier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Allianser och forum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B46A7ED5-FEC6-F911-0F79-437FBBA0B353}"/>
              </a:ext>
            </a:extLst>
          </p:cNvPr>
          <p:cNvSpPr txBox="1"/>
          <p:nvPr userDrawn="1"/>
        </p:nvSpPr>
        <p:spPr>
          <a:xfrm>
            <a:off x="6703252" y="1658267"/>
            <a:ext cx="1935623" cy="7811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800" b="0" spc="20" dirty="0">
                <a:solidFill>
                  <a:srgbClr val="000000"/>
                </a:solidFill>
                <a:latin typeface="Formula Condensed" pitchFamily="34" charset="0"/>
                <a:ea typeface="Formula Condensed" pitchFamily="34" charset="-122"/>
                <a:cs typeface="Formula Condensed" pitchFamily="34" charset="-120"/>
              </a:rPr>
              <a:t>DIGITAL </a:t>
            </a:r>
            <a:br>
              <a:rPr lang="en-US" sz="2800" b="0" spc="20" dirty="0">
                <a:solidFill>
                  <a:srgbClr val="000000"/>
                </a:solidFill>
                <a:latin typeface="Formula Condensed" pitchFamily="34" charset="0"/>
                <a:ea typeface="Formula Condensed" pitchFamily="34" charset="-122"/>
                <a:cs typeface="Formula Condensed" pitchFamily="34" charset="-120"/>
              </a:rPr>
            </a:br>
            <a:r>
              <a:rPr lang="en-US" sz="2800" b="0" spc="20" dirty="0">
                <a:solidFill>
                  <a:srgbClr val="000000"/>
                </a:solidFill>
                <a:latin typeface="Formula Condensed" pitchFamily="34" charset="0"/>
                <a:ea typeface="Formula Condensed" pitchFamily="34" charset="-122"/>
                <a:cs typeface="Formula Condensed" pitchFamily="34" charset="-120"/>
              </a:rPr>
              <a:t>PÅVERKAN</a:t>
            </a:r>
            <a:endParaRPr lang="en-US" sz="2800" spc="20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BF0A0224-97AD-2E2A-F165-E1992D643CA4}"/>
              </a:ext>
            </a:extLst>
          </p:cNvPr>
          <p:cNvSpPr txBox="1"/>
          <p:nvPr userDrawn="1"/>
        </p:nvSpPr>
        <p:spPr>
          <a:xfrm>
            <a:off x="6703252" y="2439443"/>
            <a:ext cx="1802985" cy="20168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Stickiness</a:t>
            </a:r>
            <a:endParaRPr lang="sv-SE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Punktbevaka beslutsfattare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Micro-</a:t>
            </a:r>
            <a:r>
              <a:rPr lang="sv-SE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targeting</a:t>
            </a:r>
            <a:endParaRPr lang="sv-SE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Känslo- och värderingsstyrt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Storytelling</a:t>
            </a:r>
            <a:endParaRPr lang="sv-SE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Förstärka redaktionella genomslag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967577DE-7D0E-DC5F-DF31-FCFA525106B1}"/>
              </a:ext>
            </a:extLst>
          </p:cNvPr>
          <p:cNvSpPr txBox="1"/>
          <p:nvPr userDrawn="1"/>
        </p:nvSpPr>
        <p:spPr>
          <a:xfrm>
            <a:off x="3404627" y="4241356"/>
            <a:ext cx="2334746" cy="337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spc="20" dirty="0">
                <a:solidFill>
                  <a:srgbClr val="000000"/>
                </a:solidFill>
                <a:latin typeface="Formula Condensed" pitchFamily="34" charset="0"/>
                <a:ea typeface="Formula Condensed" pitchFamily="34" charset="-122"/>
                <a:cs typeface="Formula Condensed" pitchFamily="34" charset="-120"/>
              </a:rPr>
              <a:t>GRÄSROTS</a:t>
            </a:r>
            <a:r>
              <a:rPr lang="en-US" sz="2400" b="0" spc="20" dirty="0">
                <a:solidFill>
                  <a:srgbClr val="000000"/>
                </a:solidFill>
                <a:latin typeface="Formula Condensed" pitchFamily="34" charset="0"/>
                <a:ea typeface="Formula Condensed" pitchFamily="34" charset="-122"/>
                <a:cs typeface="Formula Condensed" pitchFamily="34" charset="-120"/>
              </a:rPr>
              <a:t>PÅVERKAN</a:t>
            </a:r>
            <a:endParaRPr lang="en-US" sz="2400" spc="20" dirty="0"/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97F807BC-3085-0E05-B41F-6FD5D55B47C1}"/>
              </a:ext>
            </a:extLst>
          </p:cNvPr>
          <p:cNvSpPr txBox="1"/>
          <p:nvPr userDrawn="1"/>
        </p:nvSpPr>
        <p:spPr>
          <a:xfrm>
            <a:off x="3559277" y="4578878"/>
            <a:ext cx="203527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b="0" kern="0" spc="-24" dirty="0" err="1">
                <a:solidFill>
                  <a:srgbClr val="000000"/>
                </a:solidFill>
                <a:latin typeface="Consolas" panose="020B0609020204030204" pitchFamily="49" charset="0"/>
                <a:ea typeface="Inter" pitchFamily="34" charset="-122"/>
                <a:cs typeface="Consolas" panose="020B0609020204030204" pitchFamily="49" charset="0"/>
              </a:rPr>
              <a:t>Aktiva</a:t>
            </a:r>
            <a:r>
              <a:rPr lang="en-US" sz="1100" b="0" kern="0" spc="-24" dirty="0">
                <a:solidFill>
                  <a:srgbClr val="000000"/>
                </a:solidFill>
                <a:latin typeface="Consolas" panose="020B0609020204030204" pitchFamily="49" charset="0"/>
                <a:ea typeface="Inter" pitchFamily="34" charset="-122"/>
                <a:cs typeface="Consolas" panose="020B0609020204030204" pitchFamily="49" charset="0"/>
              </a:rPr>
              <a:t> </a:t>
            </a:r>
            <a:r>
              <a:rPr lang="en-US" sz="1100" b="0" kern="0" spc="-24" dirty="0" err="1">
                <a:solidFill>
                  <a:srgbClr val="000000"/>
                </a:solidFill>
                <a:latin typeface="Consolas" panose="020B0609020204030204" pitchFamily="49" charset="0"/>
                <a:ea typeface="Inter" pitchFamily="34" charset="-122"/>
                <a:cs typeface="Consolas" panose="020B0609020204030204" pitchFamily="49" charset="0"/>
              </a:rPr>
              <a:t>intressegrupper</a:t>
            </a:r>
            <a:endParaRPr 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71450" indent="-1714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100" b="0" kern="0" spc="-24" dirty="0" err="1">
                <a:solidFill>
                  <a:srgbClr val="000000"/>
                </a:solidFill>
                <a:latin typeface="Consolas" panose="020B0609020204030204" pitchFamily="49" charset="0"/>
                <a:ea typeface="Inter" pitchFamily="34" charset="-122"/>
                <a:cs typeface="Consolas" panose="020B0609020204030204" pitchFamily="49" charset="0"/>
              </a:rPr>
              <a:t>Engagemangskampanj</a:t>
            </a:r>
            <a:endParaRPr lang="en-US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F4733B22-2DB4-4EC4-EB26-33B1483558FE}"/>
              </a:ext>
            </a:extLst>
          </p:cNvPr>
          <p:cNvSpPr txBox="1"/>
          <p:nvPr userDrawn="1"/>
        </p:nvSpPr>
        <p:spPr>
          <a:xfrm>
            <a:off x="3478273" y="1489788"/>
            <a:ext cx="2241437" cy="1081962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2800" spc="20" dirty="0">
                <a:solidFill>
                  <a:schemeClr val="tx1"/>
                </a:solidFill>
                <a:latin typeface="+mj-lt"/>
              </a:rPr>
              <a:t>BESLUTSFATTARE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5FC8EBEB-B519-71B4-186F-652B723A2B5D}"/>
              </a:ext>
            </a:extLst>
          </p:cNvPr>
          <p:cNvSpPr txBox="1"/>
          <p:nvPr userDrawn="1"/>
        </p:nvSpPr>
        <p:spPr>
          <a:xfrm>
            <a:off x="3404627" y="3307790"/>
            <a:ext cx="233474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2200" spc="20" dirty="0">
                <a:solidFill>
                  <a:schemeClr val="tx1"/>
                </a:solidFill>
                <a:latin typeface="+mj-lt"/>
              </a:rPr>
              <a:t>MOBILISERINGSMÅLGRUPP</a:t>
            </a:r>
          </a:p>
        </p:txBody>
      </p:sp>
      <p:sp>
        <p:nvSpPr>
          <p:cNvPr id="21" name="Höger 20">
            <a:extLst>
              <a:ext uri="{FF2B5EF4-FFF2-40B4-BE49-F238E27FC236}">
                <a16:creationId xmlns:a16="http://schemas.microsoft.com/office/drawing/2014/main" id="{B38D3D4F-7E9C-27E5-33A9-DA4C19A0476B}"/>
              </a:ext>
            </a:extLst>
          </p:cNvPr>
          <p:cNvSpPr/>
          <p:nvPr userDrawn="1"/>
        </p:nvSpPr>
        <p:spPr>
          <a:xfrm>
            <a:off x="2674375" y="1603494"/>
            <a:ext cx="730254" cy="82591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Höger 22">
            <a:extLst>
              <a:ext uri="{FF2B5EF4-FFF2-40B4-BE49-F238E27FC236}">
                <a16:creationId xmlns:a16="http://schemas.microsoft.com/office/drawing/2014/main" id="{86C00ED5-3462-51E5-E5C4-45D465A919F9}"/>
              </a:ext>
            </a:extLst>
          </p:cNvPr>
          <p:cNvSpPr/>
          <p:nvPr userDrawn="1"/>
        </p:nvSpPr>
        <p:spPr>
          <a:xfrm rot="16200000">
            <a:off x="4259585" y="2526035"/>
            <a:ext cx="624831" cy="82591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Höger 23">
            <a:extLst>
              <a:ext uri="{FF2B5EF4-FFF2-40B4-BE49-F238E27FC236}">
                <a16:creationId xmlns:a16="http://schemas.microsoft.com/office/drawing/2014/main" id="{5378D818-F45E-4ED4-46F8-C3804BDA96A5}"/>
              </a:ext>
            </a:extLst>
          </p:cNvPr>
          <p:cNvSpPr/>
          <p:nvPr userDrawn="1"/>
        </p:nvSpPr>
        <p:spPr>
          <a:xfrm rot="16200000">
            <a:off x="4333120" y="3492341"/>
            <a:ext cx="477760" cy="82591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ACDD97B3-D683-91ED-1F46-029E35768FA4}"/>
              </a:ext>
            </a:extLst>
          </p:cNvPr>
          <p:cNvSpPr txBox="1"/>
          <p:nvPr userDrawn="1"/>
        </p:nvSpPr>
        <p:spPr>
          <a:xfrm>
            <a:off x="518508" y="411163"/>
            <a:ext cx="7927402" cy="6798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4800" cap="small" baseline="0" dirty="0">
                <a:latin typeface="+mj-lt"/>
              </a:rPr>
              <a:t>REFORM SOCIETYS PÅVERKANSMODELL:</a:t>
            </a:r>
          </a:p>
        </p:txBody>
      </p:sp>
      <p:sp>
        <p:nvSpPr>
          <p:cNvPr id="26" name="Höger 25">
            <a:extLst>
              <a:ext uri="{FF2B5EF4-FFF2-40B4-BE49-F238E27FC236}">
                <a16:creationId xmlns:a16="http://schemas.microsoft.com/office/drawing/2014/main" id="{B9D7014B-A2F4-BC36-A38E-17F2B881E724}"/>
              </a:ext>
            </a:extLst>
          </p:cNvPr>
          <p:cNvSpPr/>
          <p:nvPr userDrawn="1"/>
        </p:nvSpPr>
        <p:spPr>
          <a:xfrm flipH="1">
            <a:off x="5801033" y="1603494"/>
            <a:ext cx="730254" cy="82591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0527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ormres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öger 6">
            <a:extLst>
              <a:ext uri="{FF2B5EF4-FFF2-40B4-BE49-F238E27FC236}">
                <a16:creationId xmlns:a16="http://schemas.microsoft.com/office/drawing/2014/main" id="{66F014C9-A0A6-1B87-8F2D-005AE25E5E25}"/>
              </a:ext>
            </a:extLst>
          </p:cNvPr>
          <p:cNvSpPr/>
          <p:nvPr userDrawn="1"/>
        </p:nvSpPr>
        <p:spPr>
          <a:xfrm>
            <a:off x="4183273" y="2231847"/>
            <a:ext cx="730254" cy="67980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Höger 10">
            <a:extLst>
              <a:ext uri="{FF2B5EF4-FFF2-40B4-BE49-F238E27FC236}">
                <a16:creationId xmlns:a16="http://schemas.microsoft.com/office/drawing/2014/main" id="{8AFE600D-23E9-D251-9461-79B5E4B4376C}"/>
              </a:ext>
            </a:extLst>
          </p:cNvPr>
          <p:cNvSpPr/>
          <p:nvPr userDrawn="1"/>
        </p:nvSpPr>
        <p:spPr>
          <a:xfrm>
            <a:off x="6375867" y="2231847"/>
            <a:ext cx="730254" cy="67980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251C913-9A93-F962-9CFC-9EFD7570CDAE}"/>
              </a:ext>
            </a:extLst>
          </p:cNvPr>
          <p:cNvSpPr txBox="1"/>
          <p:nvPr userDrawn="1"/>
        </p:nvSpPr>
        <p:spPr>
          <a:xfrm>
            <a:off x="518508" y="3554394"/>
            <a:ext cx="1573673" cy="5949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sv-SE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Brief</a:t>
            </a:r>
            <a:endParaRPr lang="sv-SE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Process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Underlag</a:t>
            </a:r>
          </a:p>
        </p:txBody>
      </p:sp>
      <p:sp>
        <p:nvSpPr>
          <p:cNvPr id="21" name="Höger 20">
            <a:extLst>
              <a:ext uri="{FF2B5EF4-FFF2-40B4-BE49-F238E27FC236}">
                <a16:creationId xmlns:a16="http://schemas.microsoft.com/office/drawing/2014/main" id="{B38D3D4F-7E9C-27E5-33A9-DA4C19A0476B}"/>
              </a:ext>
            </a:extLst>
          </p:cNvPr>
          <p:cNvSpPr/>
          <p:nvPr userDrawn="1"/>
        </p:nvSpPr>
        <p:spPr>
          <a:xfrm>
            <a:off x="1980847" y="2231847"/>
            <a:ext cx="730254" cy="67980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ACDD97B3-D683-91ED-1F46-029E35768FA4}"/>
              </a:ext>
            </a:extLst>
          </p:cNvPr>
          <p:cNvSpPr txBox="1"/>
          <p:nvPr userDrawn="1"/>
        </p:nvSpPr>
        <p:spPr>
          <a:xfrm>
            <a:off x="518508" y="411163"/>
            <a:ext cx="7927402" cy="6798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4800" cap="small" baseline="0" dirty="0">
                <a:latin typeface="+mj-lt"/>
              </a:rPr>
              <a:t>REFORMRESAN</a:t>
            </a:r>
          </a:p>
        </p:txBody>
      </p:sp>
      <p:sp>
        <p:nvSpPr>
          <p:cNvPr id="2" name="Ellips 1">
            <a:extLst>
              <a:ext uri="{FF2B5EF4-FFF2-40B4-BE49-F238E27FC236}">
                <a16:creationId xmlns:a16="http://schemas.microsoft.com/office/drawing/2014/main" id="{706D1FF0-4C3A-AF2B-6F0C-EF7A27CBE124}"/>
              </a:ext>
            </a:extLst>
          </p:cNvPr>
          <p:cNvSpPr>
            <a:spLocks noChangeAspect="1"/>
          </p:cNvSpPr>
          <p:nvPr userDrawn="1"/>
        </p:nvSpPr>
        <p:spPr>
          <a:xfrm>
            <a:off x="518508" y="1761750"/>
            <a:ext cx="1620000" cy="16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7D31B01A-5571-B698-7990-23451BA75DF0}"/>
              </a:ext>
            </a:extLst>
          </p:cNvPr>
          <p:cNvSpPr>
            <a:spLocks noChangeAspect="1"/>
          </p:cNvSpPr>
          <p:nvPr userDrawn="1"/>
        </p:nvSpPr>
        <p:spPr>
          <a:xfrm>
            <a:off x="2711101" y="1761750"/>
            <a:ext cx="1620000" cy="16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986E5940-F42A-FFA7-EA97-4AA6D74B9CA3}"/>
              </a:ext>
            </a:extLst>
          </p:cNvPr>
          <p:cNvSpPr>
            <a:spLocks noChangeAspect="1"/>
          </p:cNvSpPr>
          <p:nvPr userDrawn="1"/>
        </p:nvSpPr>
        <p:spPr>
          <a:xfrm>
            <a:off x="4903694" y="1761750"/>
            <a:ext cx="1620000" cy="16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3C7006FF-5C59-67D6-D1BB-9D801F932BC7}"/>
              </a:ext>
            </a:extLst>
          </p:cNvPr>
          <p:cNvSpPr>
            <a:spLocks noChangeAspect="1"/>
          </p:cNvSpPr>
          <p:nvPr userDrawn="1"/>
        </p:nvSpPr>
        <p:spPr>
          <a:xfrm>
            <a:off x="7092200" y="1761750"/>
            <a:ext cx="1620000" cy="16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F996A6D-983A-5F60-8F8D-A67F64CC3827}"/>
              </a:ext>
            </a:extLst>
          </p:cNvPr>
          <p:cNvSpPr txBox="1"/>
          <p:nvPr userDrawn="1"/>
        </p:nvSpPr>
        <p:spPr>
          <a:xfrm>
            <a:off x="683828" y="2813284"/>
            <a:ext cx="1289359" cy="337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0" cap="all" spc="20" baseline="0" dirty="0" err="1">
                <a:solidFill>
                  <a:srgbClr val="000000"/>
                </a:solidFill>
                <a:latin typeface="Formula Condensed" pitchFamily="34" charset="0"/>
                <a:ea typeface="Formula Condensed" pitchFamily="34" charset="-122"/>
                <a:cs typeface="Formula Condensed" pitchFamily="34" charset="-120"/>
              </a:rPr>
              <a:t>starta</a:t>
            </a:r>
            <a:endParaRPr lang="en-US" sz="2400" cap="all" spc="20" baseline="0" dirty="0"/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95BCE6B5-3843-F623-5034-8BB59F71D7D5}"/>
              </a:ext>
            </a:extLst>
          </p:cNvPr>
          <p:cNvSpPr txBox="1"/>
          <p:nvPr userDrawn="1"/>
        </p:nvSpPr>
        <p:spPr>
          <a:xfrm>
            <a:off x="2886254" y="2813284"/>
            <a:ext cx="1289359" cy="337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0" cap="all" spc="20" baseline="0" dirty="0" err="1">
                <a:solidFill>
                  <a:srgbClr val="000000"/>
                </a:solidFill>
                <a:latin typeface="Formula Condensed" pitchFamily="34" charset="0"/>
                <a:ea typeface="Formula Condensed" pitchFamily="34" charset="-122"/>
                <a:cs typeface="Formula Condensed" pitchFamily="34" charset="-120"/>
              </a:rPr>
              <a:t>analysera</a:t>
            </a:r>
            <a:endParaRPr lang="en-US" sz="2400" cap="all" spc="20" baseline="0" dirty="0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0CD87AF3-EC8F-96C8-F73D-2D5C3F7B0933}"/>
              </a:ext>
            </a:extLst>
          </p:cNvPr>
          <p:cNvSpPr txBox="1"/>
          <p:nvPr userDrawn="1"/>
        </p:nvSpPr>
        <p:spPr>
          <a:xfrm>
            <a:off x="5049351" y="2813284"/>
            <a:ext cx="1289359" cy="337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0" cap="all" spc="20" baseline="0" dirty="0" err="1">
                <a:solidFill>
                  <a:srgbClr val="000000"/>
                </a:solidFill>
                <a:latin typeface="Formula Condensed" pitchFamily="34" charset="0"/>
                <a:ea typeface="Formula Condensed" pitchFamily="34" charset="-122"/>
                <a:cs typeface="Formula Condensed" pitchFamily="34" charset="-120"/>
              </a:rPr>
              <a:t>välja</a:t>
            </a:r>
            <a:endParaRPr lang="en-US" sz="2400" cap="all" spc="20" baseline="0" dirty="0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C1398CE8-26F9-8C0F-DE54-768344E5FD08}"/>
              </a:ext>
            </a:extLst>
          </p:cNvPr>
          <p:cNvSpPr txBox="1"/>
          <p:nvPr userDrawn="1"/>
        </p:nvSpPr>
        <p:spPr>
          <a:xfrm>
            <a:off x="7261610" y="2813284"/>
            <a:ext cx="1289359" cy="3372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0" cap="all" spc="20" baseline="0" dirty="0" err="1">
                <a:solidFill>
                  <a:srgbClr val="000000"/>
                </a:solidFill>
                <a:latin typeface="Formula Condensed" pitchFamily="34" charset="0"/>
                <a:ea typeface="Formula Condensed" pitchFamily="34" charset="-122"/>
                <a:cs typeface="Formula Condensed" pitchFamily="34" charset="-120"/>
              </a:rPr>
              <a:t>utföra</a:t>
            </a:r>
            <a:endParaRPr lang="en-US" sz="2400" cap="all" spc="20" baseline="0" dirty="0"/>
          </a:p>
        </p:txBody>
      </p:sp>
      <p:pic>
        <p:nvPicPr>
          <p:cNvPr id="27" name="Bild 26">
            <a:extLst>
              <a:ext uri="{FF2B5EF4-FFF2-40B4-BE49-F238E27FC236}">
                <a16:creationId xmlns:a16="http://schemas.microsoft.com/office/drawing/2014/main" id="{8262B1EA-9427-B9EE-E009-7DBD0F31105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73898" y="1654058"/>
            <a:ext cx="1179014" cy="1179014"/>
          </a:xfrm>
          <a:prstGeom prst="rect">
            <a:avLst/>
          </a:prstGeom>
        </p:spPr>
      </p:pic>
      <p:pic>
        <p:nvPicPr>
          <p:cNvPr id="29" name="Bild 28">
            <a:extLst>
              <a:ext uri="{FF2B5EF4-FFF2-40B4-BE49-F238E27FC236}">
                <a16:creationId xmlns:a16="http://schemas.microsoft.com/office/drawing/2014/main" id="{66074A5F-E92F-FCFD-9278-AF2702D34F0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44085" y="1866292"/>
            <a:ext cx="970755" cy="970755"/>
          </a:xfrm>
          <a:prstGeom prst="rect">
            <a:avLst/>
          </a:prstGeom>
        </p:spPr>
      </p:pic>
      <p:pic>
        <p:nvPicPr>
          <p:cNvPr id="31" name="Bild 30">
            <a:extLst>
              <a:ext uri="{FF2B5EF4-FFF2-40B4-BE49-F238E27FC236}">
                <a16:creationId xmlns:a16="http://schemas.microsoft.com/office/drawing/2014/main" id="{61CCAF53-9C08-BCF1-C289-7B6561851E18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4352" y="1827360"/>
            <a:ext cx="1005711" cy="1005711"/>
          </a:xfrm>
          <a:prstGeom prst="rect">
            <a:avLst/>
          </a:prstGeom>
        </p:spPr>
      </p:pic>
      <p:pic>
        <p:nvPicPr>
          <p:cNvPr id="32" name="Bildobjekt 31">
            <a:extLst>
              <a:ext uri="{FF2B5EF4-FFF2-40B4-BE49-F238E27FC236}">
                <a16:creationId xmlns:a16="http://schemas.microsoft.com/office/drawing/2014/main" id="{E36438DE-9DF0-3D0E-8EEB-35A42402CBA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289124" y="1922453"/>
            <a:ext cx="849139" cy="797676"/>
          </a:xfrm>
          <a:prstGeom prst="rect">
            <a:avLst/>
          </a:prstGeom>
        </p:spPr>
      </p:pic>
      <p:sp>
        <p:nvSpPr>
          <p:cNvPr id="33" name="textruta 32">
            <a:extLst>
              <a:ext uri="{FF2B5EF4-FFF2-40B4-BE49-F238E27FC236}">
                <a16:creationId xmlns:a16="http://schemas.microsoft.com/office/drawing/2014/main" id="{A3F8D4F2-CD52-48E6-F807-A9B390A1D982}"/>
              </a:ext>
            </a:extLst>
          </p:cNvPr>
          <p:cNvSpPr txBox="1"/>
          <p:nvPr userDrawn="1"/>
        </p:nvSpPr>
        <p:spPr>
          <a:xfrm>
            <a:off x="2606039" y="3554394"/>
            <a:ext cx="1849788" cy="798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Intervjuer</a:t>
            </a:r>
          </a:p>
          <a:p>
            <a:pPr algn="ctr">
              <a:lnSpc>
                <a:spcPct val="120000"/>
              </a:lnSpc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Fokusgrupper &amp; paneler</a:t>
            </a:r>
          </a:p>
          <a:p>
            <a:pPr algn="ctr">
              <a:lnSpc>
                <a:spcPct val="120000"/>
              </a:lnSpc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Data</a:t>
            </a:r>
          </a:p>
          <a:p>
            <a:pPr algn="ctr">
              <a:lnSpc>
                <a:spcPct val="120000"/>
              </a:lnSpc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Workshops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AC4E190A-197D-7772-9557-3C4471437ED3}"/>
              </a:ext>
            </a:extLst>
          </p:cNvPr>
          <p:cNvSpPr txBox="1"/>
          <p:nvPr userDrawn="1"/>
        </p:nvSpPr>
        <p:spPr>
          <a:xfrm>
            <a:off x="4925916" y="3554394"/>
            <a:ext cx="1573673" cy="798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Strategi</a:t>
            </a:r>
          </a:p>
          <a:p>
            <a:pPr algn="ctr">
              <a:lnSpc>
                <a:spcPct val="120000"/>
              </a:lnSpc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Målgrupper</a:t>
            </a:r>
          </a:p>
          <a:p>
            <a:pPr algn="ctr">
              <a:lnSpc>
                <a:spcPct val="120000"/>
              </a:lnSpc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Budskapsplattform</a:t>
            </a:r>
          </a:p>
          <a:p>
            <a:pPr algn="ctr">
              <a:lnSpc>
                <a:spcPct val="120000"/>
              </a:lnSpc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Koncept</a:t>
            </a: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6D6AEE85-09F4-2FAC-6564-C12E73FC4469}"/>
              </a:ext>
            </a:extLst>
          </p:cNvPr>
          <p:cNvSpPr txBox="1"/>
          <p:nvPr userDrawn="1"/>
        </p:nvSpPr>
        <p:spPr>
          <a:xfrm>
            <a:off x="7147908" y="3554394"/>
            <a:ext cx="1573673" cy="39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Aktivering</a:t>
            </a:r>
          </a:p>
          <a:p>
            <a:pPr algn="ctr">
              <a:lnSpc>
                <a:spcPct val="120000"/>
              </a:lnSpc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Kampanj</a:t>
            </a:r>
          </a:p>
        </p:txBody>
      </p:sp>
      <p:grpSp>
        <p:nvGrpSpPr>
          <p:cNvPr id="36" name="Grupp 35">
            <a:extLst>
              <a:ext uri="{FF2B5EF4-FFF2-40B4-BE49-F238E27FC236}">
                <a16:creationId xmlns:a16="http://schemas.microsoft.com/office/drawing/2014/main" id="{7AAD470C-45E6-7D49-D1CD-C949687EE03C}"/>
              </a:ext>
            </a:extLst>
          </p:cNvPr>
          <p:cNvGrpSpPr/>
          <p:nvPr userDrawn="1"/>
        </p:nvGrpSpPr>
        <p:grpSpPr>
          <a:xfrm flipH="1">
            <a:off x="1325880" y="1519423"/>
            <a:ext cx="6576320" cy="259882"/>
            <a:chOff x="5659655" y="1876926"/>
            <a:chExt cx="2098307" cy="259882"/>
          </a:xfrm>
        </p:grpSpPr>
        <p:cxnSp>
          <p:nvCxnSpPr>
            <p:cNvPr id="37" name="Rak 36">
              <a:extLst>
                <a:ext uri="{FF2B5EF4-FFF2-40B4-BE49-F238E27FC236}">
                  <a16:creationId xmlns:a16="http://schemas.microsoft.com/office/drawing/2014/main" id="{35AEC89A-1855-7570-0964-89694E2951C1}"/>
                </a:ext>
              </a:extLst>
            </p:cNvPr>
            <p:cNvCxnSpPr/>
            <p:nvPr userDrawn="1"/>
          </p:nvCxnSpPr>
          <p:spPr>
            <a:xfrm flipV="1">
              <a:off x="5659655" y="1876926"/>
              <a:ext cx="0" cy="259882"/>
            </a:xfrm>
            <a:prstGeom prst="line">
              <a:avLst/>
            </a:prstGeom>
            <a:ln w="2222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ak 37">
              <a:extLst>
                <a:ext uri="{FF2B5EF4-FFF2-40B4-BE49-F238E27FC236}">
                  <a16:creationId xmlns:a16="http://schemas.microsoft.com/office/drawing/2014/main" id="{01DD3E62-1EA4-950E-198B-03E5D2A7003A}"/>
                </a:ext>
              </a:extLst>
            </p:cNvPr>
            <p:cNvCxnSpPr/>
            <p:nvPr userDrawn="1"/>
          </p:nvCxnSpPr>
          <p:spPr>
            <a:xfrm flipV="1">
              <a:off x="7757962" y="1876926"/>
              <a:ext cx="0" cy="259882"/>
            </a:xfrm>
            <a:prstGeom prst="line">
              <a:avLst/>
            </a:prstGeom>
            <a:ln w="22225">
              <a:solidFill>
                <a:schemeClr val="bg1"/>
              </a:solidFill>
              <a:prstDash val="sysDash"/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ak 38">
              <a:extLst>
                <a:ext uri="{FF2B5EF4-FFF2-40B4-BE49-F238E27FC236}">
                  <a16:creationId xmlns:a16="http://schemas.microsoft.com/office/drawing/2014/main" id="{96B25412-41F7-FDA5-1BF0-3C6F8967C5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659655" y="1876926"/>
              <a:ext cx="2098307" cy="0"/>
            </a:xfrm>
            <a:prstGeom prst="line">
              <a:avLst/>
            </a:prstGeom>
            <a:ln w="22225">
              <a:solidFill>
                <a:schemeClr val="bg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ruta 39">
            <a:extLst>
              <a:ext uri="{FF2B5EF4-FFF2-40B4-BE49-F238E27FC236}">
                <a16:creationId xmlns:a16="http://schemas.microsoft.com/office/drawing/2014/main" id="{8A39C75E-3050-9E7B-7766-A5C26C52C63D}"/>
              </a:ext>
            </a:extLst>
          </p:cNvPr>
          <p:cNvSpPr txBox="1"/>
          <p:nvPr userDrawn="1"/>
        </p:nvSpPr>
        <p:spPr>
          <a:xfrm>
            <a:off x="6740995" y="1088523"/>
            <a:ext cx="1161206" cy="356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sv-SE" sz="1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Uppföljning</a:t>
            </a:r>
          </a:p>
          <a:p>
            <a:pPr algn="l">
              <a:lnSpc>
                <a:spcPct val="120000"/>
              </a:lnSpc>
            </a:pPr>
            <a:r>
              <a:rPr lang="sv-SE" sz="1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och utvärdering</a:t>
            </a:r>
          </a:p>
        </p:txBody>
      </p:sp>
    </p:spTree>
    <p:extLst>
      <p:ext uri="{BB962C8B-B14F-4D97-AF65-F5344CB8AC3E}">
        <p14:creationId xmlns:p14="http://schemas.microsoft.com/office/powerpoint/2010/main" val="10962745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P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D565A2E6-9C96-3A26-D654-2B444DE61C9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70795" y="1910974"/>
            <a:ext cx="4490622" cy="4490622"/>
          </a:xfrm>
          <a:prstGeom prst="rect">
            <a:avLst/>
          </a:prstGeom>
        </p:spPr>
      </p:pic>
      <p:sp>
        <p:nvSpPr>
          <p:cNvPr id="33" name="textruta 32">
            <a:extLst>
              <a:ext uri="{FF2B5EF4-FFF2-40B4-BE49-F238E27FC236}">
                <a16:creationId xmlns:a16="http://schemas.microsoft.com/office/drawing/2014/main" id="{3A938DB1-C0AC-0997-3C27-53E341E1B219}"/>
              </a:ext>
            </a:extLst>
          </p:cNvPr>
          <p:cNvSpPr txBox="1"/>
          <p:nvPr userDrawn="1"/>
        </p:nvSpPr>
        <p:spPr>
          <a:xfrm>
            <a:off x="431800" y="419203"/>
            <a:ext cx="827906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sv-SE" sz="6000" cap="all" baseline="0" dirty="0">
                <a:latin typeface="+mj-lt"/>
              </a:rPr>
              <a:t>Digital public </a:t>
            </a:r>
            <a:r>
              <a:rPr lang="sv-SE" sz="6000" cap="all" baseline="0" dirty="0" err="1">
                <a:latin typeface="+mj-lt"/>
              </a:rPr>
              <a:t>affairs</a:t>
            </a:r>
            <a:endParaRPr lang="sv-SE" sz="6000" cap="all" baseline="0" dirty="0">
              <a:latin typeface="+mj-lt"/>
            </a:endParaRPr>
          </a:p>
        </p:txBody>
      </p:sp>
      <p:sp>
        <p:nvSpPr>
          <p:cNvPr id="2" name="Höger 1">
            <a:extLst>
              <a:ext uri="{FF2B5EF4-FFF2-40B4-BE49-F238E27FC236}">
                <a16:creationId xmlns:a16="http://schemas.microsoft.com/office/drawing/2014/main" id="{300B7B71-AF1A-81F8-1819-318315AFCF15}"/>
              </a:ext>
            </a:extLst>
          </p:cNvPr>
          <p:cNvSpPr/>
          <p:nvPr userDrawn="1"/>
        </p:nvSpPr>
        <p:spPr>
          <a:xfrm>
            <a:off x="0" y="3421671"/>
            <a:ext cx="7699248" cy="163559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5F893124-F601-35DF-A95A-1627D9B8785A}"/>
              </a:ext>
            </a:extLst>
          </p:cNvPr>
          <p:cNvSpPr txBox="1"/>
          <p:nvPr userDrawn="1"/>
        </p:nvSpPr>
        <p:spPr>
          <a:xfrm>
            <a:off x="431800" y="4079387"/>
            <a:ext cx="1620000" cy="3201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sv-SE" sz="11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PR-driven </a:t>
            </a:r>
            <a:r>
              <a:rPr lang="sv-SE" sz="11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storytelling</a:t>
            </a:r>
            <a:endParaRPr lang="sv-SE" sz="11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089FCCB-612D-278D-52C8-6678EE9FD2C2}"/>
              </a:ext>
            </a:extLst>
          </p:cNvPr>
          <p:cNvSpPr txBox="1"/>
          <p:nvPr userDrawn="1"/>
        </p:nvSpPr>
        <p:spPr>
          <a:xfrm>
            <a:off x="6532915" y="4156285"/>
            <a:ext cx="684853" cy="1663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sv-SE" sz="11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Impact</a:t>
            </a:r>
            <a:r>
              <a:rPr lang="sv-SE" sz="11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!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C1DC2A9-B9F1-68B1-CD6F-CB8E525B6CD3}"/>
              </a:ext>
            </a:extLst>
          </p:cNvPr>
          <p:cNvSpPr txBox="1"/>
          <p:nvPr userDrawn="1"/>
        </p:nvSpPr>
        <p:spPr>
          <a:xfrm>
            <a:off x="2268658" y="4079387"/>
            <a:ext cx="3309181" cy="3201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v-SE" sz="11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Förstärka redaktionella genomslag</a:t>
            </a:r>
          </a:p>
          <a:p>
            <a:pPr algn="ctr"/>
            <a:r>
              <a:rPr lang="sv-SE" sz="11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Förlänga med </a:t>
            </a:r>
            <a:r>
              <a:rPr lang="sv-SE" sz="11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content</a:t>
            </a:r>
            <a:r>
              <a:rPr lang="sv-SE" sz="11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-integrering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46E77559-1934-FEC3-62A5-4BEABE1D1F00}"/>
              </a:ext>
            </a:extLst>
          </p:cNvPr>
          <p:cNvSpPr txBox="1"/>
          <p:nvPr userDrawn="1"/>
        </p:nvSpPr>
        <p:spPr>
          <a:xfrm>
            <a:off x="431800" y="1488186"/>
            <a:ext cx="3646424" cy="21671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3200" cap="all" baseline="0" dirty="0">
                <a:effectLst/>
                <a:latin typeface="+mj-lt"/>
              </a:rPr>
              <a:t>Att använda </a:t>
            </a:r>
            <a:r>
              <a:rPr lang="sv-SE" sz="3200" cap="all" baseline="0" dirty="0">
                <a:solidFill>
                  <a:srgbClr val="FFFFFF"/>
                </a:solidFill>
                <a:effectLst/>
                <a:latin typeface="+mj-lt"/>
              </a:rPr>
              <a:t>digitala strategier och verktyg</a:t>
            </a:r>
            <a:r>
              <a:rPr lang="sv-SE" sz="3200" cap="all" baseline="0" dirty="0">
                <a:effectLst/>
                <a:latin typeface="+mj-lt"/>
              </a:rPr>
              <a:t> </a:t>
            </a:r>
            <a:br>
              <a:rPr lang="sv-SE" sz="3200" cap="all" baseline="0" dirty="0">
                <a:effectLst/>
                <a:latin typeface="+mj-lt"/>
              </a:rPr>
            </a:br>
            <a:r>
              <a:rPr lang="sv-SE" sz="3200" cap="all" baseline="0" dirty="0">
                <a:effectLst/>
                <a:latin typeface="+mj-lt"/>
              </a:rPr>
              <a:t>för </a:t>
            </a:r>
            <a:r>
              <a:rPr lang="sv-SE" sz="3200" b="1" cap="all" baseline="0" dirty="0">
                <a:effectLst/>
                <a:latin typeface="+mj-lt"/>
              </a:rPr>
              <a:t>att generera insikter, engagera</a:t>
            </a:r>
            <a:r>
              <a:rPr lang="sv-SE" sz="3200" cap="all" baseline="0" dirty="0">
                <a:effectLst/>
                <a:latin typeface="+mj-lt"/>
              </a:rPr>
              <a:t> och </a:t>
            </a:r>
            <a:r>
              <a:rPr lang="sv-SE" sz="3200" b="1" cap="all" baseline="0" dirty="0">
                <a:solidFill>
                  <a:srgbClr val="FFFFFF"/>
                </a:solidFill>
                <a:effectLst/>
                <a:latin typeface="+mj-lt"/>
              </a:rPr>
              <a:t>påverka</a:t>
            </a:r>
            <a:r>
              <a:rPr lang="sv-SE" sz="3200" cap="all" baseline="0" dirty="0">
                <a:solidFill>
                  <a:srgbClr val="FFFFFF"/>
                </a:solidFill>
                <a:effectLst/>
                <a:latin typeface="+mj-lt"/>
              </a:rPr>
              <a:t> politiska beslutsfattare.</a:t>
            </a:r>
            <a:endParaRPr lang="sv-SE" sz="3200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025948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P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50F928F9-8A05-1A04-494E-B3FD1C31D60A}"/>
              </a:ext>
            </a:extLst>
          </p:cNvPr>
          <p:cNvSpPr txBox="1"/>
          <p:nvPr userDrawn="1"/>
        </p:nvSpPr>
        <p:spPr>
          <a:xfrm>
            <a:off x="431800" y="2335470"/>
            <a:ext cx="1878263" cy="1068405"/>
          </a:xfrm>
          <a:prstGeom prst="rect">
            <a:avLst/>
          </a:prstGeom>
          <a:solidFill>
            <a:schemeClr val="bg2"/>
          </a:solidFill>
          <a:effectLst>
            <a:outerShdw dist="76200" dir="2700000" algn="tl" rotWithShape="0">
              <a:prstClr val="black"/>
            </a:outerShdw>
          </a:effectLst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2800" cap="all" baseline="0" dirty="0">
                <a:latin typeface="+mj-lt"/>
              </a:rPr>
              <a:t>målgrupp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D2FDF40-8CDE-8608-8E9C-EB3E0A63610B}"/>
              </a:ext>
            </a:extLst>
          </p:cNvPr>
          <p:cNvSpPr txBox="1"/>
          <p:nvPr userDrawn="1"/>
        </p:nvSpPr>
        <p:spPr>
          <a:xfrm>
            <a:off x="2565401" y="2335470"/>
            <a:ext cx="1878263" cy="1068405"/>
          </a:xfrm>
          <a:prstGeom prst="rect">
            <a:avLst/>
          </a:prstGeom>
          <a:solidFill>
            <a:schemeClr val="bg2"/>
          </a:solidFill>
          <a:effectLst>
            <a:outerShdw dist="76200" dir="2700000" algn="tl" rotWithShape="0">
              <a:prstClr val="black"/>
            </a:outerShdw>
          </a:effectLst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2800" cap="all" baseline="0" dirty="0">
                <a:latin typeface="+mj-lt"/>
              </a:rPr>
              <a:t>innehåll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17A828A-1FC3-5C4B-9149-2081B9DBC379}"/>
              </a:ext>
            </a:extLst>
          </p:cNvPr>
          <p:cNvSpPr txBox="1"/>
          <p:nvPr userDrawn="1"/>
        </p:nvSpPr>
        <p:spPr>
          <a:xfrm>
            <a:off x="4699002" y="2335470"/>
            <a:ext cx="1878263" cy="1068405"/>
          </a:xfrm>
          <a:prstGeom prst="rect">
            <a:avLst/>
          </a:prstGeom>
          <a:solidFill>
            <a:schemeClr val="bg2"/>
          </a:solidFill>
          <a:effectLst>
            <a:outerShdw dist="76200" dir="2700000" algn="tl" rotWithShape="0">
              <a:prstClr val="black"/>
            </a:outerShdw>
          </a:effectLst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2800" cap="all" baseline="0" dirty="0">
                <a:latin typeface="+mj-lt"/>
              </a:rPr>
              <a:t>strategi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1B9A8010-1589-1042-6119-D25B3EBE9DC1}"/>
              </a:ext>
            </a:extLst>
          </p:cNvPr>
          <p:cNvSpPr txBox="1"/>
          <p:nvPr userDrawn="1"/>
        </p:nvSpPr>
        <p:spPr>
          <a:xfrm>
            <a:off x="6832602" y="2335470"/>
            <a:ext cx="1878263" cy="1068405"/>
          </a:xfrm>
          <a:prstGeom prst="rect">
            <a:avLst/>
          </a:prstGeom>
          <a:solidFill>
            <a:schemeClr val="bg2"/>
          </a:solidFill>
          <a:effectLst>
            <a:outerShdw dist="76200" dir="2700000" algn="tl" rotWithShape="0">
              <a:prstClr val="black"/>
            </a:outerShdw>
          </a:effectLst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2800" cap="all" baseline="0" dirty="0">
                <a:latin typeface="+mj-lt"/>
              </a:rPr>
              <a:t>kampanj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7C1DC2A9-B9F1-68B1-CD6F-CB8E525B6CD3}"/>
              </a:ext>
            </a:extLst>
          </p:cNvPr>
          <p:cNvSpPr txBox="1"/>
          <p:nvPr userDrawn="1"/>
        </p:nvSpPr>
        <p:spPr>
          <a:xfrm>
            <a:off x="431800" y="4014918"/>
            <a:ext cx="1878263" cy="7540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v-SE" sz="1100" b="0" dirty="0">
                <a:latin typeface="Consolas" panose="020B0609020204030204" pitchFamily="49" charset="0"/>
                <a:cs typeface="Consolas" panose="020B0609020204030204" pitchFamily="49" charset="0"/>
              </a:rPr>
              <a:t>Nulägesanalys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sv-SE" sz="1100" b="0" dirty="0">
                <a:latin typeface="Consolas" panose="020B0609020204030204" pitchFamily="49" charset="0"/>
                <a:cs typeface="Consolas" panose="020B0609020204030204" pitchFamily="49" charset="0"/>
              </a:rPr>
              <a:t>Hitta och identifiera målgrupp och nyckelpersoner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CBBC617-70B0-5CDF-0E17-170683E84545}"/>
              </a:ext>
            </a:extLst>
          </p:cNvPr>
          <p:cNvSpPr txBox="1"/>
          <p:nvPr userDrawn="1"/>
        </p:nvSpPr>
        <p:spPr>
          <a:xfrm>
            <a:off x="2578234" y="4014918"/>
            <a:ext cx="1878263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Koncept, </a:t>
            </a:r>
            <a:b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narrativ och huvudbudskap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95DC3937-34A1-4670-1C51-BA90EB4CA1C0}"/>
              </a:ext>
            </a:extLst>
          </p:cNvPr>
          <p:cNvSpPr txBox="1"/>
          <p:nvPr userDrawn="1"/>
        </p:nvSpPr>
        <p:spPr>
          <a:xfrm>
            <a:off x="4715042" y="4014918"/>
            <a:ext cx="1878263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v-SE" sz="1100" b="0" dirty="0">
                <a:latin typeface="Consolas" panose="020B0609020204030204" pitchFamily="49" charset="0"/>
                <a:cs typeface="Consolas" panose="020B0609020204030204" pitchFamily="49" charset="0"/>
              </a:rPr>
              <a:t>Kanalstrategi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v-SE" sz="1100" b="0" dirty="0">
                <a:latin typeface="Consolas" panose="020B0609020204030204" pitchFamily="49" charset="0"/>
                <a:cs typeface="Consolas" panose="020B0609020204030204" pitchFamily="49" charset="0"/>
              </a:rPr>
              <a:t>Mediaplan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70BE861F-F29C-27A3-4F9E-C368B082B9DC}"/>
              </a:ext>
            </a:extLst>
          </p:cNvPr>
          <p:cNvSpPr txBox="1"/>
          <p:nvPr userDrawn="1"/>
        </p:nvSpPr>
        <p:spPr>
          <a:xfrm>
            <a:off x="6871101" y="4014918"/>
            <a:ext cx="187826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v-SE" sz="1100" b="0" dirty="0" err="1">
                <a:latin typeface="Consolas" panose="020B0609020204030204" pitchFamily="49" charset="0"/>
                <a:cs typeface="Consolas" panose="020B0609020204030204" pitchFamily="49" charset="0"/>
              </a:rPr>
              <a:t>Contentkampanj</a:t>
            </a:r>
            <a:endParaRPr lang="sv-SE" sz="1100" b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pSp>
        <p:nvGrpSpPr>
          <p:cNvPr id="27" name="Grupp 26">
            <a:extLst>
              <a:ext uri="{FF2B5EF4-FFF2-40B4-BE49-F238E27FC236}">
                <a16:creationId xmlns:a16="http://schemas.microsoft.com/office/drawing/2014/main" id="{81CE36E4-5521-4E8F-ECDE-06E260F1A64A}"/>
              </a:ext>
            </a:extLst>
          </p:cNvPr>
          <p:cNvGrpSpPr/>
          <p:nvPr userDrawn="1"/>
        </p:nvGrpSpPr>
        <p:grpSpPr>
          <a:xfrm>
            <a:off x="5674345" y="1945309"/>
            <a:ext cx="2098307" cy="259882"/>
            <a:chOff x="5659655" y="1876926"/>
            <a:chExt cx="2098307" cy="259882"/>
          </a:xfrm>
        </p:grpSpPr>
        <p:cxnSp>
          <p:nvCxnSpPr>
            <p:cNvPr id="22" name="Rak 21">
              <a:extLst>
                <a:ext uri="{FF2B5EF4-FFF2-40B4-BE49-F238E27FC236}">
                  <a16:creationId xmlns:a16="http://schemas.microsoft.com/office/drawing/2014/main" id="{2286AD6E-249D-5160-B4B8-91C4F6F0765C}"/>
                </a:ext>
              </a:extLst>
            </p:cNvPr>
            <p:cNvCxnSpPr/>
            <p:nvPr userDrawn="1"/>
          </p:nvCxnSpPr>
          <p:spPr>
            <a:xfrm flipV="1">
              <a:off x="5659655" y="1876926"/>
              <a:ext cx="0" cy="259882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ak 22">
              <a:extLst>
                <a:ext uri="{FF2B5EF4-FFF2-40B4-BE49-F238E27FC236}">
                  <a16:creationId xmlns:a16="http://schemas.microsoft.com/office/drawing/2014/main" id="{23249124-6F8A-2325-6872-8FBEA120FE8F}"/>
                </a:ext>
              </a:extLst>
            </p:cNvPr>
            <p:cNvCxnSpPr/>
            <p:nvPr userDrawn="1"/>
          </p:nvCxnSpPr>
          <p:spPr>
            <a:xfrm flipV="1">
              <a:off x="7757962" y="1876926"/>
              <a:ext cx="0" cy="259882"/>
            </a:xfrm>
            <a:prstGeom prst="line">
              <a:avLst/>
            </a:prstGeom>
            <a:ln w="22225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ak 23">
              <a:extLst>
                <a:ext uri="{FF2B5EF4-FFF2-40B4-BE49-F238E27FC236}">
                  <a16:creationId xmlns:a16="http://schemas.microsoft.com/office/drawing/2014/main" id="{93B16ED5-8CA0-9063-8352-1650D2FA3A7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659655" y="1876926"/>
              <a:ext cx="2098307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 27">
            <a:extLst>
              <a:ext uri="{FF2B5EF4-FFF2-40B4-BE49-F238E27FC236}">
                <a16:creationId xmlns:a16="http://schemas.microsoft.com/office/drawing/2014/main" id="{1D5E936E-BBF9-5B5E-67AC-66521E07024C}"/>
              </a:ext>
            </a:extLst>
          </p:cNvPr>
          <p:cNvGrpSpPr/>
          <p:nvPr userDrawn="1"/>
        </p:nvGrpSpPr>
        <p:grpSpPr>
          <a:xfrm flipH="1" flipV="1">
            <a:off x="5674345" y="3534153"/>
            <a:ext cx="2098307" cy="259882"/>
            <a:chOff x="5659655" y="1876926"/>
            <a:chExt cx="2098307" cy="259882"/>
          </a:xfrm>
        </p:grpSpPr>
        <p:cxnSp>
          <p:nvCxnSpPr>
            <p:cNvPr id="29" name="Rak 28">
              <a:extLst>
                <a:ext uri="{FF2B5EF4-FFF2-40B4-BE49-F238E27FC236}">
                  <a16:creationId xmlns:a16="http://schemas.microsoft.com/office/drawing/2014/main" id="{A45DC709-6C17-E71A-6BBA-6608C28F3856}"/>
                </a:ext>
              </a:extLst>
            </p:cNvPr>
            <p:cNvCxnSpPr/>
            <p:nvPr userDrawn="1"/>
          </p:nvCxnSpPr>
          <p:spPr>
            <a:xfrm flipV="1">
              <a:off x="5659655" y="1876926"/>
              <a:ext cx="0" cy="259882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>
              <a:extLst>
                <a:ext uri="{FF2B5EF4-FFF2-40B4-BE49-F238E27FC236}">
                  <a16:creationId xmlns:a16="http://schemas.microsoft.com/office/drawing/2014/main" id="{18BBC91A-24BE-55F0-5871-F2C084038AA7}"/>
                </a:ext>
              </a:extLst>
            </p:cNvPr>
            <p:cNvCxnSpPr/>
            <p:nvPr userDrawn="1"/>
          </p:nvCxnSpPr>
          <p:spPr>
            <a:xfrm flipV="1">
              <a:off x="7757962" y="1876926"/>
              <a:ext cx="0" cy="259882"/>
            </a:xfrm>
            <a:prstGeom prst="line">
              <a:avLst/>
            </a:prstGeom>
            <a:ln w="22225"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>
              <a:extLst>
                <a:ext uri="{FF2B5EF4-FFF2-40B4-BE49-F238E27FC236}">
                  <a16:creationId xmlns:a16="http://schemas.microsoft.com/office/drawing/2014/main" id="{29EB513F-DD31-F9D5-2040-16E2D26D51A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659655" y="1876926"/>
              <a:ext cx="2098307" cy="0"/>
            </a:xfrm>
            <a:prstGeom prst="line">
              <a:avLst/>
            </a:prstGeom>
            <a:ln w="2222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ruta 31">
            <a:extLst>
              <a:ext uri="{FF2B5EF4-FFF2-40B4-BE49-F238E27FC236}">
                <a16:creationId xmlns:a16="http://schemas.microsoft.com/office/drawing/2014/main" id="{B74AE638-869A-0C83-E349-78EDEFED82B7}"/>
              </a:ext>
            </a:extLst>
          </p:cNvPr>
          <p:cNvSpPr txBox="1"/>
          <p:nvPr userDrawn="1"/>
        </p:nvSpPr>
        <p:spPr>
          <a:xfrm>
            <a:off x="6051760" y="2057615"/>
            <a:ext cx="156168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000" b="0" dirty="0">
                <a:solidFill>
                  <a:srgbClr val="FE7F32"/>
                </a:solidFill>
                <a:effectLst/>
              </a:rPr>
              <a:t>Insikter och optimering</a:t>
            </a:r>
            <a:endParaRPr lang="sv-SE" sz="1000" b="0" dirty="0"/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3A938DB1-C0AC-0997-3C27-53E341E1B219}"/>
              </a:ext>
            </a:extLst>
          </p:cNvPr>
          <p:cNvSpPr txBox="1"/>
          <p:nvPr userDrawn="1"/>
        </p:nvSpPr>
        <p:spPr>
          <a:xfrm>
            <a:off x="431800" y="419203"/>
            <a:ext cx="8279065" cy="1218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sv-SE" sz="4800" cap="all" baseline="0" dirty="0">
                <a:latin typeface="+mj-lt"/>
              </a:rPr>
              <a:t>Driva </a:t>
            </a:r>
            <a:r>
              <a:rPr lang="sv-SE" sz="4800" cap="all" baseline="0" dirty="0" err="1">
                <a:latin typeface="+mj-lt"/>
              </a:rPr>
              <a:t>awareness</a:t>
            </a:r>
            <a:r>
              <a:rPr lang="sv-SE" sz="4800" cap="all" baseline="0" dirty="0">
                <a:latin typeface="+mj-lt"/>
              </a:rPr>
              <a:t> och policy </a:t>
            </a:r>
            <a:br>
              <a:rPr lang="sv-SE" sz="4800" cap="all" baseline="0" dirty="0">
                <a:latin typeface="+mj-lt"/>
              </a:rPr>
            </a:br>
            <a:r>
              <a:rPr lang="sv-SE" sz="4800" cap="all" baseline="0" dirty="0">
                <a:latin typeface="+mj-lt"/>
              </a:rPr>
              <a:t>med stöd av Digital Public </a:t>
            </a:r>
            <a:r>
              <a:rPr lang="sv-SE" sz="4800" cap="all" baseline="0" dirty="0" err="1">
                <a:latin typeface="+mj-lt"/>
              </a:rPr>
              <a:t>Affairs</a:t>
            </a:r>
            <a:endParaRPr lang="sv-SE" sz="4800" cap="all" baseline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185063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 ger kra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>
            <a:extLst>
              <a:ext uri="{FF2B5EF4-FFF2-40B4-BE49-F238E27FC236}">
                <a16:creationId xmlns:a16="http://schemas.microsoft.com/office/drawing/2014/main" id="{7C1DC2A9-B9F1-68B1-CD6F-CB8E525B6CD3}"/>
              </a:ext>
            </a:extLst>
          </p:cNvPr>
          <p:cNvSpPr txBox="1"/>
          <p:nvPr userDrawn="1"/>
        </p:nvSpPr>
        <p:spPr>
          <a:xfrm>
            <a:off x="330131" y="3006603"/>
            <a:ext cx="1620000" cy="20005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Intelligent omvärldsbevakning</a:t>
            </a:r>
          </a:p>
          <a:p>
            <a:pPr algn="ctr">
              <a:spcAft>
                <a:spcPts val="600"/>
              </a:spcAft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Research och analys</a:t>
            </a:r>
          </a:p>
          <a:p>
            <a:pPr algn="ctr">
              <a:spcAft>
                <a:spcPts val="600"/>
              </a:spcAft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Målgruppsanalys,</a:t>
            </a:r>
            <a:b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fokusgrupper</a:t>
            </a:r>
          </a:p>
          <a:p>
            <a:pPr algn="ctr">
              <a:spcAft>
                <a:spcPts val="600"/>
              </a:spcAft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Undersökningar,</a:t>
            </a:r>
            <a:b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enkäter</a:t>
            </a:r>
          </a:p>
          <a:p>
            <a:pPr algn="ctr">
              <a:spcAft>
                <a:spcPts val="600"/>
              </a:spcAft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Datadriven analys </a:t>
            </a:r>
            <a:b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och rapporter​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3CBBC617-70B0-5CDF-0E17-170683E84545}"/>
              </a:ext>
            </a:extLst>
          </p:cNvPr>
          <p:cNvSpPr txBox="1"/>
          <p:nvPr userDrawn="1"/>
        </p:nvSpPr>
        <p:spPr>
          <a:xfrm>
            <a:off x="2046584" y="3006603"/>
            <a:ext cx="1620000" cy="17176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Kommunikations-strategi</a:t>
            </a:r>
          </a:p>
          <a:p>
            <a:pPr algn="ctr">
              <a:spcAft>
                <a:spcPts val="600"/>
              </a:spcAft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Budskap och </a:t>
            </a:r>
            <a:r>
              <a:rPr lang="sv-SE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storytelling</a:t>
            </a:r>
            <a:endParaRPr lang="sv-SE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>
              <a:spcAft>
                <a:spcPts val="600"/>
              </a:spcAft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Kommunikationsplan</a:t>
            </a:r>
          </a:p>
          <a:p>
            <a:pPr algn="ctr">
              <a:spcAft>
                <a:spcPts val="600"/>
              </a:spcAft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Varumärkes​arbete</a:t>
            </a:r>
          </a:p>
          <a:p>
            <a:pPr algn="ctr">
              <a:spcAft>
                <a:spcPts val="600"/>
              </a:spcAft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Kriskommunikation​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95DC3937-34A1-4670-1C51-BA90EB4CA1C0}"/>
              </a:ext>
            </a:extLst>
          </p:cNvPr>
          <p:cNvSpPr txBox="1"/>
          <p:nvPr userDrawn="1"/>
        </p:nvSpPr>
        <p:spPr>
          <a:xfrm>
            <a:off x="3761332" y="3006603"/>
            <a:ext cx="1620000" cy="162618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Analys av beslutsfattare och processer</a:t>
            </a:r>
          </a:p>
          <a:p>
            <a:pPr algn="ctr">
              <a:spcAft>
                <a:spcPts val="600"/>
              </a:spcAft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Policyutveckling</a:t>
            </a:r>
          </a:p>
          <a:p>
            <a:pPr algn="ctr">
              <a:spcAft>
                <a:spcPts val="600"/>
              </a:spcAft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Möten, workshops, seminarier​</a:t>
            </a:r>
          </a:p>
          <a:p>
            <a:pPr algn="ctr">
              <a:spcAft>
                <a:spcPts val="600"/>
              </a:spcAft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Bygga relationer </a:t>
            </a:r>
            <a:b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och samarbeten​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70BE861F-F29C-27A3-4F9E-C368B082B9DC}"/>
              </a:ext>
            </a:extLst>
          </p:cNvPr>
          <p:cNvSpPr txBox="1"/>
          <p:nvPr userDrawn="1"/>
        </p:nvSpPr>
        <p:spPr>
          <a:xfrm>
            <a:off x="5484694" y="3006603"/>
            <a:ext cx="1620000" cy="17176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Budskap och </a:t>
            </a:r>
            <a:b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nyhetsvinklar</a:t>
            </a:r>
          </a:p>
          <a:p>
            <a:pPr algn="ctr">
              <a:spcAft>
                <a:spcPts val="600"/>
              </a:spcAft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Mediestrategi</a:t>
            </a:r>
          </a:p>
          <a:p>
            <a:pPr algn="ctr">
              <a:spcAft>
                <a:spcPts val="600"/>
              </a:spcAft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Medierelationer</a:t>
            </a:r>
          </a:p>
          <a:p>
            <a:pPr algn="ctr">
              <a:spcAft>
                <a:spcPts val="600"/>
              </a:spcAft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Bearbetning av media​</a:t>
            </a:r>
          </a:p>
          <a:p>
            <a:pPr algn="ctr">
              <a:spcAft>
                <a:spcPts val="600"/>
              </a:spcAft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Media- och budskapsträning​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3A938DB1-C0AC-0997-3C27-53E341E1B219}"/>
              </a:ext>
            </a:extLst>
          </p:cNvPr>
          <p:cNvSpPr txBox="1"/>
          <p:nvPr userDrawn="1"/>
        </p:nvSpPr>
        <p:spPr>
          <a:xfrm>
            <a:off x="431800" y="419203"/>
            <a:ext cx="827906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4800" cap="all" baseline="0" dirty="0">
                <a:latin typeface="+mj-lt"/>
              </a:rPr>
              <a:t>vi ger kraft åt samhällsförändrare</a:t>
            </a:r>
          </a:p>
        </p:txBody>
      </p:sp>
      <p:sp>
        <p:nvSpPr>
          <p:cNvPr id="2" name="Höger 1">
            <a:extLst>
              <a:ext uri="{FF2B5EF4-FFF2-40B4-BE49-F238E27FC236}">
                <a16:creationId xmlns:a16="http://schemas.microsoft.com/office/drawing/2014/main" id="{300B7B71-AF1A-81F8-1819-318315AFCF15}"/>
              </a:ext>
            </a:extLst>
          </p:cNvPr>
          <p:cNvSpPr/>
          <p:nvPr userDrawn="1"/>
        </p:nvSpPr>
        <p:spPr>
          <a:xfrm>
            <a:off x="0" y="1976284"/>
            <a:ext cx="9144000" cy="320163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C81C3FD0-6373-2A00-A839-C022B38855FD}"/>
              </a:ext>
            </a:extLst>
          </p:cNvPr>
          <p:cNvSpPr/>
          <p:nvPr userDrawn="1"/>
        </p:nvSpPr>
        <p:spPr>
          <a:xfrm>
            <a:off x="431799" y="1420557"/>
            <a:ext cx="1416665" cy="14166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Analys</a:t>
            </a:r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18D65089-530A-6690-315E-E3B6612F74C3}"/>
              </a:ext>
            </a:extLst>
          </p:cNvPr>
          <p:cNvSpPr/>
          <p:nvPr userDrawn="1"/>
        </p:nvSpPr>
        <p:spPr>
          <a:xfrm>
            <a:off x="2149987" y="1420557"/>
            <a:ext cx="1416665" cy="14166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Kommunikation</a:t>
            </a:r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B953C43D-6798-D137-4DE3-16F60A23F8B9}"/>
              </a:ext>
            </a:extLst>
          </p:cNvPr>
          <p:cNvSpPr/>
          <p:nvPr userDrawn="1"/>
        </p:nvSpPr>
        <p:spPr>
          <a:xfrm>
            <a:off x="3868174" y="1420557"/>
            <a:ext cx="1416665" cy="14166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Public </a:t>
            </a:r>
            <a:r>
              <a:rPr lang="sv-SE" sz="1000" b="1" dirty="0" err="1">
                <a:solidFill>
                  <a:schemeClr val="tx1"/>
                </a:solidFill>
              </a:rPr>
              <a:t>affairs</a:t>
            </a:r>
            <a:endParaRPr lang="sv-SE" sz="1000" b="1" dirty="0">
              <a:solidFill>
                <a:schemeClr val="tx1"/>
              </a:solidFill>
            </a:endParaRPr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D25C308E-9C60-870E-1CBB-08CC8965AF22}"/>
              </a:ext>
            </a:extLst>
          </p:cNvPr>
          <p:cNvSpPr/>
          <p:nvPr userDrawn="1"/>
        </p:nvSpPr>
        <p:spPr>
          <a:xfrm>
            <a:off x="5586362" y="1420557"/>
            <a:ext cx="1416665" cy="14166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PR och media</a:t>
            </a:r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52753163-6347-F952-E619-7A0E532668E6}"/>
              </a:ext>
            </a:extLst>
          </p:cNvPr>
          <p:cNvSpPr/>
          <p:nvPr userDrawn="1"/>
        </p:nvSpPr>
        <p:spPr>
          <a:xfrm>
            <a:off x="7304549" y="1420557"/>
            <a:ext cx="1416665" cy="14166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000" b="1" dirty="0">
                <a:solidFill>
                  <a:schemeClr val="tx1"/>
                </a:solidFill>
              </a:rPr>
              <a:t>Kampanj och innehåll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8528546E-A25F-8320-E476-34BF8019F313}"/>
              </a:ext>
            </a:extLst>
          </p:cNvPr>
          <p:cNvSpPr txBox="1"/>
          <p:nvPr userDrawn="1"/>
        </p:nvSpPr>
        <p:spPr>
          <a:xfrm>
            <a:off x="7208056" y="3006603"/>
            <a:ext cx="1620000" cy="171769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Konceptutveckling</a:t>
            </a:r>
          </a:p>
          <a:p>
            <a:pPr algn="ctr">
              <a:spcAft>
                <a:spcPts val="600"/>
              </a:spcAft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Engagemangsdrivna kampanjer​</a:t>
            </a:r>
          </a:p>
          <a:p>
            <a:pPr algn="ctr">
              <a:spcAft>
                <a:spcPts val="600"/>
              </a:spcAft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Digital Public </a:t>
            </a:r>
            <a:r>
              <a:rPr lang="sv-SE" sz="1100" dirty="0" err="1">
                <a:latin typeface="Consolas" panose="020B0609020204030204" pitchFamily="49" charset="0"/>
                <a:cs typeface="Consolas" panose="020B0609020204030204" pitchFamily="49" charset="0"/>
              </a:rPr>
              <a:t>Affairs</a:t>
            </a:r>
            <a:endParaRPr lang="sv-SE" sz="11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ctr">
              <a:spcAft>
                <a:spcPts val="600"/>
              </a:spcAft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Innehållsproduktion</a:t>
            </a:r>
          </a:p>
          <a:p>
            <a:pPr algn="ctr">
              <a:spcAft>
                <a:spcPts val="600"/>
              </a:spcAft>
            </a:pPr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Kanalstrategi, medieköp​</a:t>
            </a:r>
          </a:p>
        </p:txBody>
      </p:sp>
    </p:spTree>
    <p:extLst>
      <p:ext uri="{BB962C8B-B14F-4D97-AF65-F5344CB8AC3E}">
        <p14:creationId xmlns:p14="http://schemas.microsoft.com/office/powerpoint/2010/main" val="31906875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 25">
            <a:extLst>
              <a:ext uri="{FF2B5EF4-FFF2-40B4-BE49-F238E27FC236}">
                <a16:creationId xmlns:a16="http://schemas.microsoft.com/office/drawing/2014/main" id="{6919E235-8242-C22E-9334-ED495580BC6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74645" y="0"/>
            <a:ext cx="5194710" cy="519471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7BF29A38-BBBC-55F1-F61E-C19B9FEAE3A6}"/>
              </a:ext>
            </a:extLst>
          </p:cNvPr>
          <p:cNvSpPr txBox="1"/>
          <p:nvPr userDrawn="1"/>
        </p:nvSpPr>
        <p:spPr>
          <a:xfrm>
            <a:off x="431800" y="411162"/>
            <a:ext cx="2016432" cy="975186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Presentationsstöd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Powerpoint som sammanfattar innehållet </a:t>
            </a:r>
            <a:br>
              <a:rPr lang="sv-SE" sz="100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i 3–6–10 bilder.</a:t>
            </a:r>
            <a:endParaRPr lang="sv-SE" sz="1000" dirty="0">
              <a:latin typeface="+mn-lt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539C2C9-30E5-24EB-CCBB-F8DD1652759F}"/>
              </a:ext>
            </a:extLst>
          </p:cNvPr>
          <p:cNvSpPr txBox="1"/>
          <p:nvPr userDrawn="1"/>
        </p:nvSpPr>
        <p:spPr>
          <a:xfrm>
            <a:off x="431800" y="1525485"/>
            <a:ext cx="2016432" cy="975186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PR &amp; media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Debattartikel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 err="1">
                <a:solidFill>
                  <a:srgbClr val="000000"/>
                </a:solidFill>
                <a:effectLst/>
                <a:latin typeface="+mn-lt"/>
              </a:rPr>
              <a:t>Införsäljning</a:t>
            </a:r>
            <a:endParaRPr lang="sv-SE" sz="1000" dirty="0">
              <a:latin typeface="+mn-lt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DF0A95C-6DBD-DE7C-772F-053255B53D7B}"/>
              </a:ext>
            </a:extLst>
          </p:cNvPr>
          <p:cNvSpPr txBox="1"/>
          <p:nvPr userDrawn="1"/>
        </p:nvSpPr>
        <p:spPr>
          <a:xfrm>
            <a:off x="431800" y="2639808"/>
            <a:ext cx="2016432" cy="975186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 err="1">
                <a:solidFill>
                  <a:srgbClr val="000000"/>
                </a:solidFill>
                <a:effectLst/>
                <a:latin typeface="+mn-lt"/>
              </a:rPr>
              <a:t>Scrolly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Gör innehållet tillgängligt och spännande på en interaktiv webbplats </a:t>
            </a:r>
            <a:endParaRPr lang="sv-SE" sz="1000" dirty="0">
              <a:latin typeface="+mn-lt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2F960E7F-1A09-CA60-7617-8AEF53B5CEF6}"/>
              </a:ext>
            </a:extLst>
          </p:cNvPr>
          <p:cNvSpPr txBox="1"/>
          <p:nvPr userDrawn="1"/>
        </p:nvSpPr>
        <p:spPr>
          <a:xfrm>
            <a:off x="431800" y="3754130"/>
            <a:ext cx="2016432" cy="975186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Seminarium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Presentera rapporten på ett evenemang</a:t>
            </a:r>
            <a:endParaRPr lang="sv-SE" sz="1000" dirty="0">
              <a:latin typeface="+mn-lt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0D083081-FAE1-D02A-DA36-A92529A833E9}"/>
              </a:ext>
            </a:extLst>
          </p:cNvPr>
          <p:cNvSpPr txBox="1"/>
          <p:nvPr userDrawn="1"/>
        </p:nvSpPr>
        <p:spPr>
          <a:xfrm>
            <a:off x="6704781" y="411162"/>
            <a:ext cx="2016432" cy="975186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DPA-kampanj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 err="1">
                <a:solidFill>
                  <a:srgbClr val="000000"/>
                </a:solidFill>
                <a:effectLst/>
                <a:latin typeface="+mn-lt"/>
              </a:rPr>
              <a:t>Contentproduktion</a:t>
            </a:r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, strategi och mediaplan för att nå målgruppen</a:t>
            </a:r>
            <a:endParaRPr lang="sv-SE" sz="1000" dirty="0">
              <a:latin typeface="+mn-lt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599C0C30-8078-9804-38E2-3DF7C6AC61A4}"/>
              </a:ext>
            </a:extLst>
          </p:cNvPr>
          <p:cNvSpPr txBox="1"/>
          <p:nvPr userDrawn="1"/>
        </p:nvSpPr>
        <p:spPr>
          <a:xfrm>
            <a:off x="6704781" y="1525485"/>
            <a:ext cx="2016432" cy="975186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Delningsbilder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Innehåll till sociala medier</a:t>
            </a:r>
            <a:endParaRPr lang="sv-SE" sz="1000" dirty="0">
              <a:latin typeface="+mn-lt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2A8AB2E7-C831-1BAF-B040-0E081E33F86E}"/>
              </a:ext>
            </a:extLst>
          </p:cNvPr>
          <p:cNvSpPr txBox="1"/>
          <p:nvPr userDrawn="1"/>
        </p:nvSpPr>
        <p:spPr>
          <a:xfrm>
            <a:off x="6704781" y="2639808"/>
            <a:ext cx="2016432" cy="975186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Video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Sammanfattning av rapporten i videoformat</a:t>
            </a:r>
            <a:endParaRPr lang="sv-SE" sz="1000" dirty="0">
              <a:latin typeface="+mn-lt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91F64D67-7A0F-4ECD-8ED2-4252F6115F5E}"/>
              </a:ext>
            </a:extLst>
          </p:cNvPr>
          <p:cNvSpPr txBox="1"/>
          <p:nvPr userDrawn="1"/>
        </p:nvSpPr>
        <p:spPr>
          <a:xfrm>
            <a:off x="6704781" y="3754130"/>
            <a:ext cx="2016432" cy="975186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Mailutskick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Innehåll och teknik för effektiv distribution</a:t>
            </a:r>
            <a:endParaRPr lang="sv-SE" sz="1000" dirty="0">
              <a:latin typeface="+mn-lt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3D007F9B-BA3A-6EF9-02E6-33F685C33D4C}"/>
              </a:ext>
            </a:extLst>
          </p:cNvPr>
          <p:cNvSpPr txBox="1"/>
          <p:nvPr userDrawn="1"/>
        </p:nvSpPr>
        <p:spPr>
          <a:xfrm>
            <a:off x="3905365" y="1394293"/>
            <a:ext cx="1333270" cy="1702542"/>
          </a:xfrm>
          <a:prstGeom prst="rect">
            <a:avLst/>
          </a:prstGeom>
          <a:solidFill>
            <a:schemeClr val="accent1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2800" b="0" cap="all" baseline="0" dirty="0">
                <a:solidFill>
                  <a:srgbClr val="000000"/>
                </a:solidFill>
                <a:effectLst/>
                <a:latin typeface="+mj-lt"/>
              </a:rPr>
              <a:t>Rapport</a:t>
            </a:r>
            <a:endParaRPr lang="sv-SE" sz="2800" b="0" cap="all" baseline="0" dirty="0">
              <a:latin typeface="+mj-lt"/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4029736B-4260-9615-06D4-EDC079F014C3}"/>
              </a:ext>
            </a:extLst>
          </p:cNvPr>
          <p:cNvSpPr txBox="1"/>
          <p:nvPr userDrawn="1"/>
        </p:nvSpPr>
        <p:spPr>
          <a:xfrm>
            <a:off x="3632868" y="3187950"/>
            <a:ext cx="187826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1000" dirty="0">
                <a:latin typeface="Consolas" panose="020B0609020204030204" pitchFamily="49" charset="0"/>
                <a:cs typeface="Consolas" panose="020B0609020204030204" pitchFamily="49" charset="0"/>
              </a:rPr>
              <a:t>Vi skriver rapporten </a:t>
            </a:r>
            <a:br>
              <a:rPr lang="sv-SE" sz="1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sv-SE" sz="1000" dirty="0">
                <a:latin typeface="Consolas" panose="020B0609020204030204" pitchFamily="49" charset="0"/>
                <a:cs typeface="Consolas" panose="020B0609020204030204" pitchFamily="49" charset="0"/>
              </a:rPr>
              <a:t>– och hjälper till att skapa maximalt värde </a:t>
            </a:r>
            <a:br>
              <a:rPr lang="sv-SE" sz="10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sv-SE" sz="1000" dirty="0">
                <a:latin typeface="Consolas" panose="020B0609020204030204" pitchFamily="49" charset="0"/>
                <a:cs typeface="Consolas" panose="020B0609020204030204" pitchFamily="49" charset="0"/>
              </a:rPr>
              <a:t>av innehållet</a:t>
            </a:r>
          </a:p>
        </p:txBody>
      </p:sp>
    </p:spTree>
    <p:extLst>
      <p:ext uri="{BB962C8B-B14F-4D97-AF65-F5344CB8AC3E}">
        <p14:creationId xmlns:p14="http://schemas.microsoft.com/office/powerpoint/2010/main" val="15837039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7BF29A38-BBBC-55F1-F61E-C19B9FEAE3A6}"/>
              </a:ext>
            </a:extLst>
          </p:cNvPr>
          <p:cNvSpPr txBox="1"/>
          <p:nvPr userDrawn="1"/>
        </p:nvSpPr>
        <p:spPr>
          <a:xfrm>
            <a:off x="431800" y="411162"/>
            <a:ext cx="2016432" cy="975186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Presentationsstöd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Powerpoint som sammanfattar innehållet </a:t>
            </a:r>
            <a:br>
              <a:rPr lang="sv-SE" sz="100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i 3–6–10 bilder.</a:t>
            </a:r>
            <a:endParaRPr lang="sv-SE" sz="1000" dirty="0">
              <a:latin typeface="+mn-lt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539C2C9-30E5-24EB-CCBB-F8DD1652759F}"/>
              </a:ext>
            </a:extLst>
          </p:cNvPr>
          <p:cNvSpPr txBox="1"/>
          <p:nvPr userDrawn="1"/>
        </p:nvSpPr>
        <p:spPr>
          <a:xfrm>
            <a:off x="431800" y="1525485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PR &amp; media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Debattartikel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 err="1">
                <a:solidFill>
                  <a:srgbClr val="000000"/>
                </a:solidFill>
                <a:effectLst/>
                <a:latin typeface="+mn-lt"/>
              </a:rPr>
              <a:t>Införsäljning</a:t>
            </a:r>
            <a:endParaRPr lang="sv-SE" sz="1000" dirty="0">
              <a:latin typeface="+mn-lt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DF0A95C-6DBD-DE7C-772F-053255B53D7B}"/>
              </a:ext>
            </a:extLst>
          </p:cNvPr>
          <p:cNvSpPr txBox="1"/>
          <p:nvPr userDrawn="1"/>
        </p:nvSpPr>
        <p:spPr>
          <a:xfrm>
            <a:off x="431800" y="2639808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 err="1">
                <a:solidFill>
                  <a:srgbClr val="000000"/>
                </a:solidFill>
                <a:effectLst/>
                <a:latin typeface="+mn-lt"/>
              </a:rPr>
              <a:t>Scrolly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Gör innehållet tillgängligt och spännande på en interaktiv webbplats </a:t>
            </a:r>
            <a:endParaRPr lang="sv-SE" sz="1000" dirty="0">
              <a:latin typeface="+mn-lt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2F960E7F-1A09-CA60-7617-8AEF53B5CEF6}"/>
              </a:ext>
            </a:extLst>
          </p:cNvPr>
          <p:cNvSpPr txBox="1"/>
          <p:nvPr userDrawn="1"/>
        </p:nvSpPr>
        <p:spPr>
          <a:xfrm>
            <a:off x="431800" y="3754130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Seminarium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Presentera rapporten på ett evenemang</a:t>
            </a:r>
            <a:endParaRPr lang="sv-SE" sz="1000" dirty="0">
              <a:latin typeface="+mn-lt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0D083081-FAE1-D02A-DA36-A92529A833E9}"/>
              </a:ext>
            </a:extLst>
          </p:cNvPr>
          <p:cNvSpPr txBox="1"/>
          <p:nvPr userDrawn="1"/>
        </p:nvSpPr>
        <p:spPr>
          <a:xfrm>
            <a:off x="6704781" y="411162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DPA-kampanj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 err="1">
                <a:solidFill>
                  <a:srgbClr val="000000"/>
                </a:solidFill>
                <a:effectLst/>
                <a:latin typeface="+mn-lt"/>
              </a:rPr>
              <a:t>Contentproduktion</a:t>
            </a:r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, strategi och mediaplan för att nå målgruppen</a:t>
            </a:r>
            <a:endParaRPr lang="sv-SE" sz="1000" dirty="0">
              <a:latin typeface="+mn-lt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599C0C30-8078-9804-38E2-3DF7C6AC61A4}"/>
              </a:ext>
            </a:extLst>
          </p:cNvPr>
          <p:cNvSpPr txBox="1"/>
          <p:nvPr userDrawn="1"/>
        </p:nvSpPr>
        <p:spPr>
          <a:xfrm>
            <a:off x="6704781" y="1525485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Delningsbilder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Innehåll till sociala medier</a:t>
            </a:r>
            <a:endParaRPr lang="sv-SE" sz="1000" dirty="0">
              <a:latin typeface="+mn-lt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2A8AB2E7-C831-1BAF-B040-0E081E33F86E}"/>
              </a:ext>
            </a:extLst>
          </p:cNvPr>
          <p:cNvSpPr txBox="1"/>
          <p:nvPr userDrawn="1"/>
        </p:nvSpPr>
        <p:spPr>
          <a:xfrm>
            <a:off x="6704781" y="2639808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Video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Sammanfattning av rapporten i videoformat</a:t>
            </a:r>
            <a:endParaRPr lang="sv-SE" sz="1000" dirty="0">
              <a:latin typeface="+mn-lt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91F64D67-7A0F-4ECD-8ED2-4252F6115F5E}"/>
              </a:ext>
            </a:extLst>
          </p:cNvPr>
          <p:cNvSpPr txBox="1"/>
          <p:nvPr userDrawn="1"/>
        </p:nvSpPr>
        <p:spPr>
          <a:xfrm>
            <a:off x="6704781" y="3754130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Mailutskick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Innehåll och teknik för effektiv distribution</a:t>
            </a:r>
            <a:endParaRPr lang="sv-SE" sz="1000" dirty="0">
              <a:latin typeface="+mn-lt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2949993-022D-3F14-1174-055B4D3CE556}"/>
              </a:ext>
            </a:extLst>
          </p:cNvPr>
          <p:cNvSpPr txBox="1"/>
          <p:nvPr userDrawn="1"/>
        </p:nvSpPr>
        <p:spPr>
          <a:xfrm>
            <a:off x="2723126" y="411163"/>
            <a:ext cx="3706761" cy="863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sv-SE" sz="3400" cap="all" dirty="0">
                <a:solidFill>
                  <a:srgbClr val="FFFFFF"/>
                </a:solidFill>
                <a:effectLst/>
                <a:latin typeface="+mj-lt"/>
              </a:rPr>
              <a:t>Sprid rapporten</a:t>
            </a:r>
            <a:br>
              <a:rPr lang="sv-SE" sz="3400" cap="all" dirty="0">
                <a:effectLst/>
                <a:latin typeface="+mj-lt"/>
              </a:rPr>
            </a:br>
            <a:r>
              <a:rPr lang="sv-SE" sz="3400" cap="all" dirty="0">
                <a:effectLst/>
                <a:latin typeface="+mj-lt"/>
              </a:rPr>
              <a:t>Presentationsstöd 3·6·10</a:t>
            </a:r>
            <a:endParaRPr lang="sv-SE" sz="3400" dirty="0">
              <a:latin typeface="+mj-lt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9DA07E9-6CF0-E9BF-611D-95B6C5535C38}"/>
              </a:ext>
            </a:extLst>
          </p:cNvPr>
          <p:cNvSpPr txBox="1"/>
          <p:nvPr userDrawn="1"/>
        </p:nvSpPr>
        <p:spPr>
          <a:xfrm>
            <a:off x="2723125" y="1525755"/>
            <a:ext cx="3706761" cy="25576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sv-SE" sz="1400" dirty="0">
                <a:latin typeface="+mn-lt"/>
              </a:rPr>
              <a:t>Stöd för att berätta om innehållet såväl internt som externt. Vi hjälper dig att sammanfatta effektivt och lättillgängligt i en presentation med tre olika längder: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>
                <a:effectLst/>
                <a:latin typeface="+mn-lt"/>
              </a:rPr>
              <a:t>3 bilder. </a:t>
            </a:r>
            <a:r>
              <a:rPr lang="sv-SE" sz="1400" dirty="0">
                <a:latin typeface="+mn-lt"/>
              </a:rPr>
              <a:t>Det allra viktigaste som du drar på 3–5 minuter.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>
                <a:effectLst/>
                <a:latin typeface="+mn-lt"/>
              </a:rPr>
              <a:t>6 bilder.</a:t>
            </a:r>
            <a:r>
              <a:rPr lang="sv-SE" sz="1400" dirty="0">
                <a:latin typeface="+mn-lt"/>
              </a:rPr>
              <a:t> En kort sammanfattning, som tar 5–10 minuter av mötet.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>
                <a:effectLst/>
                <a:latin typeface="+mn-lt"/>
              </a:rPr>
              <a:t>10 bilder. </a:t>
            </a:r>
            <a:r>
              <a:rPr lang="sv-SE" sz="1400" dirty="0">
                <a:latin typeface="+mn-lt"/>
              </a:rPr>
              <a:t>När det finns tid för mer resonemang. 10–20 minuter.</a:t>
            </a:r>
          </a:p>
        </p:txBody>
      </p:sp>
      <p:sp>
        <p:nvSpPr>
          <p:cNvPr id="4" name="Höger 3">
            <a:extLst>
              <a:ext uri="{FF2B5EF4-FFF2-40B4-BE49-F238E27FC236}">
                <a16:creationId xmlns:a16="http://schemas.microsoft.com/office/drawing/2014/main" id="{4CADFC97-AAD2-078A-391B-64582EBA0999}"/>
              </a:ext>
            </a:extLst>
          </p:cNvPr>
          <p:cNvSpPr/>
          <p:nvPr userDrawn="1"/>
        </p:nvSpPr>
        <p:spPr>
          <a:xfrm>
            <a:off x="0" y="597013"/>
            <a:ext cx="431800" cy="4916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50805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7BF29A38-BBBC-55F1-F61E-C19B9FEAE3A6}"/>
              </a:ext>
            </a:extLst>
          </p:cNvPr>
          <p:cNvSpPr txBox="1"/>
          <p:nvPr userDrawn="1"/>
        </p:nvSpPr>
        <p:spPr>
          <a:xfrm>
            <a:off x="431800" y="411162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Presentationsstöd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Powerpoint som sammanfattar innehållet </a:t>
            </a:r>
            <a:br>
              <a:rPr lang="sv-SE" sz="100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i 3–6–10 bilder.</a:t>
            </a:r>
            <a:endParaRPr lang="sv-SE" sz="1000" dirty="0">
              <a:latin typeface="+mn-lt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539C2C9-30E5-24EB-CCBB-F8DD1652759F}"/>
              </a:ext>
            </a:extLst>
          </p:cNvPr>
          <p:cNvSpPr txBox="1"/>
          <p:nvPr userDrawn="1"/>
        </p:nvSpPr>
        <p:spPr>
          <a:xfrm>
            <a:off x="431800" y="1525485"/>
            <a:ext cx="2016432" cy="975186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PR &amp; media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Debattartikel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 err="1">
                <a:solidFill>
                  <a:srgbClr val="000000"/>
                </a:solidFill>
                <a:effectLst/>
                <a:latin typeface="+mn-lt"/>
              </a:rPr>
              <a:t>Införsäljning</a:t>
            </a:r>
            <a:endParaRPr lang="sv-SE" sz="1000" dirty="0">
              <a:latin typeface="+mn-lt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DF0A95C-6DBD-DE7C-772F-053255B53D7B}"/>
              </a:ext>
            </a:extLst>
          </p:cNvPr>
          <p:cNvSpPr txBox="1"/>
          <p:nvPr userDrawn="1"/>
        </p:nvSpPr>
        <p:spPr>
          <a:xfrm>
            <a:off x="431800" y="2639808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 err="1">
                <a:solidFill>
                  <a:srgbClr val="000000"/>
                </a:solidFill>
                <a:effectLst/>
                <a:latin typeface="+mn-lt"/>
              </a:rPr>
              <a:t>Scrolly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Gör innehållet tillgängligt och spännande på en interaktiv webbplats </a:t>
            </a:r>
            <a:endParaRPr lang="sv-SE" sz="1000" dirty="0">
              <a:latin typeface="+mn-lt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2F960E7F-1A09-CA60-7617-8AEF53B5CEF6}"/>
              </a:ext>
            </a:extLst>
          </p:cNvPr>
          <p:cNvSpPr txBox="1"/>
          <p:nvPr userDrawn="1"/>
        </p:nvSpPr>
        <p:spPr>
          <a:xfrm>
            <a:off x="431800" y="3754130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Seminarium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Presentera rapporten på ett evenemang</a:t>
            </a:r>
            <a:endParaRPr lang="sv-SE" sz="1000" dirty="0">
              <a:latin typeface="+mn-lt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0D083081-FAE1-D02A-DA36-A92529A833E9}"/>
              </a:ext>
            </a:extLst>
          </p:cNvPr>
          <p:cNvSpPr txBox="1"/>
          <p:nvPr userDrawn="1"/>
        </p:nvSpPr>
        <p:spPr>
          <a:xfrm>
            <a:off x="6704781" y="411162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DPA-kampanj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 err="1">
                <a:solidFill>
                  <a:srgbClr val="000000"/>
                </a:solidFill>
                <a:effectLst/>
                <a:latin typeface="+mn-lt"/>
              </a:rPr>
              <a:t>Contentproduktion</a:t>
            </a:r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, strategi och mediaplan för att nå målgruppen</a:t>
            </a:r>
            <a:endParaRPr lang="sv-SE" sz="1000" dirty="0">
              <a:latin typeface="+mn-lt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599C0C30-8078-9804-38E2-3DF7C6AC61A4}"/>
              </a:ext>
            </a:extLst>
          </p:cNvPr>
          <p:cNvSpPr txBox="1"/>
          <p:nvPr userDrawn="1"/>
        </p:nvSpPr>
        <p:spPr>
          <a:xfrm>
            <a:off x="6704781" y="1525485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Delningsbilder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Innehåll till sociala medier</a:t>
            </a:r>
            <a:endParaRPr lang="sv-SE" sz="1000" dirty="0">
              <a:latin typeface="+mn-lt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2A8AB2E7-C831-1BAF-B040-0E081E33F86E}"/>
              </a:ext>
            </a:extLst>
          </p:cNvPr>
          <p:cNvSpPr txBox="1"/>
          <p:nvPr userDrawn="1"/>
        </p:nvSpPr>
        <p:spPr>
          <a:xfrm>
            <a:off x="6704781" y="2639808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Video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Sammanfattning av rapporten i videoformat</a:t>
            </a:r>
            <a:endParaRPr lang="sv-SE" sz="1000" dirty="0">
              <a:latin typeface="+mn-lt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91F64D67-7A0F-4ECD-8ED2-4252F6115F5E}"/>
              </a:ext>
            </a:extLst>
          </p:cNvPr>
          <p:cNvSpPr txBox="1"/>
          <p:nvPr userDrawn="1"/>
        </p:nvSpPr>
        <p:spPr>
          <a:xfrm>
            <a:off x="6704781" y="3754130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Mailutskick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Innehåll och teknik för effektiv distribution</a:t>
            </a:r>
            <a:endParaRPr lang="sv-SE" sz="1000" dirty="0">
              <a:latin typeface="+mn-lt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2949993-022D-3F14-1174-055B4D3CE556}"/>
              </a:ext>
            </a:extLst>
          </p:cNvPr>
          <p:cNvSpPr txBox="1"/>
          <p:nvPr userDrawn="1"/>
        </p:nvSpPr>
        <p:spPr>
          <a:xfrm>
            <a:off x="2723126" y="411163"/>
            <a:ext cx="3706761" cy="863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sv-SE" sz="3400" cap="all" dirty="0">
                <a:solidFill>
                  <a:srgbClr val="FFFFFF"/>
                </a:solidFill>
                <a:effectLst/>
                <a:latin typeface="+mj-lt"/>
              </a:rPr>
              <a:t>Sprid rapporten</a:t>
            </a:r>
            <a:br>
              <a:rPr lang="sv-SE" sz="3400" cap="all" dirty="0">
                <a:effectLst/>
                <a:latin typeface="+mj-lt"/>
              </a:rPr>
            </a:br>
            <a:r>
              <a:rPr lang="sv-SE" sz="3400" cap="all" dirty="0" err="1">
                <a:effectLst/>
                <a:latin typeface="+mj-lt"/>
              </a:rPr>
              <a:t>pr</a:t>
            </a:r>
            <a:r>
              <a:rPr lang="sv-SE" sz="3400" cap="all" dirty="0">
                <a:effectLst/>
                <a:latin typeface="+mj-lt"/>
              </a:rPr>
              <a:t> &amp; media</a:t>
            </a:r>
            <a:endParaRPr lang="sv-SE" sz="3400" dirty="0">
              <a:latin typeface="+mj-lt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9DA07E9-6CF0-E9BF-611D-95B6C5535C38}"/>
              </a:ext>
            </a:extLst>
          </p:cNvPr>
          <p:cNvSpPr txBox="1"/>
          <p:nvPr userDrawn="1"/>
        </p:nvSpPr>
        <p:spPr>
          <a:xfrm>
            <a:off x="2723125" y="1525755"/>
            <a:ext cx="3706761" cy="18372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sv-SE" sz="1400" dirty="0"/>
              <a:t>Låt rapporten bli en nyhet. Vi hjälper dig med råd och mediakontakter.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>
                <a:effectLst/>
              </a:rPr>
              <a:t>Pressmeddelande och </a:t>
            </a:r>
            <a:r>
              <a:rPr lang="sv-SE" sz="1400" b="1" dirty="0" err="1">
                <a:effectLst/>
              </a:rPr>
              <a:t>införsäljning</a:t>
            </a:r>
            <a:r>
              <a:rPr lang="sv-SE" sz="1400" b="1" dirty="0">
                <a:effectLst/>
              </a:rPr>
              <a:t> </a:t>
            </a:r>
            <a:endParaRPr lang="sv-SE" sz="1400" dirty="0"/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>
                <a:effectLst/>
              </a:rPr>
              <a:t>Debattartikel </a:t>
            </a:r>
            <a:endParaRPr lang="sv-SE" sz="1400" dirty="0"/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>
                <a:effectLst/>
              </a:rPr>
              <a:t>Ambassadörer och talespersoner</a:t>
            </a:r>
            <a:endParaRPr lang="sv-SE" sz="1400" dirty="0"/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>
                <a:effectLst/>
              </a:rPr>
              <a:t>Budskapsträning </a:t>
            </a:r>
            <a:endParaRPr lang="sv-SE" sz="1400" dirty="0"/>
          </a:p>
        </p:txBody>
      </p:sp>
      <p:sp>
        <p:nvSpPr>
          <p:cNvPr id="4" name="Höger 3">
            <a:extLst>
              <a:ext uri="{FF2B5EF4-FFF2-40B4-BE49-F238E27FC236}">
                <a16:creationId xmlns:a16="http://schemas.microsoft.com/office/drawing/2014/main" id="{4CADFC97-AAD2-078A-391B-64582EBA0999}"/>
              </a:ext>
            </a:extLst>
          </p:cNvPr>
          <p:cNvSpPr/>
          <p:nvPr userDrawn="1"/>
        </p:nvSpPr>
        <p:spPr>
          <a:xfrm>
            <a:off x="0" y="1767272"/>
            <a:ext cx="431800" cy="4916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71107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7BF29A38-BBBC-55F1-F61E-C19B9FEAE3A6}"/>
              </a:ext>
            </a:extLst>
          </p:cNvPr>
          <p:cNvSpPr txBox="1"/>
          <p:nvPr userDrawn="1"/>
        </p:nvSpPr>
        <p:spPr>
          <a:xfrm>
            <a:off x="431800" y="411162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Presentationsstöd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Powerpoint som sammanfattar innehållet </a:t>
            </a:r>
            <a:br>
              <a:rPr lang="sv-SE" sz="100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i 3–6–10 bilder.</a:t>
            </a:r>
            <a:endParaRPr lang="sv-SE" sz="1000" dirty="0">
              <a:latin typeface="+mn-lt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539C2C9-30E5-24EB-CCBB-F8DD1652759F}"/>
              </a:ext>
            </a:extLst>
          </p:cNvPr>
          <p:cNvSpPr txBox="1"/>
          <p:nvPr userDrawn="1"/>
        </p:nvSpPr>
        <p:spPr>
          <a:xfrm>
            <a:off x="431800" y="1525485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PR &amp; media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Debattartikel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 err="1">
                <a:solidFill>
                  <a:srgbClr val="000000"/>
                </a:solidFill>
                <a:effectLst/>
                <a:latin typeface="+mn-lt"/>
              </a:rPr>
              <a:t>Införsäljning</a:t>
            </a:r>
            <a:endParaRPr lang="sv-SE" sz="1000" dirty="0">
              <a:latin typeface="+mn-lt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DF0A95C-6DBD-DE7C-772F-053255B53D7B}"/>
              </a:ext>
            </a:extLst>
          </p:cNvPr>
          <p:cNvSpPr txBox="1"/>
          <p:nvPr userDrawn="1"/>
        </p:nvSpPr>
        <p:spPr>
          <a:xfrm>
            <a:off x="431800" y="2639808"/>
            <a:ext cx="2016432" cy="975186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 err="1">
                <a:solidFill>
                  <a:srgbClr val="000000"/>
                </a:solidFill>
                <a:effectLst/>
                <a:latin typeface="+mn-lt"/>
              </a:rPr>
              <a:t>Scrolly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Gör innehållet tillgängligt och spännande på en interaktiv webbplats </a:t>
            </a:r>
            <a:endParaRPr lang="sv-SE" sz="1000" dirty="0">
              <a:latin typeface="+mn-lt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2F960E7F-1A09-CA60-7617-8AEF53B5CEF6}"/>
              </a:ext>
            </a:extLst>
          </p:cNvPr>
          <p:cNvSpPr txBox="1"/>
          <p:nvPr userDrawn="1"/>
        </p:nvSpPr>
        <p:spPr>
          <a:xfrm>
            <a:off x="431800" y="3754130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Seminarium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Presentera rapporten på ett evenemang</a:t>
            </a:r>
            <a:endParaRPr lang="sv-SE" sz="1000" dirty="0">
              <a:latin typeface="+mn-lt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0D083081-FAE1-D02A-DA36-A92529A833E9}"/>
              </a:ext>
            </a:extLst>
          </p:cNvPr>
          <p:cNvSpPr txBox="1"/>
          <p:nvPr userDrawn="1"/>
        </p:nvSpPr>
        <p:spPr>
          <a:xfrm>
            <a:off x="6704781" y="411162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DPA-kampanj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 err="1">
                <a:solidFill>
                  <a:srgbClr val="000000"/>
                </a:solidFill>
                <a:effectLst/>
                <a:latin typeface="+mn-lt"/>
              </a:rPr>
              <a:t>Contentproduktion</a:t>
            </a:r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, strategi och mediaplan för att nå målgruppen</a:t>
            </a:r>
            <a:endParaRPr lang="sv-SE" sz="1000" dirty="0">
              <a:latin typeface="+mn-lt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599C0C30-8078-9804-38E2-3DF7C6AC61A4}"/>
              </a:ext>
            </a:extLst>
          </p:cNvPr>
          <p:cNvSpPr txBox="1"/>
          <p:nvPr userDrawn="1"/>
        </p:nvSpPr>
        <p:spPr>
          <a:xfrm>
            <a:off x="6704781" y="1525485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Delningsbilder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Innehåll till sociala medier</a:t>
            </a:r>
            <a:endParaRPr lang="sv-SE" sz="1000" dirty="0">
              <a:latin typeface="+mn-lt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2A8AB2E7-C831-1BAF-B040-0E081E33F86E}"/>
              </a:ext>
            </a:extLst>
          </p:cNvPr>
          <p:cNvSpPr txBox="1"/>
          <p:nvPr userDrawn="1"/>
        </p:nvSpPr>
        <p:spPr>
          <a:xfrm>
            <a:off x="6704781" y="2639808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Video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Sammanfattning av rapporten i videoformat</a:t>
            </a:r>
            <a:endParaRPr lang="sv-SE" sz="1000" dirty="0">
              <a:latin typeface="+mn-lt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91F64D67-7A0F-4ECD-8ED2-4252F6115F5E}"/>
              </a:ext>
            </a:extLst>
          </p:cNvPr>
          <p:cNvSpPr txBox="1"/>
          <p:nvPr userDrawn="1"/>
        </p:nvSpPr>
        <p:spPr>
          <a:xfrm>
            <a:off x="6704781" y="3754130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Mailutskick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Innehåll och teknik för effektiv distribution</a:t>
            </a:r>
            <a:endParaRPr lang="sv-SE" sz="1000" dirty="0">
              <a:latin typeface="+mn-lt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2949993-022D-3F14-1174-055B4D3CE556}"/>
              </a:ext>
            </a:extLst>
          </p:cNvPr>
          <p:cNvSpPr txBox="1"/>
          <p:nvPr userDrawn="1"/>
        </p:nvSpPr>
        <p:spPr>
          <a:xfrm>
            <a:off x="2723126" y="411163"/>
            <a:ext cx="3706761" cy="863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sv-SE" sz="3400" cap="all" dirty="0">
                <a:solidFill>
                  <a:srgbClr val="FFFFFF"/>
                </a:solidFill>
                <a:effectLst/>
                <a:latin typeface="+mj-lt"/>
              </a:rPr>
              <a:t>Sprid rapporten</a:t>
            </a:r>
            <a:br>
              <a:rPr lang="sv-SE" sz="3400" cap="all" dirty="0">
                <a:effectLst/>
                <a:latin typeface="+mj-lt"/>
              </a:rPr>
            </a:br>
            <a:r>
              <a:rPr lang="sv-SE" sz="3400" cap="all" dirty="0" err="1">
                <a:effectLst/>
                <a:latin typeface="+mj-lt"/>
              </a:rPr>
              <a:t>scrolly</a:t>
            </a:r>
            <a:endParaRPr lang="sv-SE" sz="3400" dirty="0">
              <a:latin typeface="+mj-lt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9DA07E9-6CF0-E9BF-611D-95B6C5535C38}"/>
              </a:ext>
            </a:extLst>
          </p:cNvPr>
          <p:cNvSpPr txBox="1"/>
          <p:nvPr userDrawn="1"/>
        </p:nvSpPr>
        <p:spPr>
          <a:xfrm>
            <a:off x="2723125" y="1525755"/>
            <a:ext cx="3706761" cy="25359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sv-SE" sz="1400" dirty="0" err="1"/>
              <a:t>Scrollytelling</a:t>
            </a:r>
            <a:r>
              <a:rPr lang="sv-SE" sz="1400" dirty="0"/>
              <a:t>: en interaktiv webbplats där användaren scrollar och navigerar genom berättelsen.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 err="1">
                <a:effectLst/>
              </a:rPr>
              <a:t>Gör</a:t>
            </a:r>
            <a:r>
              <a:rPr lang="sv-SE" sz="1400" b="1" dirty="0">
                <a:effectLst/>
              </a:rPr>
              <a:t> </a:t>
            </a:r>
            <a:r>
              <a:rPr lang="sv-SE" sz="1400" b="1" dirty="0" err="1">
                <a:effectLst/>
              </a:rPr>
              <a:t>innehållet</a:t>
            </a:r>
            <a:r>
              <a:rPr lang="sv-SE" sz="1400" b="1" dirty="0">
                <a:effectLst/>
              </a:rPr>
              <a:t> mer </a:t>
            </a:r>
            <a:r>
              <a:rPr lang="sv-SE" sz="1400" b="1" dirty="0" err="1">
                <a:effectLst/>
              </a:rPr>
              <a:t>tillgängligt</a:t>
            </a:r>
            <a:r>
              <a:rPr lang="sv-SE" sz="1400" b="1" dirty="0">
                <a:effectLst/>
              </a:rPr>
              <a:t> och engagerande </a:t>
            </a:r>
            <a:r>
              <a:rPr lang="sv-SE" sz="1400" b="1" dirty="0" err="1">
                <a:effectLst/>
              </a:rPr>
              <a:t>för</a:t>
            </a:r>
            <a:r>
              <a:rPr lang="sv-SE" sz="1400" b="1" dirty="0">
                <a:effectLst/>
              </a:rPr>
              <a:t> nya och större </a:t>
            </a:r>
            <a:r>
              <a:rPr lang="sv-SE" sz="1400" b="1" dirty="0" err="1">
                <a:effectLst/>
              </a:rPr>
              <a:t>målgrupper</a:t>
            </a:r>
            <a:r>
              <a:rPr lang="sv-SE" sz="1400" b="1" dirty="0">
                <a:effectLst/>
              </a:rPr>
              <a:t> </a:t>
            </a:r>
            <a:endParaRPr lang="sv-SE" sz="1400" dirty="0"/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>
                <a:effectLst/>
              </a:rPr>
              <a:t>Effektivt </a:t>
            </a:r>
            <a:r>
              <a:rPr lang="sv-SE" sz="1400" b="1" dirty="0" err="1">
                <a:effectLst/>
              </a:rPr>
              <a:t>stöd</a:t>
            </a:r>
            <a:r>
              <a:rPr lang="sv-SE" sz="1400" b="1" dirty="0">
                <a:effectLst/>
              </a:rPr>
              <a:t> </a:t>
            </a:r>
            <a:r>
              <a:rPr lang="sv-SE" sz="1400" b="1" dirty="0" err="1">
                <a:effectLst/>
              </a:rPr>
              <a:t>för</a:t>
            </a:r>
            <a:r>
              <a:rPr lang="sv-SE" sz="1400" b="1" dirty="0">
                <a:effectLst/>
              </a:rPr>
              <a:t> PR och kommunikation</a:t>
            </a:r>
            <a:endParaRPr lang="sv-SE" sz="1400" dirty="0"/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 err="1">
                <a:effectLst/>
              </a:rPr>
              <a:t>Ökar</a:t>
            </a:r>
            <a:r>
              <a:rPr lang="sv-SE" sz="1400" b="1" dirty="0">
                <a:effectLst/>
              </a:rPr>
              <a:t> innehållets </a:t>
            </a:r>
            <a:r>
              <a:rPr lang="sv-SE" sz="1400" b="1" dirty="0" err="1">
                <a:effectLst/>
              </a:rPr>
              <a:t>livslängd</a:t>
            </a:r>
            <a:endParaRPr lang="sv-SE" sz="1400" dirty="0"/>
          </a:p>
        </p:txBody>
      </p:sp>
      <p:sp>
        <p:nvSpPr>
          <p:cNvPr id="4" name="Höger 3">
            <a:extLst>
              <a:ext uri="{FF2B5EF4-FFF2-40B4-BE49-F238E27FC236}">
                <a16:creationId xmlns:a16="http://schemas.microsoft.com/office/drawing/2014/main" id="{4CADFC97-AAD2-078A-391B-64582EBA0999}"/>
              </a:ext>
            </a:extLst>
          </p:cNvPr>
          <p:cNvSpPr/>
          <p:nvPr userDrawn="1"/>
        </p:nvSpPr>
        <p:spPr>
          <a:xfrm>
            <a:off x="0" y="2881595"/>
            <a:ext cx="431800" cy="4916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187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ed liten tex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CA2B6504-2E94-087C-78A7-0D352AD5F1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539474D-803A-3BAF-235F-83117406AB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411164"/>
            <a:ext cx="3217863" cy="1409248"/>
          </a:xfrm>
          <a:prstGeom prst="rect">
            <a:avLst/>
          </a:prstGeom>
          <a:solidFill>
            <a:schemeClr val="bg2"/>
          </a:solidFill>
          <a:effectLst>
            <a:outerShdw dist="76200" dir="2700000" algn="tl" rotWithShape="0">
              <a:prstClr val="black"/>
            </a:outerShdw>
          </a:effectLst>
        </p:spPr>
        <p:txBody>
          <a:bodyPr lIns="144000" tIns="144000" rIns="144000" bIns="144000"/>
          <a:lstStyle>
            <a:lvl1pPr marL="0" indent="0">
              <a:lnSpc>
                <a:spcPct val="120000"/>
              </a:lnSpc>
              <a:buNone/>
              <a:defRPr sz="1400"/>
            </a:lvl1pPr>
          </a:lstStyle>
          <a:p>
            <a:r>
              <a:rPr lang="sv-SE" b="1" dirty="0">
                <a:solidFill>
                  <a:srgbClr val="000000"/>
                </a:solidFill>
                <a:effectLst/>
              </a:rPr>
              <a:t>Alt 2: När du vill använda en större bild med rörigare innehåll. </a:t>
            </a:r>
            <a:r>
              <a:rPr lang="sv-SE" dirty="0">
                <a:solidFill>
                  <a:srgbClr val="000000"/>
                </a:solidFill>
                <a:effectLst/>
              </a:rPr>
              <a:t>Justera textrutans storlek och placering efter behov.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26793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7BF29A38-BBBC-55F1-F61E-C19B9FEAE3A6}"/>
              </a:ext>
            </a:extLst>
          </p:cNvPr>
          <p:cNvSpPr txBox="1"/>
          <p:nvPr userDrawn="1"/>
        </p:nvSpPr>
        <p:spPr>
          <a:xfrm>
            <a:off x="431800" y="411162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Presentationsstöd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Powerpoint som sammanfattar innehållet </a:t>
            </a:r>
            <a:br>
              <a:rPr lang="sv-SE" sz="100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i 3–6–10 bilder.</a:t>
            </a:r>
            <a:endParaRPr lang="sv-SE" sz="1000" dirty="0">
              <a:latin typeface="+mn-lt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539C2C9-30E5-24EB-CCBB-F8DD1652759F}"/>
              </a:ext>
            </a:extLst>
          </p:cNvPr>
          <p:cNvSpPr txBox="1"/>
          <p:nvPr userDrawn="1"/>
        </p:nvSpPr>
        <p:spPr>
          <a:xfrm>
            <a:off x="431800" y="1525485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PR &amp; media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Debattartikel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 err="1">
                <a:solidFill>
                  <a:srgbClr val="000000"/>
                </a:solidFill>
                <a:effectLst/>
                <a:latin typeface="+mn-lt"/>
              </a:rPr>
              <a:t>Införsäljning</a:t>
            </a:r>
            <a:endParaRPr lang="sv-SE" sz="1000" dirty="0">
              <a:latin typeface="+mn-lt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DF0A95C-6DBD-DE7C-772F-053255B53D7B}"/>
              </a:ext>
            </a:extLst>
          </p:cNvPr>
          <p:cNvSpPr txBox="1"/>
          <p:nvPr userDrawn="1"/>
        </p:nvSpPr>
        <p:spPr>
          <a:xfrm>
            <a:off x="431800" y="2639808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 err="1">
                <a:solidFill>
                  <a:srgbClr val="000000"/>
                </a:solidFill>
                <a:effectLst/>
                <a:latin typeface="+mn-lt"/>
              </a:rPr>
              <a:t>Scrolly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Gör innehållet tillgängligt och spännande på en interaktiv webbplats </a:t>
            </a:r>
            <a:endParaRPr lang="sv-SE" sz="1000" dirty="0">
              <a:latin typeface="+mn-lt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2F960E7F-1A09-CA60-7617-8AEF53B5CEF6}"/>
              </a:ext>
            </a:extLst>
          </p:cNvPr>
          <p:cNvSpPr txBox="1"/>
          <p:nvPr userDrawn="1"/>
        </p:nvSpPr>
        <p:spPr>
          <a:xfrm>
            <a:off x="431800" y="3754130"/>
            <a:ext cx="2016432" cy="975186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Seminarium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Presentera rapporten på ett evenemang</a:t>
            </a:r>
            <a:endParaRPr lang="sv-SE" sz="1000" dirty="0">
              <a:latin typeface="+mn-lt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0D083081-FAE1-D02A-DA36-A92529A833E9}"/>
              </a:ext>
            </a:extLst>
          </p:cNvPr>
          <p:cNvSpPr txBox="1"/>
          <p:nvPr userDrawn="1"/>
        </p:nvSpPr>
        <p:spPr>
          <a:xfrm>
            <a:off x="6704781" y="411162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DPA-kampanj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 err="1">
                <a:solidFill>
                  <a:srgbClr val="000000"/>
                </a:solidFill>
                <a:effectLst/>
                <a:latin typeface="+mn-lt"/>
              </a:rPr>
              <a:t>Contentproduktion</a:t>
            </a:r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, strategi och mediaplan för att nå målgruppen</a:t>
            </a:r>
            <a:endParaRPr lang="sv-SE" sz="1000" dirty="0">
              <a:latin typeface="+mn-lt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599C0C30-8078-9804-38E2-3DF7C6AC61A4}"/>
              </a:ext>
            </a:extLst>
          </p:cNvPr>
          <p:cNvSpPr txBox="1"/>
          <p:nvPr userDrawn="1"/>
        </p:nvSpPr>
        <p:spPr>
          <a:xfrm>
            <a:off x="6704781" y="1525485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Delningsbilder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Innehåll till sociala medier</a:t>
            </a:r>
            <a:endParaRPr lang="sv-SE" sz="1000" dirty="0">
              <a:latin typeface="+mn-lt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2A8AB2E7-C831-1BAF-B040-0E081E33F86E}"/>
              </a:ext>
            </a:extLst>
          </p:cNvPr>
          <p:cNvSpPr txBox="1"/>
          <p:nvPr userDrawn="1"/>
        </p:nvSpPr>
        <p:spPr>
          <a:xfrm>
            <a:off x="6704781" y="2639808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Video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Sammanfattning av rapporten i videoformat</a:t>
            </a:r>
            <a:endParaRPr lang="sv-SE" sz="1000" dirty="0">
              <a:latin typeface="+mn-lt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91F64D67-7A0F-4ECD-8ED2-4252F6115F5E}"/>
              </a:ext>
            </a:extLst>
          </p:cNvPr>
          <p:cNvSpPr txBox="1"/>
          <p:nvPr userDrawn="1"/>
        </p:nvSpPr>
        <p:spPr>
          <a:xfrm>
            <a:off x="6704781" y="3754130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Mailutskick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Innehåll och teknik för effektiv distribution</a:t>
            </a:r>
            <a:endParaRPr lang="sv-SE" sz="1000" dirty="0">
              <a:latin typeface="+mn-lt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2949993-022D-3F14-1174-055B4D3CE556}"/>
              </a:ext>
            </a:extLst>
          </p:cNvPr>
          <p:cNvSpPr txBox="1"/>
          <p:nvPr userDrawn="1"/>
        </p:nvSpPr>
        <p:spPr>
          <a:xfrm>
            <a:off x="2723126" y="411163"/>
            <a:ext cx="3706761" cy="863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sv-SE" sz="3400" cap="all" dirty="0">
                <a:solidFill>
                  <a:srgbClr val="FFFFFF"/>
                </a:solidFill>
                <a:effectLst/>
                <a:latin typeface="+mj-lt"/>
              </a:rPr>
              <a:t>Sprid rapporten</a:t>
            </a:r>
            <a:br>
              <a:rPr lang="sv-SE" sz="3400" cap="all" dirty="0">
                <a:effectLst/>
                <a:latin typeface="+mj-lt"/>
              </a:rPr>
            </a:br>
            <a:r>
              <a:rPr lang="sv-SE" sz="3400" cap="all" dirty="0">
                <a:effectLst/>
                <a:latin typeface="+mj-lt"/>
              </a:rPr>
              <a:t>seminarium</a:t>
            </a:r>
            <a:endParaRPr lang="sv-SE" sz="3400" dirty="0">
              <a:latin typeface="+mj-lt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9DA07E9-6CF0-E9BF-611D-95B6C5535C38}"/>
              </a:ext>
            </a:extLst>
          </p:cNvPr>
          <p:cNvSpPr txBox="1"/>
          <p:nvPr userDrawn="1"/>
        </p:nvSpPr>
        <p:spPr>
          <a:xfrm>
            <a:off x="2723125" y="1525755"/>
            <a:ext cx="3706761" cy="31299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sv-SE" sz="1400" dirty="0"/>
              <a:t>Presentera rapporten med hjälp av ett panelsamtal med kunniga och intressanta personer. Reform </a:t>
            </a:r>
            <a:r>
              <a:rPr lang="sv-SE" sz="1400" dirty="0" err="1"/>
              <a:t>Society</a:t>
            </a:r>
            <a:r>
              <a:rPr lang="sv-SE" sz="1400" dirty="0"/>
              <a:t> har lång erfarenhet av att arrangera seminarier och samtal, inte minst i vårt eget evenemang Folkhälsodalen.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>
                <a:effectLst/>
              </a:rPr>
              <a:t>Folkhälsodalen – arena för samtal om folkhälsa, sjukvård och medicin</a:t>
            </a:r>
            <a:endParaRPr lang="sv-SE" sz="1400" dirty="0"/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>
                <a:effectLst/>
              </a:rPr>
              <a:t>Riksdagsseminarier</a:t>
            </a:r>
            <a:endParaRPr lang="sv-SE" sz="1400" dirty="0"/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>
                <a:effectLst/>
              </a:rPr>
              <a:t>Lokala och regionala seminarier</a:t>
            </a:r>
            <a:endParaRPr lang="sv-SE" sz="1400" dirty="0"/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>
                <a:effectLst/>
              </a:rPr>
              <a:t>Inspelning och livesändning</a:t>
            </a:r>
            <a:endParaRPr lang="sv-SE" sz="1400" dirty="0"/>
          </a:p>
        </p:txBody>
      </p:sp>
      <p:sp>
        <p:nvSpPr>
          <p:cNvPr id="4" name="Höger 3">
            <a:extLst>
              <a:ext uri="{FF2B5EF4-FFF2-40B4-BE49-F238E27FC236}">
                <a16:creationId xmlns:a16="http://schemas.microsoft.com/office/drawing/2014/main" id="{4CADFC97-AAD2-078A-391B-64582EBA0999}"/>
              </a:ext>
            </a:extLst>
          </p:cNvPr>
          <p:cNvSpPr/>
          <p:nvPr userDrawn="1"/>
        </p:nvSpPr>
        <p:spPr>
          <a:xfrm>
            <a:off x="0" y="3995917"/>
            <a:ext cx="431800" cy="4916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4154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7BF29A38-BBBC-55F1-F61E-C19B9FEAE3A6}"/>
              </a:ext>
            </a:extLst>
          </p:cNvPr>
          <p:cNvSpPr txBox="1"/>
          <p:nvPr userDrawn="1"/>
        </p:nvSpPr>
        <p:spPr>
          <a:xfrm>
            <a:off x="431800" y="411162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Presentationsstöd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Powerpoint som sammanfattar innehållet </a:t>
            </a:r>
            <a:br>
              <a:rPr lang="sv-SE" sz="100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i 3–6–10 bilder.</a:t>
            </a:r>
            <a:endParaRPr lang="sv-SE" sz="1000" dirty="0">
              <a:latin typeface="+mn-lt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539C2C9-30E5-24EB-CCBB-F8DD1652759F}"/>
              </a:ext>
            </a:extLst>
          </p:cNvPr>
          <p:cNvSpPr txBox="1"/>
          <p:nvPr userDrawn="1"/>
        </p:nvSpPr>
        <p:spPr>
          <a:xfrm>
            <a:off x="431800" y="1525485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PR &amp; media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Debattartikel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 err="1">
                <a:solidFill>
                  <a:srgbClr val="000000"/>
                </a:solidFill>
                <a:effectLst/>
                <a:latin typeface="+mn-lt"/>
              </a:rPr>
              <a:t>Införsäljning</a:t>
            </a:r>
            <a:endParaRPr lang="sv-SE" sz="1000" dirty="0">
              <a:latin typeface="+mn-lt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DF0A95C-6DBD-DE7C-772F-053255B53D7B}"/>
              </a:ext>
            </a:extLst>
          </p:cNvPr>
          <p:cNvSpPr txBox="1"/>
          <p:nvPr userDrawn="1"/>
        </p:nvSpPr>
        <p:spPr>
          <a:xfrm>
            <a:off x="431800" y="2639808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 err="1">
                <a:solidFill>
                  <a:srgbClr val="000000"/>
                </a:solidFill>
                <a:effectLst/>
                <a:latin typeface="+mn-lt"/>
              </a:rPr>
              <a:t>Scrolly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Gör innehållet tillgängligt och spännande på en interaktiv webbplats </a:t>
            </a:r>
            <a:endParaRPr lang="sv-SE" sz="1000" dirty="0">
              <a:latin typeface="+mn-lt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2F960E7F-1A09-CA60-7617-8AEF53B5CEF6}"/>
              </a:ext>
            </a:extLst>
          </p:cNvPr>
          <p:cNvSpPr txBox="1"/>
          <p:nvPr userDrawn="1"/>
        </p:nvSpPr>
        <p:spPr>
          <a:xfrm>
            <a:off x="431800" y="3754130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Seminarium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Presentera rapporten på ett evenemang</a:t>
            </a:r>
            <a:endParaRPr lang="sv-SE" sz="1000" dirty="0">
              <a:latin typeface="+mn-lt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0D083081-FAE1-D02A-DA36-A92529A833E9}"/>
              </a:ext>
            </a:extLst>
          </p:cNvPr>
          <p:cNvSpPr txBox="1"/>
          <p:nvPr userDrawn="1"/>
        </p:nvSpPr>
        <p:spPr>
          <a:xfrm>
            <a:off x="6704781" y="411162"/>
            <a:ext cx="2016432" cy="975186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DPA-kampanj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 err="1">
                <a:solidFill>
                  <a:srgbClr val="000000"/>
                </a:solidFill>
                <a:effectLst/>
                <a:latin typeface="+mn-lt"/>
              </a:rPr>
              <a:t>Contentproduktion</a:t>
            </a:r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, strategi och mediaplan för att nå målgruppen</a:t>
            </a:r>
            <a:endParaRPr lang="sv-SE" sz="1000" dirty="0">
              <a:latin typeface="+mn-lt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599C0C30-8078-9804-38E2-3DF7C6AC61A4}"/>
              </a:ext>
            </a:extLst>
          </p:cNvPr>
          <p:cNvSpPr txBox="1"/>
          <p:nvPr userDrawn="1"/>
        </p:nvSpPr>
        <p:spPr>
          <a:xfrm>
            <a:off x="6704781" y="1525485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Delningsbilder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Innehåll till sociala medier</a:t>
            </a:r>
            <a:endParaRPr lang="sv-SE" sz="1000" dirty="0">
              <a:latin typeface="+mn-lt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2A8AB2E7-C831-1BAF-B040-0E081E33F86E}"/>
              </a:ext>
            </a:extLst>
          </p:cNvPr>
          <p:cNvSpPr txBox="1"/>
          <p:nvPr userDrawn="1"/>
        </p:nvSpPr>
        <p:spPr>
          <a:xfrm>
            <a:off x="6704781" y="2639808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Video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Sammanfattning av rapporten i videoformat</a:t>
            </a:r>
            <a:endParaRPr lang="sv-SE" sz="1000" dirty="0">
              <a:latin typeface="+mn-lt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91F64D67-7A0F-4ECD-8ED2-4252F6115F5E}"/>
              </a:ext>
            </a:extLst>
          </p:cNvPr>
          <p:cNvSpPr txBox="1"/>
          <p:nvPr userDrawn="1"/>
        </p:nvSpPr>
        <p:spPr>
          <a:xfrm>
            <a:off x="6704781" y="3754130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Mailutskick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Innehåll och teknik för effektiv distribution</a:t>
            </a:r>
            <a:endParaRPr lang="sv-SE" sz="1000" dirty="0">
              <a:latin typeface="+mn-lt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2949993-022D-3F14-1174-055B4D3CE556}"/>
              </a:ext>
            </a:extLst>
          </p:cNvPr>
          <p:cNvSpPr txBox="1"/>
          <p:nvPr userDrawn="1"/>
        </p:nvSpPr>
        <p:spPr>
          <a:xfrm>
            <a:off x="2723126" y="411163"/>
            <a:ext cx="3706761" cy="863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sv-SE" sz="3400" cap="all" dirty="0">
                <a:solidFill>
                  <a:srgbClr val="FFFFFF"/>
                </a:solidFill>
                <a:effectLst/>
                <a:latin typeface="+mj-lt"/>
              </a:rPr>
              <a:t>Sprid rapporten</a:t>
            </a:r>
            <a:br>
              <a:rPr lang="sv-SE" sz="3400" cap="all" dirty="0">
                <a:effectLst/>
                <a:latin typeface="+mj-lt"/>
              </a:rPr>
            </a:br>
            <a:r>
              <a:rPr lang="sv-SE" sz="3400" cap="all" dirty="0">
                <a:effectLst/>
                <a:latin typeface="+mj-lt"/>
              </a:rPr>
              <a:t>dpa-kampanj</a:t>
            </a:r>
            <a:endParaRPr lang="sv-SE" sz="3400" dirty="0">
              <a:latin typeface="+mj-lt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9DA07E9-6CF0-E9BF-611D-95B6C5535C38}"/>
              </a:ext>
            </a:extLst>
          </p:cNvPr>
          <p:cNvSpPr txBox="1"/>
          <p:nvPr userDrawn="1"/>
        </p:nvSpPr>
        <p:spPr>
          <a:xfrm>
            <a:off x="2723125" y="1525755"/>
            <a:ext cx="3706761" cy="28714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sv-SE" sz="1400" dirty="0"/>
              <a:t>Använd digitala strategier och verktyg för maximalt genomslag i sociala medier. 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rgbClr val="FFFFFF"/>
                </a:solidFill>
                <a:effectLst/>
              </a:rPr>
              <a:t>Målgrupp. </a:t>
            </a:r>
            <a:r>
              <a:rPr lang="sv-SE" sz="1400" b="1" dirty="0">
                <a:effectLst/>
              </a:rPr>
              <a:t>Hitta och identifiera målgrupp och nyckelpersoner.</a:t>
            </a:r>
            <a:endParaRPr lang="sv-SE" sz="1400" dirty="0"/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rgbClr val="FFFFFF"/>
                </a:solidFill>
                <a:effectLst/>
              </a:rPr>
              <a:t>Innehåll. </a:t>
            </a:r>
            <a:r>
              <a:rPr lang="sv-SE" sz="1400" b="1" dirty="0">
                <a:effectLst/>
              </a:rPr>
              <a:t>Koncept, narrativ och huvudbudskap.</a:t>
            </a:r>
            <a:endParaRPr lang="sv-SE" sz="1400" dirty="0"/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rgbClr val="FFFFFF"/>
                </a:solidFill>
                <a:effectLst/>
              </a:rPr>
              <a:t>Strategi. </a:t>
            </a:r>
            <a:r>
              <a:rPr lang="sv-SE" sz="1400" b="1" dirty="0">
                <a:effectLst/>
              </a:rPr>
              <a:t>Kanalstrategi och mediaplan.</a:t>
            </a:r>
            <a:endParaRPr lang="sv-SE" sz="1400" dirty="0"/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 err="1">
                <a:solidFill>
                  <a:srgbClr val="FFFFFF"/>
                </a:solidFill>
                <a:effectLst/>
              </a:rPr>
              <a:t>Contentkampanj</a:t>
            </a:r>
            <a:r>
              <a:rPr lang="sv-SE" sz="1400" b="1" dirty="0">
                <a:solidFill>
                  <a:srgbClr val="FFFFFF"/>
                </a:solidFill>
                <a:effectLst/>
              </a:rPr>
              <a:t>.</a:t>
            </a:r>
            <a:r>
              <a:rPr lang="sv-SE" sz="1400" b="1" dirty="0">
                <a:effectLst/>
              </a:rPr>
              <a:t> Engagerande innehåll utifrån rapporten – i text, bild och videoformat.</a:t>
            </a:r>
            <a:endParaRPr lang="sv-SE" sz="1400" dirty="0"/>
          </a:p>
        </p:txBody>
      </p:sp>
      <p:sp>
        <p:nvSpPr>
          <p:cNvPr id="4" name="Höger 3">
            <a:extLst>
              <a:ext uri="{FF2B5EF4-FFF2-40B4-BE49-F238E27FC236}">
                <a16:creationId xmlns:a16="http://schemas.microsoft.com/office/drawing/2014/main" id="{4CADFC97-AAD2-078A-391B-64582EBA0999}"/>
              </a:ext>
            </a:extLst>
          </p:cNvPr>
          <p:cNvSpPr/>
          <p:nvPr userDrawn="1"/>
        </p:nvSpPr>
        <p:spPr>
          <a:xfrm flipH="1">
            <a:off x="8721213" y="597013"/>
            <a:ext cx="422787" cy="4916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07994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7BF29A38-BBBC-55F1-F61E-C19B9FEAE3A6}"/>
              </a:ext>
            </a:extLst>
          </p:cNvPr>
          <p:cNvSpPr txBox="1"/>
          <p:nvPr userDrawn="1"/>
        </p:nvSpPr>
        <p:spPr>
          <a:xfrm>
            <a:off x="431800" y="411162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Presentationsstöd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Powerpoint som sammanfattar innehållet </a:t>
            </a:r>
            <a:br>
              <a:rPr lang="sv-SE" sz="100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i 3–6–10 bilder.</a:t>
            </a:r>
            <a:endParaRPr lang="sv-SE" sz="1000" dirty="0">
              <a:latin typeface="+mn-lt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539C2C9-30E5-24EB-CCBB-F8DD1652759F}"/>
              </a:ext>
            </a:extLst>
          </p:cNvPr>
          <p:cNvSpPr txBox="1"/>
          <p:nvPr userDrawn="1"/>
        </p:nvSpPr>
        <p:spPr>
          <a:xfrm>
            <a:off x="431800" y="1525485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PR &amp; media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Debattartikel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 err="1">
                <a:solidFill>
                  <a:srgbClr val="000000"/>
                </a:solidFill>
                <a:effectLst/>
                <a:latin typeface="+mn-lt"/>
              </a:rPr>
              <a:t>Införsäljning</a:t>
            </a:r>
            <a:endParaRPr lang="sv-SE" sz="1000" dirty="0">
              <a:latin typeface="+mn-lt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DF0A95C-6DBD-DE7C-772F-053255B53D7B}"/>
              </a:ext>
            </a:extLst>
          </p:cNvPr>
          <p:cNvSpPr txBox="1"/>
          <p:nvPr userDrawn="1"/>
        </p:nvSpPr>
        <p:spPr>
          <a:xfrm>
            <a:off x="431800" y="2639808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 err="1">
                <a:solidFill>
                  <a:srgbClr val="000000"/>
                </a:solidFill>
                <a:effectLst/>
                <a:latin typeface="+mn-lt"/>
              </a:rPr>
              <a:t>Scrolly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Gör innehållet tillgängligt och spännande på en interaktiv webbplats </a:t>
            </a:r>
            <a:endParaRPr lang="sv-SE" sz="1000" dirty="0">
              <a:latin typeface="+mn-lt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2F960E7F-1A09-CA60-7617-8AEF53B5CEF6}"/>
              </a:ext>
            </a:extLst>
          </p:cNvPr>
          <p:cNvSpPr txBox="1"/>
          <p:nvPr userDrawn="1"/>
        </p:nvSpPr>
        <p:spPr>
          <a:xfrm>
            <a:off x="431800" y="3754130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Seminarium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Presentera rapporten på ett evenemang</a:t>
            </a:r>
            <a:endParaRPr lang="sv-SE" sz="1000" dirty="0">
              <a:latin typeface="+mn-lt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0D083081-FAE1-D02A-DA36-A92529A833E9}"/>
              </a:ext>
            </a:extLst>
          </p:cNvPr>
          <p:cNvSpPr txBox="1"/>
          <p:nvPr userDrawn="1"/>
        </p:nvSpPr>
        <p:spPr>
          <a:xfrm>
            <a:off x="6704781" y="411162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DPA-kampanj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 err="1">
                <a:solidFill>
                  <a:srgbClr val="000000"/>
                </a:solidFill>
                <a:effectLst/>
                <a:latin typeface="+mn-lt"/>
              </a:rPr>
              <a:t>Contentproduktion</a:t>
            </a:r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, strategi och mediaplan för att nå målgruppen</a:t>
            </a:r>
            <a:endParaRPr lang="sv-SE" sz="1000" dirty="0">
              <a:latin typeface="+mn-lt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599C0C30-8078-9804-38E2-3DF7C6AC61A4}"/>
              </a:ext>
            </a:extLst>
          </p:cNvPr>
          <p:cNvSpPr txBox="1"/>
          <p:nvPr userDrawn="1"/>
        </p:nvSpPr>
        <p:spPr>
          <a:xfrm>
            <a:off x="6704781" y="1525485"/>
            <a:ext cx="2016432" cy="975186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Delningsbilder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Innehåll till sociala medier</a:t>
            </a:r>
            <a:endParaRPr lang="sv-SE" sz="1000" dirty="0">
              <a:latin typeface="+mn-lt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2A8AB2E7-C831-1BAF-B040-0E081E33F86E}"/>
              </a:ext>
            </a:extLst>
          </p:cNvPr>
          <p:cNvSpPr txBox="1"/>
          <p:nvPr userDrawn="1"/>
        </p:nvSpPr>
        <p:spPr>
          <a:xfrm>
            <a:off x="6704781" y="2639808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Video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Sammanfattning av rapporten i videoformat</a:t>
            </a:r>
            <a:endParaRPr lang="sv-SE" sz="1000" dirty="0">
              <a:latin typeface="+mn-lt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91F64D67-7A0F-4ECD-8ED2-4252F6115F5E}"/>
              </a:ext>
            </a:extLst>
          </p:cNvPr>
          <p:cNvSpPr txBox="1"/>
          <p:nvPr userDrawn="1"/>
        </p:nvSpPr>
        <p:spPr>
          <a:xfrm>
            <a:off x="6704781" y="3754130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Mailutskick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Innehåll och teknik för effektiv distribution</a:t>
            </a:r>
            <a:endParaRPr lang="sv-SE" sz="1000" dirty="0">
              <a:latin typeface="+mn-lt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2949993-022D-3F14-1174-055B4D3CE556}"/>
              </a:ext>
            </a:extLst>
          </p:cNvPr>
          <p:cNvSpPr txBox="1"/>
          <p:nvPr userDrawn="1"/>
        </p:nvSpPr>
        <p:spPr>
          <a:xfrm>
            <a:off x="2723126" y="411163"/>
            <a:ext cx="3706761" cy="863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sv-SE" sz="3400" cap="all" dirty="0">
                <a:solidFill>
                  <a:srgbClr val="FFFFFF"/>
                </a:solidFill>
                <a:effectLst/>
                <a:latin typeface="+mj-lt"/>
              </a:rPr>
              <a:t>Sprid rapporten</a:t>
            </a:r>
            <a:br>
              <a:rPr lang="sv-SE" sz="3400" cap="all" dirty="0">
                <a:effectLst/>
                <a:latin typeface="+mj-lt"/>
              </a:rPr>
            </a:br>
            <a:r>
              <a:rPr lang="sv-SE" sz="3400" cap="all" dirty="0">
                <a:effectLst/>
                <a:latin typeface="+mj-lt"/>
              </a:rPr>
              <a:t>delningsbilder</a:t>
            </a:r>
            <a:endParaRPr lang="sv-SE" sz="3400" dirty="0">
              <a:latin typeface="+mj-lt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9DA07E9-6CF0-E9BF-611D-95B6C5535C38}"/>
              </a:ext>
            </a:extLst>
          </p:cNvPr>
          <p:cNvSpPr txBox="1"/>
          <p:nvPr userDrawn="1"/>
        </p:nvSpPr>
        <p:spPr>
          <a:xfrm>
            <a:off x="2723125" y="1525755"/>
            <a:ext cx="3706761" cy="1501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sv-SE" sz="1400" dirty="0"/>
              <a:t>Ge rapporten längre liv med delningsbilder och slagkraftig copy för sociala medier.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rgbClr val="000000"/>
                </a:solidFill>
                <a:effectLst/>
              </a:rPr>
              <a:t>Sammanfattning av huvudbudskap</a:t>
            </a:r>
            <a:endParaRPr lang="sv-SE" sz="1400" dirty="0"/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>
                <a:effectLst/>
              </a:rPr>
              <a:t>Bilder och citat</a:t>
            </a:r>
            <a:endParaRPr lang="sv-SE" sz="1400" dirty="0"/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rgbClr val="000000"/>
                </a:solidFill>
                <a:effectLst/>
              </a:rPr>
              <a:t>Infografik</a:t>
            </a:r>
            <a:endParaRPr lang="sv-SE" sz="1400" dirty="0"/>
          </a:p>
        </p:txBody>
      </p:sp>
      <p:sp>
        <p:nvSpPr>
          <p:cNvPr id="4" name="Höger 3">
            <a:extLst>
              <a:ext uri="{FF2B5EF4-FFF2-40B4-BE49-F238E27FC236}">
                <a16:creationId xmlns:a16="http://schemas.microsoft.com/office/drawing/2014/main" id="{4CADFC97-AAD2-078A-391B-64582EBA0999}"/>
              </a:ext>
            </a:extLst>
          </p:cNvPr>
          <p:cNvSpPr/>
          <p:nvPr userDrawn="1"/>
        </p:nvSpPr>
        <p:spPr>
          <a:xfrm flipH="1">
            <a:off x="8721213" y="1767272"/>
            <a:ext cx="422787" cy="4916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73492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 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7BF29A38-BBBC-55F1-F61E-C19B9FEAE3A6}"/>
              </a:ext>
            </a:extLst>
          </p:cNvPr>
          <p:cNvSpPr txBox="1"/>
          <p:nvPr userDrawn="1"/>
        </p:nvSpPr>
        <p:spPr>
          <a:xfrm>
            <a:off x="431800" y="411162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Presentationsstöd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Powerpoint som sammanfattar innehållet </a:t>
            </a:r>
            <a:br>
              <a:rPr lang="sv-SE" sz="100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i 3–6–10 bilder.</a:t>
            </a:r>
            <a:endParaRPr lang="sv-SE" sz="1000" dirty="0">
              <a:latin typeface="+mn-lt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539C2C9-30E5-24EB-CCBB-F8DD1652759F}"/>
              </a:ext>
            </a:extLst>
          </p:cNvPr>
          <p:cNvSpPr txBox="1"/>
          <p:nvPr userDrawn="1"/>
        </p:nvSpPr>
        <p:spPr>
          <a:xfrm>
            <a:off x="431800" y="1525485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PR &amp; media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Debattartikel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 err="1">
                <a:solidFill>
                  <a:srgbClr val="000000"/>
                </a:solidFill>
                <a:effectLst/>
                <a:latin typeface="+mn-lt"/>
              </a:rPr>
              <a:t>Införsäljning</a:t>
            </a:r>
            <a:endParaRPr lang="sv-SE" sz="1000" dirty="0">
              <a:latin typeface="+mn-lt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DF0A95C-6DBD-DE7C-772F-053255B53D7B}"/>
              </a:ext>
            </a:extLst>
          </p:cNvPr>
          <p:cNvSpPr txBox="1"/>
          <p:nvPr userDrawn="1"/>
        </p:nvSpPr>
        <p:spPr>
          <a:xfrm>
            <a:off x="431800" y="2639808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 err="1">
                <a:solidFill>
                  <a:srgbClr val="000000"/>
                </a:solidFill>
                <a:effectLst/>
                <a:latin typeface="+mn-lt"/>
              </a:rPr>
              <a:t>Scrolly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Gör innehållet tillgängligt och spännande på en interaktiv webbplats </a:t>
            </a:r>
            <a:endParaRPr lang="sv-SE" sz="1000" dirty="0">
              <a:latin typeface="+mn-lt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2F960E7F-1A09-CA60-7617-8AEF53B5CEF6}"/>
              </a:ext>
            </a:extLst>
          </p:cNvPr>
          <p:cNvSpPr txBox="1"/>
          <p:nvPr userDrawn="1"/>
        </p:nvSpPr>
        <p:spPr>
          <a:xfrm>
            <a:off x="431800" y="3754130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Seminarium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Presentera rapporten på ett evenemang</a:t>
            </a:r>
            <a:endParaRPr lang="sv-SE" sz="1000" dirty="0">
              <a:latin typeface="+mn-lt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0D083081-FAE1-D02A-DA36-A92529A833E9}"/>
              </a:ext>
            </a:extLst>
          </p:cNvPr>
          <p:cNvSpPr txBox="1"/>
          <p:nvPr userDrawn="1"/>
        </p:nvSpPr>
        <p:spPr>
          <a:xfrm>
            <a:off x="6704781" y="411162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DPA-kampanj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 err="1">
                <a:solidFill>
                  <a:srgbClr val="000000"/>
                </a:solidFill>
                <a:effectLst/>
                <a:latin typeface="+mn-lt"/>
              </a:rPr>
              <a:t>Contentproduktion</a:t>
            </a:r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, strategi och mediaplan för att nå målgruppen</a:t>
            </a:r>
            <a:endParaRPr lang="sv-SE" sz="1000" dirty="0">
              <a:latin typeface="+mn-lt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599C0C30-8078-9804-38E2-3DF7C6AC61A4}"/>
              </a:ext>
            </a:extLst>
          </p:cNvPr>
          <p:cNvSpPr txBox="1"/>
          <p:nvPr userDrawn="1"/>
        </p:nvSpPr>
        <p:spPr>
          <a:xfrm>
            <a:off x="6704781" y="1525485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Delningsbilder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Innehåll till sociala medier</a:t>
            </a:r>
            <a:endParaRPr lang="sv-SE" sz="1000" dirty="0">
              <a:latin typeface="+mn-lt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2A8AB2E7-C831-1BAF-B040-0E081E33F86E}"/>
              </a:ext>
            </a:extLst>
          </p:cNvPr>
          <p:cNvSpPr txBox="1"/>
          <p:nvPr userDrawn="1"/>
        </p:nvSpPr>
        <p:spPr>
          <a:xfrm>
            <a:off x="6704781" y="2639808"/>
            <a:ext cx="2016432" cy="975186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Video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Sammanfattning av rapporten i videoformat</a:t>
            </a:r>
            <a:endParaRPr lang="sv-SE" sz="1000" dirty="0">
              <a:latin typeface="+mn-lt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91F64D67-7A0F-4ECD-8ED2-4252F6115F5E}"/>
              </a:ext>
            </a:extLst>
          </p:cNvPr>
          <p:cNvSpPr txBox="1"/>
          <p:nvPr userDrawn="1"/>
        </p:nvSpPr>
        <p:spPr>
          <a:xfrm>
            <a:off x="6704781" y="3754130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Mailutskick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Innehåll och teknik för effektiv distribution</a:t>
            </a:r>
            <a:endParaRPr lang="sv-SE" sz="1000" dirty="0">
              <a:latin typeface="+mn-lt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2949993-022D-3F14-1174-055B4D3CE556}"/>
              </a:ext>
            </a:extLst>
          </p:cNvPr>
          <p:cNvSpPr txBox="1"/>
          <p:nvPr userDrawn="1"/>
        </p:nvSpPr>
        <p:spPr>
          <a:xfrm>
            <a:off x="2723126" y="411163"/>
            <a:ext cx="3706761" cy="863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sv-SE" sz="3400" cap="all" dirty="0">
                <a:solidFill>
                  <a:srgbClr val="FFFFFF"/>
                </a:solidFill>
                <a:effectLst/>
                <a:latin typeface="+mj-lt"/>
              </a:rPr>
              <a:t>Sprid rapporten</a:t>
            </a:r>
            <a:br>
              <a:rPr lang="sv-SE" sz="3400" cap="all" dirty="0">
                <a:effectLst/>
                <a:latin typeface="+mj-lt"/>
              </a:rPr>
            </a:br>
            <a:r>
              <a:rPr lang="sv-SE" sz="3400" cap="all" dirty="0">
                <a:effectLst/>
                <a:latin typeface="+mj-lt"/>
              </a:rPr>
              <a:t>dpa-kampanj</a:t>
            </a:r>
            <a:endParaRPr lang="sv-SE" sz="3400" dirty="0">
              <a:latin typeface="+mj-lt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9DA07E9-6CF0-E9BF-611D-95B6C5535C38}"/>
              </a:ext>
            </a:extLst>
          </p:cNvPr>
          <p:cNvSpPr txBox="1"/>
          <p:nvPr userDrawn="1"/>
        </p:nvSpPr>
        <p:spPr>
          <a:xfrm>
            <a:off x="2723125" y="1525755"/>
            <a:ext cx="3706761" cy="1760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sv-SE" sz="1400" dirty="0"/>
              <a:t>Sammanfatta rapporten i videoformat, optimerat för sociala medier. Användbart även på hemsida, mässor och seminarier.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rgbClr val="000000"/>
                </a:solidFill>
                <a:effectLst/>
              </a:rPr>
              <a:t>10–45 sekunder</a:t>
            </a:r>
            <a:endParaRPr lang="sv-SE" sz="1400" dirty="0"/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rgbClr val="000000"/>
                </a:solidFill>
                <a:effectLst/>
              </a:rPr>
              <a:t>Infografik</a:t>
            </a:r>
            <a:endParaRPr lang="sv-SE" sz="1400" dirty="0"/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rgbClr val="000000"/>
                </a:solidFill>
                <a:effectLst/>
              </a:rPr>
              <a:t>Bilder och citat</a:t>
            </a:r>
            <a:endParaRPr lang="sv-SE" sz="1400" dirty="0"/>
          </a:p>
        </p:txBody>
      </p:sp>
      <p:sp>
        <p:nvSpPr>
          <p:cNvPr id="4" name="Höger 3">
            <a:extLst>
              <a:ext uri="{FF2B5EF4-FFF2-40B4-BE49-F238E27FC236}">
                <a16:creationId xmlns:a16="http://schemas.microsoft.com/office/drawing/2014/main" id="{4CADFC97-AAD2-078A-391B-64582EBA0999}"/>
              </a:ext>
            </a:extLst>
          </p:cNvPr>
          <p:cNvSpPr/>
          <p:nvPr userDrawn="1"/>
        </p:nvSpPr>
        <p:spPr>
          <a:xfrm flipH="1">
            <a:off x="8721213" y="2881595"/>
            <a:ext cx="422787" cy="4916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72904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 8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>
            <a:extLst>
              <a:ext uri="{FF2B5EF4-FFF2-40B4-BE49-F238E27FC236}">
                <a16:creationId xmlns:a16="http://schemas.microsoft.com/office/drawing/2014/main" id="{7BF29A38-BBBC-55F1-F61E-C19B9FEAE3A6}"/>
              </a:ext>
            </a:extLst>
          </p:cNvPr>
          <p:cNvSpPr txBox="1"/>
          <p:nvPr userDrawn="1"/>
        </p:nvSpPr>
        <p:spPr>
          <a:xfrm>
            <a:off x="431800" y="411162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Presentationsstöd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Powerpoint som sammanfattar innehållet </a:t>
            </a:r>
            <a:br>
              <a:rPr lang="sv-SE" sz="1000" dirty="0">
                <a:solidFill>
                  <a:srgbClr val="000000"/>
                </a:solidFill>
                <a:effectLst/>
                <a:latin typeface="+mn-lt"/>
              </a:rPr>
            </a:br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i 3–6–10 bilder.</a:t>
            </a:r>
            <a:endParaRPr lang="sv-SE" sz="1000" dirty="0">
              <a:latin typeface="+mn-lt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539C2C9-30E5-24EB-CCBB-F8DD1652759F}"/>
              </a:ext>
            </a:extLst>
          </p:cNvPr>
          <p:cNvSpPr txBox="1"/>
          <p:nvPr userDrawn="1"/>
        </p:nvSpPr>
        <p:spPr>
          <a:xfrm>
            <a:off x="431800" y="1525485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PR &amp; media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Debattartikel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 err="1">
                <a:solidFill>
                  <a:srgbClr val="000000"/>
                </a:solidFill>
                <a:effectLst/>
                <a:latin typeface="+mn-lt"/>
              </a:rPr>
              <a:t>Införsäljning</a:t>
            </a:r>
            <a:endParaRPr lang="sv-SE" sz="1000" dirty="0">
              <a:latin typeface="+mn-lt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DF0A95C-6DBD-DE7C-772F-053255B53D7B}"/>
              </a:ext>
            </a:extLst>
          </p:cNvPr>
          <p:cNvSpPr txBox="1"/>
          <p:nvPr userDrawn="1"/>
        </p:nvSpPr>
        <p:spPr>
          <a:xfrm>
            <a:off x="431800" y="2639808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 err="1">
                <a:solidFill>
                  <a:srgbClr val="000000"/>
                </a:solidFill>
                <a:effectLst/>
                <a:latin typeface="+mn-lt"/>
              </a:rPr>
              <a:t>Scrolly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Gör innehållet tillgängligt och spännande på en interaktiv webbplats </a:t>
            </a:r>
            <a:endParaRPr lang="sv-SE" sz="1000" dirty="0">
              <a:latin typeface="+mn-lt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2F960E7F-1A09-CA60-7617-8AEF53B5CEF6}"/>
              </a:ext>
            </a:extLst>
          </p:cNvPr>
          <p:cNvSpPr txBox="1"/>
          <p:nvPr userDrawn="1"/>
        </p:nvSpPr>
        <p:spPr>
          <a:xfrm>
            <a:off x="431800" y="3754130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Seminarium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Presentera rapporten på ett evenemang</a:t>
            </a:r>
            <a:endParaRPr lang="sv-SE" sz="1000" dirty="0">
              <a:latin typeface="+mn-lt"/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0D083081-FAE1-D02A-DA36-A92529A833E9}"/>
              </a:ext>
            </a:extLst>
          </p:cNvPr>
          <p:cNvSpPr txBox="1"/>
          <p:nvPr userDrawn="1"/>
        </p:nvSpPr>
        <p:spPr>
          <a:xfrm>
            <a:off x="6704781" y="411162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DPA-kampanj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 err="1">
                <a:solidFill>
                  <a:srgbClr val="000000"/>
                </a:solidFill>
                <a:effectLst/>
                <a:latin typeface="+mn-lt"/>
              </a:rPr>
              <a:t>Contentproduktion</a:t>
            </a:r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, strategi och mediaplan för att nå målgruppen</a:t>
            </a:r>
            <a:endParaRPr lang="sv-SE" sz="1000" dirty="0">
              <a:latin typeface="+mn-lt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599C0C30-8078-9804-38E2-3DF7C6AC61A4}"/>
              </a:ext>
            </a:extLst>
          </p:cNvPr>
          <p:cNvSpPr txBox="1"/>
          <p:nvPr userDrawn="1"/>
        </p:nvSpPr>
        <p:spPr>
          <a:xfrm>
            <a:off x="6704781" y="1525485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Delningsbilder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Innehåll till sociala medier</a:t>
            </a:r>
            <a:endParaRPr lang="sv-SE" sz="1000" dirty="0">
              <a:latin typeface="+mn-lt"/>
            </a:endParaRP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2A8AB2E7-C831-1BAF-B040-0E081E33F86E}"/>
              </a:ext>
            </a:extLst>
          </p:cNvPr>
          <p:cNvSpPr txBox="1"/>
          <p:nvPr userDrawn="1"/>
        </p:nvSpPr>
        <p:spPr>
          <a:xfrm>
            <a:off x="6704781" y="2639808"/>
            <a:ext cx="2016432" cy="975186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Video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Sammanfattning av rapporten i videoformat</a:t>
            </a:r>
            <a:endParaRPr lang="sv-SE" sz="1000" dirty="0">
              <a:latin typeface="+mn-lt"/>
            </a:endParaRP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91F64D67-7A0F-4ECD-8ED2-4252F6115F5E}"/>
              </a:ext>
            </a:extLst>
          </p:cNvPr>
          <p:cNvSpPr txBox="1"/>
          <p:nvPr userDrawn="1"/>
        </p:nvSpPr>
        <p:spPr>
          <a:xfrm>
            <a:off x="6704781" y="3754130"/>
            <a:ext cx="2016432" cy="975186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rtlCol="0" anchor="ctr" anchorCtr="0">
            <a:noAutofit/>
          </a:bodyPr>
          <a:lstStyle/>
          <a:p>
            <a:pPr algn="ctr"/>
            <a:r>
              <a:rPr lang="sv-SE" sz="1000" b="1" dirty="0">
                <a:solidFill>
                  <a:srgbClr val="000000"/>
                </a:solidFill>
                <a:effectLst/>
                <a:latin typeface="+mn-lt"/>
              </a:rPr>
              <a:t>Mailutskick</a:t>
            </a:r>
            <a:endParaRPr lang="sv-SE" sz="1000" dirty="0">
              <a:latin typeface="+mn-lt"/>
            </a:endParaRPr>
          </a:p>
          <a:p>
            <a:pPr algn="ctr"/>
            <a:r>
              <a:rPr lang="sv-SE" sz="1000" dirty="0">
                <a:solidFill>
                  <a:srgbClr val="000000"/>
                </a:solidFill>
                <a:effectLst/>
                <a:latin typeface="+mn-lt"/>
              </a:rPr>
              <a:t>Innehåll och teknik för effektiv distribution</a:t>
            </a:r>
            <a:endParaRPr lang="sv-SE" sz="1000" dirty="0">
              <a:latin typeface="+mn-lt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32949993-022D-3F14-1174-055B4D3CE556}"/>
              </a:ext>
            </a:extLst>
          </p:cNvPr>
          <p:cNvSpPr txBox="1"/>
          <p:nvPr userDrawn="1"/>
        </p:nvSpPr>
        <p:spPr>
          <a:xfrm>
            <a:off x="2723126" y="411163"/>
            <a:ext cx="3706761" cy="8633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sv-SE" sz="3400" cap="all" dirty="0">
                <a:solidFill>
                  <a:srgbClr val="FFFFFF"/>
                </a:solidFill>
                <a:effectLst/>
                <a:latin typeface="+mj-lt"/>
              </a:rPr>
              <a:t>Sprid rapporten</a:t>
            </a:r>
            <a:br>
              <a:rPr lang="sv-SE" sz="3400" cap="all" dirty="0">
                <a:effectLst/>
                <a:latin typeface="+mj-lt"/>
              </a:rPr>
            </a:br>
            <a:r>
              <a:rPr lang="sv-SE" sz="3400" cap="all" dirty="0">
                <a:effectLst/>
                <a:latin typeface="+mj-lt"/>
              </a:rPr>
              <a:t>dpa-kampanj</a:t>
            </a:r>
            <a:endParaRPr lang="sv-SE" sz="3400" dirty="0">
              <a:latin typeface="+mj-lt"/>
            </a:endParaRP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D9DA07E9-6CF0-E9BF-611D-95B6C5535C38}"/>
              </a:ext>
            </a:extLst>
          </p:cNvPr>
          <p:cNvSpPr txBox="1"/>
          <p:nvPr userDrawn="1"/>
        </p:nvSpPr>
        <p:spPr>
          <a:xfrm>
            <a:off x="2723125" y="1525755"/>
            <a:ext cx="3706761" cy="17603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sv-SE" sz="1400" dirty="0"/>
              <a:t>Vi skapar intresseväckande innehåll och använder säker teknik för att nå den önskade målgruppen via mail.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rgbClr val="000000"/>
                </a:solidFill>
                <a:effectLst/>
              </a:rPr>
              <a:t>Målgruppsanalys</a:t>
            </a:r>
            <a:endParaRPr lang="sv-SE" sz="1400" dirty="0"/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rgbClr val="000000"/>
                </a:solidFill>
                <a:effectLst/>
              </a:rPr>
              <a:t>Adressinsamling</a:t>
            </a:r>
            <a:endParaRPr lang="sv-SE" sz="1400" dirty="0"/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rgbClr val="000000"/>
                </a:solidFill>
                <a:effectLst/>
              </a:rPr>
              <a:t>Copy och utformning</a:t>
            </a:r>
            <a:endParaRPr lang="sv-SE" sz="1400" dirty="0"/>
          </a:p>
        </p:txBody>
      </p:sp>
      <p:sp>
        <p:nvSpPr>
          <p:cNvPr id="4" name="Höger 3">
            <a:extLst>
              <a:ext uri="{FF2B5EF4-FFF2-40B4-BE49-F238E27FC236}">
                <a16:creationId xmlns:a16="http://schemas.microsoft.com/office/drawing/2014/main" id="{4CADFC97-AAD2-078A-391B-64582EBA0999}"/>
              </a:ext>
            </a:extLst>
          </p:cNvPr>
          <p:cNvSpPr/>
          <p:nvPr userDrawn="1"/>
        </p:nvSpPr>
        <p:spPr>
          <a:xfrm flipH="1">
            <a:off x="8721213" y="3995917"/>
            <a:ext cx="422787" cy="4916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703673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1 oran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A5723E-D743-A4FB-6D81-3784648A0B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662832"/>
            <a:ext cx="8280400" cy="654239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4800" b="0" baseline="0">
                <a:solidFill>
                  <a:schemeClr val="tx1"/>
                </a:solidFill>
              </a:defRPr>
            </a:lvl1pPr>
          </a:lstStyle>
          <a:p>
            <a:r>
              <a:rPr lang="sv-SE" dirty="0">
                <a:solidFill>
                  <a:srgbClr val="000000"/>
                </a:solidFill>
                <a:effectLst/>
              </a:rPr>
              <a:t>Rubrik på en tidslinje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96BFF0-9165-54B4-223E-F756AD34D7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190" y="1606466"/>
            <a:ext cx="1172300" cy="39743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sz="2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Steg 1</a:t>
            </a:r>
          </a:p>
        </p:txBody>
      </p:sp>
      <p:sp>
        <p:nvSpPr>
          <p:cNvPr id="3" name="Höger 2">
            <a:extLst>
              <a:ext uri="{FF2B5EF4-FFF2-40B4-BE49-F238E27FC236}">
                <a16:creationId xmlns:a16="http://schemas.microsoft.com/office/drawing/2014/main" id="{A5000D38-4AD7-865D-E9BF-2A4D6FDE9C25}"/>
              </a:ext>
            </a:extLst>
          </p:cNvPr>
          <p:cNvSpPr/>
          <p:nvPr userDrawn="1"/>
        </p:nvSpPr>
        <p:spPr>
          <a:xfrm>
            <a:off x="0" y="2908847"/>
            <a:ext cx="9144000" cy="52111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B91E8F3-DEB3-CFEA-53F1-3A28684222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738" y="2103457"/>
            <a:ext cx="1172752" cy="40775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pPr lvl="0"/>
            <a:r>
              <a:rPr lang="sv-SE" dirty="0"/>
              <a:t>Mer text här vid behov</a:t>
            </a:r>
          </a:p>
        </p:txBody>
      </p:sp>
      <p:cxnSp>
        <p:nvCxnSpPr>
          <p:cNvPr id="13" name="Rak 12">
            <a:extLst>
              <a:ext uri="{FF2B5EF4-FFF2-40B4-BE49-F238E27FC236}">
                <a16:creationId xmlns:a16="http://schemas.microsoft.com/office/drawing/2014/main" id="{FE68940B-CB00-F65C-9E30-46D2364A887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6114" y="2771196"/>
            <a:ext cx="0" cy="530942"/>
          </a:xfrm>
          <a:prstGeom prst="line">
            <a:avLst/>
          </a:prstGeom>
          <a:ln w="508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7E17E85D-EDED-39C1-A6B9-3F69D14327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99467" y="1606466"/>
            <a:ext cx="1172300" cy="39743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sz="2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Steg 3</a:t>
            </a:r>
          </a:p>
        </p:txBody>
      </p:sp>
      <p:sp>
        <p:nvSpPr>
          <p:cNvPr id="16" name="Platshållare för text 6">
            <a:extLst>
              <a:ext uri="{FF2B5EF4-FFF2-40B4-BE49-F238E27FC236}">
                <a16:creationId xmlns:a16="http://schemas.microsoft.com/office/drawing/2014/main" id="{6DA7F971-D2BF-FF0B-3C5E-5644371B2E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9015" y="2103457"/>
            <a:ext cx="1172752" cy="40775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pPr lvl="0"/>
            <a:r>
              <a:rPr lang="sv-SE" dirty="0"/>
              <a:t>Mer text här vid behov</a:t>
            </a:r>
          </a:p>
        </p:txBody>
      </p:sp>
      <p:cxnSp>
        <p:nvCxnSpPr>
          <p:cNvPr id="17" name="Rak 16">
            <a:extLst>
              <a:ext uri="{FF2B5EF4-FFF2-40B4-BE49-F238E27FC236}">
                <a16:creationId xmlns:a16="http://schemas.microsoft.com/office/drawing/2014/main" id="{7E10DDB8-91E3-3FB2-F066-A536C402DCB2}"/>
              </a:ext>
            </a:extLst>
          </p:cNvPr>
          <p:cNvCxnSpPr>
            <a:cxnSpLocks/>
          </p:cNvCxnSpPr>
          <p:nvPr userDrawn="1"/>
        </p:nvCxnSpPr>
        <p:spPr>
          <a:xfrm flipV="1">
            <a:off x="4585391" y="2771196"/>
            <a:ext cx="0" cy="530942"/>
          </a:xfrm>
          <a:prstGeom prst="line">
            <a:avLst/>
          </a:prstGeom>
          <a:ln w="508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tshållare för text 3">
            <a:extLst>
              <a:ext uri="{FF2B5EF4-FFF2-40B4-BE49-F238E27FC236}">
                <a16:creationId xmlns:a16="http://schemas.microsoft.com/office/drawing/2014/main" id="{6CE8051F-1879-C994-3EF5-25CA1F21A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89918" y="1606466"/>
            <a:ext cx="1172300" cy="39743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sz="2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Steg 5</a:t>
            </a:r>
          </a:p>
        </p:txBody>
      </p:sp>
      <p:sp>
        <p:nvSpPr>
          <p:cNvPr id="19" name="Platshållare för text 6">
            <a:extLst>
              <a:ext uri="{FF2B5EF4-FFF2-40B4-BE49-F238E27FC236}">
                <a16:creationId xmlns:a16="http://schemas.microsoft.com/office/drawing/2014/main" id="{7828C568-253E-586A-DD8D-BD5512DE4C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89466" y="2103457"/>
            <a:ext cx="1172752" cy="40775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pPr lvl="0"/>
            <a:r>
              <a:rPr lang="sv-SE" dirty="0"/>
              <a:t>Mer text här vid behov</a:t>
            </a:r>
          </a:p>
        </p:txBody>
      </p:sp>
      <p:cxnSp>
        <p:nvCxnSpPr>
          <p:cNvPr id="20" name="Rak 19">
            <a:extLst>
              <a:ext uri="{FF2B5EF4-FFF2-40B4-BE49-F238E27FC236}">
                <a16:creationId xmlns:a16="http://schemas.microsoft.com/office/drawing/2014/main" id="{C8369A70-F48F-D9CC-D4D3-6EB4AC222034}"/>
              </a:ext>
            </a:extLst>
          </p:cNvPr>
          <p:cNvCxnSpPr>
            <a:cxnSpLocks/>
          </p:cNvCxnSpPr>
          <p:nvPr userDrawn="1"/>
        </p:nvCxnSpPr>
        <p:spPr>
          <a:xfrm flipV="1">
            <a:off x="8075842" y="2771196"/>
            <a:ext cx="0" cy="530942"/>
          </a:xfrm>
          <a:prstGeom prst="line">
            <a:avLst/>
          </a:prstGeom>
          <a:ln w="508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>
            <a:extLst>
              <a:ext uri="{FF2B5EF4-FFF2-40B4-BE49-F238E27FC236}">
                <a16:creationId xmlns:a16="http://schemas.microsoft.com/office/drawing/2014/main" id="{AF24ED52-F67E-DFBB-0D57-EC88203D868C}"/>
              </a:ext>
            </a:extLst>
          </p:cNvPr>
          <p:cNvCxnSpPr>
            <a:cxnSpLocks/>
          </p:cNvCxnSpPr>
          <p:nvPr userDrawn="1"/>
        </p:nvCxnSpPr>
        <p:spPr>
          <a:xfrm>
            <a:off x="2815584" y="3036667"/>
            <a:ext cx="0" cy="530942"/>
          </a:xfrm>
          <a:prstGeom prst="line">
            <a:avLst/>
          </a:prstGeom>
          <a:ln w="508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latshållare för text 3">
            <a:extLst>
              <a:ext uri="{FF2B5EF4-FFF2-40B4-BE49-F238E27FC236}">
                <a16:creationId xmlns:a16="http://schemas.microsoft.com/office/drawing/2014/main" id="{538D1DED-CCB8-EAD0-C10D-261AA78758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29434" y="3837909"/>
            <a:ext cx="1172300" cy="39743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sz="2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Steg 2</a:t>
            </a:r>
          </a:p>
        </p:txBody>
      </p:sp>
      <p:sp>
        <p:nvSpPr>
          <p:cNvPr id="23" name="Platshållare för text 6">
            <a:extLst>
              <a:ext uri="{FF2B5EF4-FFF2-40B4-BE49-F238E27FC236}">
                <a16:creationId xmlns:a16="http://schemas.microsoft.com/office/drawing/2014/main" id="{00705A67-1632-DBB0-E4F1-9C39CB6846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29208" y="4334899"/>
            <a:ext cx="1172752" cy="39743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pPr lvl="0"/>
            <a:r>
              <a:rPr lang="sv-SE" dirty="0"/>
              <a:t>Mer text här vid behov</a:t>
            </a:r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31C834D8-83E2-EE31-0B88-FC724BEACD2C}"/>
              </a:ext>
            </a:extLst>
          </p:cNvPr>
          <p:cNvCxnSpPr>
            <a:cxnSpLocks/>
          </p:cNvCxnSpPr>
          <p:nvPr userDrawn="1"/>
        </p:nvCxnSpPr>
        <p:spPr>
          <a:xfrm>
            <a:off x="6394527" y="3036667"/>
            <a:ext cx="0" cy="530942"/>
          </a:xfrm>
          <a:prstGeom prst="line">
            <a:avLst/>
          </a:prstGeom>
          <a:ln w="50800"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latshållare för text 3">
            <a:extLst>
              <a:ext uri="{FF2B5EF4-FFF2-40B4-BE49-F238E27FC236}">
                <a16:creationId xmlns:a16="http://schemas.microsoft.com/office/drawing/2014/main" id="{A58707EC-28BC-F5E2-F572-3038637EF6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08377" y="3837909"/>
            <a:ext cx="1172300" cy="39743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sz="2400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Steg 4</a:t>
            </a:r>
          </a:p>
        </p:txBody>
      </p:sp>
      <p:sp>
        <p:nvSpPr>
          <p:cNvPr id="26" name="Platshållare för text 6">
            <a:extLst>
              <a:ext uri="{FF2B5EF4-FFF2-40B4-BE49-F238E27FC236}">
                <a16:creationId xmlns:a16="http://schemas.microsoft.com/office/drawing/2014/main" id="{175ACE8A-19F1-7B18-A977-B2A15DD054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08151" y="4334899"/>
            <a:ext cx="1172752" cy="39743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pPr lvl="0"/>
            <a:r>
              <a:rPr lang="sv-SE" dirty="0"/>
              <a:t>Mer text här vid behov</a:t>
            </a:r>
          </a:p>
        </p:txBody>
      </p:sp>
    </p:spTree>
    <p:extLst>
      <p:ext uri="{BB962C8B-B14F-4D97-AF65-F5344CB8AC3E}">
        <p14:creationId xmlns:p14="http://schemas.microsoft.com/office/powerpoint/2010/main" val="39680492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1 lj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D8B17CF2-D20C-01D3-C23A-A6A61D73BABF}"/>
              </a:ext>
            </a:extLst>
          </p:cNvPr>
          <p:cNvSpPr/>
          <p:nvPr userDrawn="1"/>
        </p:nvSpPr>
        <p:spPr>
          <a:xfrm>
            <a:off x="5731389" y="3480619"/>
            <a:ext cx="1347839" cy="12570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76200" dir="2700000" algn="tl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396EA1A6-1D05-2F80-9B68-E01945A0B287}"/>
              </a:ext>
            </a:extLst>
          </p:cNvPr>
          <p:cNvSpPr/>
          <p:nvPr userDrawn="1"/>
        </p:nvSpPr>
        <p:spPr>
          <a:xfrm>
            <a:off x="2132784" y="3480619"/>
            <a:ext cx="1347839" cy="12570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76200" dir="2700000" algn="tl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B67CF98-64E8-98C7-6E66-1B9828CD544E}"/>
              </a:ext>
            </a:extLst>
          </p:cNvPr>
          <p:cNvSpPr/>
          <p:nvPr userDrawn="1"/>
        </p:nvSpPr>
        <p:spPr>
          <a:xfrm>
            <a:off x="7402869" y="1514167"/>
            <a:ext cx="1347839" cy="12570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76200" dir="2700000" algn="tl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E87594E-4246-6493-EFD2-E5BD08697458}"/>
              </a:ext>
            </a:extLst>
          </p:cNvPr>
          <p:cNvSpPr/>
          <p:nvPr userDrawn="1"/>
        </p:nvSpPr>
        <p:spPr>
          <a:xfrm>
            <a:off x="3912420" y="1514167"/>
            <a:ext cx="1347839" cy="12570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76200" dir="2700000" algn="tl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CB720E1-DF5C-88EA-BE41-84E55072CEAF}"/>
              </a:ext>
            </a:extLst>
          </p:cNvPr>
          <p:cNvSpPr/>
          <p:nvPr userDrawn="1"/>
        </p:nvSpPr>
        <p:spPr>
          <a:xfrm>
            <a:off x="353144" y="1514167"/>
            <a:ext cx="1347839" cy="12570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dist="76200" dir="2700000" algn="tl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1A5723E-D743-A4FB-6D81-3784648A0B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662832"/>
            <a:ext cx="8280400" cy="654239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4800" b="0" baseline="0">
                <a:solidFill>
                  <a:schemeClr val="tx1"/>
                </a:solidFill>
              </a:defRPr>
            </a:lvl1pPr>
          </a:lstStyle>
          <a:p>
            <a:r>
              <a:rPr lang="sv-SE" dirty="0">
                <a:solidFill>
                  <a:srgbClr val="000000"/>
                </a:solidFill>
                <a:effectLst/>
              </a:rPr>
              <a:t>Rubrik på en tidslinje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96BFF0-9165-54B4-223E-F756AD34D7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190" y="1675290"/>
            <a:ext cx="1172300" cy="39743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sz="24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Steg 1</a:t>
            </a:r>
          </a:p>
        </p:txBody>
      </p:sp>
      <p:sp>
        <p:nvSpPr>
          <p:cNvPr id="3" name="Höger 2">
            <a:extLst>
              <a:ext uri="{FF2B5EF4-FFF2-40B4-BE49-F238E27FC236}">
                <a16:creationId xmlns:a16="http://schemas.microsoft.com/office/drawing/2014/main" id="{A5000D38-4AD7-865D-E9BF-2A4D6FDE9C25}"/>
              </a:ext>
            </a:extLst>
          </p:cNvPr>
          <p:cNvSpPr/>
          <p:nvPr userDrawn="1"/>
        </p:nvSpPr>
        <p:spPr>
          <a:xfrm>
            <a:off x="0" y="2908847"/>
            <a:ext cx="9144000" cy="52111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B91E8F3-DEB3-CFEA-53F1-3A28684222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738" y="2103457"/>
            <a:ext cx="1172752" cy="40775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pPr lvl="0"/>
            <a:r>
              <a:rPr lang="sv-SE" dirty="0"/>
              <a:t>Mer text här vid behov</a:t>
            </a:r>
          </a:p>
        </p:txBody>
      </p:sp>
      <p:cxnSp>
        <p:nvCxnSpPr>
          <p:cNvPr id="13" name="Rak 12">
            <a:extLst>
              <a:ext uri="{FF2B5EF4-FFF2-40B4-BE49-F238E27FC236}">
                <a16:creationId xmlns:a16="http://schemas.microsoft.com/office/drawing/2014/main" id="{FE68940B-CB00-F65C-9E30-46D2364A887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6114" y="2771196"/>
            <a:ext cx="0" cy="530942"/>
          </a:xfrm>
          <a:prstGeom prst="line">
            <a:avLst/>
          </a:prstGeom>
          <a:ln w="508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tshållare för text 3">
            <a:extLst>
              <a:ext uri="{FF2B5EF4-FFF2-40B4-BE49-F238E27FC236}">
                <a16:creationId xmlns:a16="http://schemas.microsoft.com/office/drawing/2014/main" id="{7E17E85D-EDED-39C1-A6B9-3F69D14327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99467" y="1675290"/>
            <a:ext cx="1172300" cy="39743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sz="24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Steg 3</a:t>
            </a:r>
          </a:p>
        </p:txBody>
      </p:sp>
      <p:sp>
        <p:nvSpPr>
          <p:cNvPr id="16" name="Platshållare för text 6">
            <a:extLst>
              <a:ext uri="{FF2B5EF4-FFF2-40B4-BE49-F238E27FC236}">
                <a16:creationId xmlns:a16="http://schemas.microsoft.com/office/drawing/2014/main" id="{6DA7F971-D2BF-FF0B-3C5E-5644371B2E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99015" y="2103457"/>
            <a:ext cx="1172752" cy="40775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pPr lvl="0"/>
            <a:r>
              <a:rPr lang="sv-SE" dirty="0"/>
              <a:t>Mer text här vid behov</a:t>
            </a:r>
          </a:p>
        </p:txBody>
      </p:sp>
      <p:cxnSp>
        <p:nvCxnSpPr>
          <p:cNvPr id="17" name="Rak 16">
            <a:extLst>
              <a:ext uri="{FF2B5EF4-FFF2-40B4-BE49-F238E27FC236}">
                <a16:creationId xmlns:a16="http://schemas.microsoft.com/office/drawing/2014/main" id="{7E10DDB8-91E3-3FB2-F066-A536C402DCB2}"/>
              </a:ext>
            </a:extLst>
          </p:cNvPr>
          <p:cNvCxnSpPr>
            <a:cxnSpLocks/>
          </p:cNvCxnSpPr>
          <p:nvPr userDrawn="1"/>
        </p:nvCxnSpPr>
        <p:spPr>
          <a:xfrm flipV="1">
            <a:off x="4585391" y="2771196"/>
            <a:ext cx="0" cy="530942"/>
          </a:xfrm>
          <a:prstGeom prst="line">
            <a:avLst/>
          </a:prstGeom>
          <a:ln w="508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atshållare för text 3">
            <a:extLst>
              <a:ext uri="{FF2B5EF4-FFF2-40B4-BE49-F238E27FC236}">
                <a16:creationId xmlns:a16="http://schemas.microsoft.com/office/drawing/2014/main" id="{6CE8051F-1879-C994-3EF5-25CA1F21A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89918" y="1675290"/>
            <a:ext cx="1172300" cy="39743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sz="24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Steg 5</a:t>
            </a:r>
          </a:p>
        </p:txBody>
      </p:sp>
      <p:sp>
        <p:nvSpPr>
          <p:cNvPr id="19" name="Platshållare för text 6">
            <a:extLst>
              <a:ext uri="{FF2B5EF4-FFF2-40B4-BE49-F238E27FC236}">
                <a16:creationId xmlns:a16="http://schemas.microsoft.com/office/drawing/2014/main" id="{7828C568-253E-586A-DD8D-BD5512DE4C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89466" y="2103457"/>
            <a:ext cx="1172752" cy="40775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pPr lvl="0"/>
            <a:r>
              <a:rPr lang="sv-SE" dirty="0"/>
              <a:t>Mer text här vid behov</a:t>
            </a:r>
          </a:p>
        </p:txBody>
      </p:sp>
      <p:cxnSp>
        <p:nvCxnSpPr>
          <p:cNvPr id="20" name="Rak 19">
            <a:extLst>
              <a:ext uri="{FF2B5EF4-FFF2-40B4-BE49-F238E27FC236}">
                <a16:creationId xmlns:a16="http://schemas.microsoft.com/office/drawing/2014/main" id="{C8369A70-F48F-D9CC-D4D3-6EB4AC222034}"/>
              </a:ext>
            </a:extLst>
          </p:cNvPr>
          <p:cNvCxnSpPr>
            <a:cxnSpLocks/>
          </p:cNvCxnSpPr>
          <p:nvPr userDrawn="1"/>
        </p:nvCxnSpPr>
        <p:spPr>
          <a:xfrm flipV="1">
            <a:off x="8075842" y="2771196"/>
            <a:ext cx="0" cy="530942"/>
          </a:xfrm>
          <a:prstGeom prst="line">
            <a:avLst/>
          </a:prstGeom>
          <a:ln w="508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>
            <a:extLst>
              <a:ext uri="{FF2B5EF4-FFF2-40B4-BE49-F238E27FC236}">
                <a16:creationId xmlns:a16="http://schemas.microsoft.com/office/drawing/2014/main" id="{AF24ED52-F67E-DFBB-0D57-EC88203D868C}"/>
              </a:ext>
            </a:extLst>
          </p:cNvPr>
          <p:cNvCxnSpPr>
            <a:cxnSpLocks/>
          </p:cNvCxnSpPr>
          <p:nvPr userDrawn="1"/>
        </p:nvCxnSpPr>
        <p:spPr>
          <a:xfrm>
            <a:off x="2815584" y="3036667"/>
            <a:ext cx="0" cy="530942"/>
          </a:xfrm>
          <a:prstGeom prst="line">
            <a:avLst/>
          </a:prstGeom>
          <a:ln w="508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latshållare för text 3">
            <a:extLst>
              <a:ext uri="{FF2B5EF4-FFF2-40B4-BE49-F238E27FC236}">
                <a16:creationId xmlns:a16="http://schemas.microsoft.com/office/drawing/2014/main" id="{538D1DED-CCB8-EAD0-C10D-261AA78758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29434" y="3818244"/>
            <a:ext cx="1172300" cy="39743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sz="24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Steg 2</a:t>
            </a:r>
          </a:p>
        </p:txBody>
      </p:sp>
      <p:sp>
        <p:nvSpPr>
          <p:cNvPr id="23" name="Platshållare för text 6">
            <a:extLst>
              <a:ext uri="{FF2B5EF4-FFF2-40B4-BE49-F238E27FC236}">
                <a16:creationId xmlns:a16="http://schemas.microsoft.com/office/drawing/2014/main" id="{00705A67-1632-DBB0-E4F1-9C39CB6846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29208" y="4246410"/>
            <a:ext cx="1172752" cy="39743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pPr lvl="0"/>
            <a:r>
              <a:rPr lang="sv-SE" dirty="0"/>
              <a:t>Mer text här vid behov</a:t>
            </a:r>
          </a:p>
        </p:txBody>
      </p:sp>
      <p:cxnSp>
        <p:nvCxnSpPr>
          <p:cNvPr id="24" name="Rak 23">
            <a:extLst>
              <a:ext uri="{FF2B5EF4-FFF2-40B4-BE49-F238E27FC236}">
                <a16:creationId xmlns:a16="http://schemas.microsoft.com/office/drawing/2014/main" id="{31C834D8-83E2-EE31-0B88-FC724BEACD2C}"/>
              </a:ext>
            </a:extLst>
          </p:cNvPr>
          <p:cNvCxnSpPr>
            <a:cxnSpLocks/>
          </p:cNvCxnSpPr>
          <p:nvPr userDrawn="1"/>
        </p:nvCxnSpPr>
        <p:spPr>
          <a:xfrm>
            <a:off x="6394527" y="3036667"/>
            <a:ext cx="0" cy="530942"/>
          </a:xfrm>
          <a:prstGeom prst="line">
            <a:avLst/>
          </a:prstGeom>
          <a:ln w="508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latshållare för text 3">
            <a:extLst>
              <a:ext uri="{FF2B5EF4-FFF2-40B4-BE49-F238E27FC236}">
                <a16:creationId xmlns:a16="http://schemas.microsoft.com/office/drawing/2014/main" id="{A58707EC-28BC-F5E2-F572-3038637EF6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08377" y="3818244"/>
            <a:ext cx="1172300" cy="39743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sz="24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Steg 4</a:t>
            </a:r>
          </a:p>
        </p:txBody>
      </p:sp>
      <p:sp>
        <p:nvSpPr>
          <p:cNvPr id="26" name="Platshållare för text 6">
            <a:extLst>
              <a:ext uri="{FF2B5EF4-FFF2-40B4-BE49-F238E27FC236}">
                <a16:creationId xmlns:a16="http://schemas.microsoft.com/office/drawing/2014/main" id="{175ACE8A-19F1-7B18-A977-B2A15DD054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08151" y="4246410"/>
            <a:ext cx="1172752" cy="39743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pPr lvl="0"/>
            <a:r>
              <a:rPr lang="sv-SE" dirty="0"/>
              <a:t>Mer text här vid behov</a:t>
            </a:r>
          </a:p>
        </p:txBody>
      </p:sp>
    </p:spTree>
    <p:extLst>
      <p:ext uri="{BB962C8B-B14F-4D97-AF65-F5344CB8AC3E}">
        <p14:creationId xmlns:p14="http://schemas.microsoft.com/office/powerpoint/2010/main" val="20773846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96BFF0-9165-54B4-223E-F756AD34D7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8008" y="1901433"/>
            <a:ext cx="1368945" cy="1302381"/>
          </a:xfrm>
          <a:prstGeom prst="rect">
            <a:avLst/>
          </a:prstGeom>
          <a:solidFill>
            <a:schemeClr val="bg1"/>
          </a:solidFill>
        </p:spPr>
        <p:txBody>
          <a:bodyPr lIns="108000" tIns="216000" rIns="108000" bIns="108000"/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sz="1400" b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Steg 1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B91E8F3-DEB3-CFEA-53F1-3A28684222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8008" y="2398424"/>
            <a:ext cx="1368944" cy="805390"/>
          </a:xfrm>
          <a:prstGeom prst="rect">
            <a:avLst/>
          </a:prstGeom>
        </p:spPr>
        <p:txBody>
          <a:bodyPr lIns="108000" tIns="0" rIns="108000" bIns="0"/>
          <a:lstStyle>
            <a:lvl1pPr marL="0" indent="0" algn="ctr">
              <a:buNone/>
              <a:defRPr sz="11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pPr lvl="0"/>
            <a:r>
              <a:rPr lang="sv-SE" dirty="0"/>
              <a:t>Mer text här vid behov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A8A98411-A6F9-6393-1F20-0854883543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20724" y="2304128"/>
            <a:ext cx="1368945" cy="1302381"/>
          </a:xfrm>
          <a:prstGeom prst="rect">
            <a:avLst/>
          </a:prstGeom>
          <a:solidFill>
            <a:schemeClr val="bg1"/>
          </a:solidFill>
        </p:spPr>
        <p:txBody>
          <a:bodyPr lIns="108000" tIns="216000" rIns="108000" bIns="108000"/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sz="1400" b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Steg 2</a:t>
            </a:r>
          </a:p>
        </p:txBody>
      </p:sp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57B7247F-AA0B-D8B9-3A44-D1B285419F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35047" y="2801119"/>
            <a:ext cx="1354621" cy="805390"/>
          </a:xfrm>
          <a:prstGeom prst="rect">
            <a:avLst/>
          </a:prstGeom>
        </p:spPr>
        <p:txBody>
          <a:bodyPr lIns="108000" tIns="0" rIns="108000" bIns="0"/>
          <a:lstStyle>
            <a:lvl1pPr marL="0" indent="0" algn="ctr">
              <a:buNone/>
              <a:defRPr sz="11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pPr lvl="0"/>
            <a:r>
              <a:rPr lang="sv-SE" dirty="0"/>
              <a:t>Mer text här vid behov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93FF3E0D-DA00-A54B-C679-26994583AE8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73440" y="1980091"/>
            <a:ext cx="1368945" cy="1302381"/>
          </a:xfrm>
          <a:prstGeom prst="rect">
            <a:avLst/>
          </a:prstGeom>
          <a:solidFill>
            <a:schemeClr val="bg1"/>
          </a:solidFill>
        </p:spPr>
        <p:txBody>
          <a:bodyPr lIns="108000" tIns="216000" rIns="108000" bIns="108000"/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sz="1400" b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Steg 3</a:t>
            </a:r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BD293118-9FA4-DE9B-D475-73C1EBCE70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73438" y="2477082"/>
            <a:ext cx="1368945" cy="805390"/>
          </a:xfrm>
          <a:prstGeom prst="rect">
            <a:avLst/>
          </a:prstGeom>
        </p:spPr>
        <p:txBody>
          <a:bodyPr lIns="108000" tIns="0" rIns="108000" bIns="0"/>
          <a:lstStyle>
            <a:lvl1pPr marL="0" indent="0" algn="ctr">
              <a:buNone/>
              <a:defRPr sz="11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pPr lvl="0"/>
            <a:r>
              <a:rPr lang="sv-SE" dirty="0"/>
              <a:t>Mer text här vid behov</a:t>
            </a:r>
          </a:p>
        </p:txBody>
      </p:sp>
      <p:sp>
        <p:nvSpPr>
          <p:cNvPr id="10" name="Platshållare för text 3">
            <a:extLst>
              <a:ext uri="{FF2B5EF4-FFF2-40B4-BE49-F238E27FC236}">
                <a16:creationId xmlns:a16="http://schemas.microsoft.com/office/drawing/2014/main" id="{5CD2905D-EFAD-77BF-CC56-DB51D624F9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26156" y="1747233"/>
            <a:ext cx="1368945" cy="1302381"/>
          </a:xfrm>
          <a:prstGeom prst="rect">
            <a:avLst/>
          </a:prstGeom>
          <a:solidFill>
            <a:schemeClr val="bg1"/>
          </a:solidFill>
        </p:spPr>
        <p:txBody>
          <a:bodyPr lIns="108000" tIns="216000" rIns="108000" bIns="108000"/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sz="1400" b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Steg 4</a:t>
            </a:r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F456541B-256F-66FF-FACA-F45825CA1D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40479" y="2244224"/>
            <a:ext cx="1340296" cy="805390"/>
          </a:xfrm>
          <a:prstGeom prst="rect">
            <a:avLst/>
          </a:prstGeom>
        </p:spPr>
        <p:txBody>
          <a:bodyPr lIns="108000" tIns="0" rIns="108000" bIns="0"/>
          <a:lstStyle>
            <a:lvl1pPr marL="0" indent="0" algn="ctr">
              <a:buNone/>
              <a:defRPr sz="11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pPr lvl="0"/>
            <a:r>
              <a:rPr lang="sv-SE" dirty="0"/>
              <a:t>Mer text här vid behov</a:t>
            </a:r>
          </a:p>
        </p:txBody>
      </p:sp>
      <p:sp>
        <p:nvSpPr>
          <p:cNvPr id="12" name="Platshållare för text 3">
            <a:extLst>
              <a:ext uri="{FF2B5EF4-FFF2-40B4-BE49-F238E27FC236}">
                <a16:creationId xmlns:a16="http://schemas.microsoft.com/office/drawing/2014/main" id="{9EF20A8B-E7A1-45DD-9ED8-DC62D82158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78872" y="1980091"/>
            <a:ext cx="1368945" cy="1302381"/>
          </a:xfrm>
          <a:prstGeom prst="rect">
            <a:avLst/>
          </a:prstGeom>
          <a:solidFill>
            <a:schemeClr val="bg1"/>
          </a:solidFill>
        </p:spPr>
        <p:txBody>
          <a:bodyPr lIns="108000" tIns="216000" rIns="108000" bIns="108000"/>
          <a:lstStyle>
            <a:lvl1pPr marL="0" indent="0" algn="ctr">
              <a:lnSpc>
                <a:spcPct val="80000"/>
              </a:lnSpc>
              <a:spcAft>
                <a:spcPts val="0"/>
              </a:spcAft>
              <a:buNone/>
              <a:defRPr sz="1400" b="1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Steg 5</a:t>
            </a:r>
          </a:p>
        </p:txBody>
      </p:sp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DD7292EF-4A53-4139-AD11-1B4EDC938A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78872" y="2477082"/>
            <a:ext cx="1368944" cy="805390"/>
          </a:xfrm>
          <a:prstGeom prst="rect">
            <a:avLst/>
          </a:prstGeom>
        </p:spPr>
        <p:txBody>
          <a:bodyPr lIns="108000" tIns="0" rIns="108000" bIns="0"/>
          <a:lstStyle>
            <a:lvl1pPr marL="0" indent="0" algn="ctr">
              <a:buNone/>
              <a:defRPr sz="11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pPr lvl="0"/>
            <a:r>
              <a:rPr lang="sv-SE" dirty="0"/>
              <a:t>Mer text här vid behov</a:t>
            </a:r>
          </a:p>
        </p:txBody>
      </p:sp>
      <p:sp>
        <p:nvSpPr>
          <p:cNvPr id="27" name="Triangel 26">
            <a:extLst>
              <a:ext uri="{FF2B5EF4-FFF2-40B4-BE49-F238E27FC236}">
                <a16:creationId xmlns:a16="http://schemas.microsoft.com/office/drawing/2014/main" id="{0637422F-EB44-7009-3A59-EF134FABCACA}"/>
              </a:ext>
            </a:extLst>
          </p:cNvPr>
          <p:cNvSpPr/>
          <p:nvPr userDrawn="1"/>
        </p:nvSpPr>
        <p:spPr>
          <a:xfrm rot="5400000">
            <a:off x="7366458" y="2213408"/>
            <a:ext cx="1598459" cy="835746"/>
          </a:xfrm>
          <a:prstGeom prst="triangle">
            <a:avLst>
              <a:gd name="adj" fmla="val 4820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8" name="Ned 27">
            <a:extLst>
              <a:ext uri="{FF2B5EF4-FFF2-40B4-BE49-F238E27FC236}">
                <a16:creationId xmlns:a16="http://schemas.microsoft.com/office/drawing/2014/main" id="{F13E53B5-77E8-CF60-E16E-66D2FF80959A}"/>
              </a:ext>
            </a:extLst>
          </p:cNvPr>
          <p:cNvSpPr/>
          <p:nvPr userDrawn="1"/>
        </p:nvSpPr>
        <p:spPr>
          <a:xfrm>
            <a:off x="2536723" y="1012723"/>
            <a:ext cx="475518" cy="88871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7CEF9381-2A39-C0FB-B968-9AB2C65A6272}"/>
              </a:ext>
            </a:extLst>
          </p:cNvPr>
          <p:cNvSpPr txBox="1"/>
          <p:nvPr userDrawn="1"/>
        </p:nvSpPr>
        <p:spPr>
          <a:xfrm>
            <a:off x="2073455" y="532676"/>
            <a:ext cx="140102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sv-SE" sz="2800" dirty="0">
                <a:latin typeface="+mj-lt"/>
              </a:rPr>
              <a:t>HÄR ÄR VI NU</a:t>
            </a:r>
          </a:p>
        </p:txBody>
      </p:sp>
    </p:spTree>
    <p:extLst>
      <p:ext uri="{BB962C8B-B14F-4D97-AF65-F5344CB8AC3E}">
        <p14:creationId xmlns:p14="http://schemas.microsoft.com/office/powerpoint/2010/main" val="34187374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öger 2">
            <a:extLst>
              <a:ext uri="{FF2B5EF4-FFF2-40B4-BE49-F238E27FC236}">
                <a16:creationId xmlns:a16="http://schemas.microsoft.com/office/drawing/2014/main" id="{A5000D38-4AD7-865D-E9BF-2A4D6FDE9C25}"/>
              </a:ext>
            </a:extLst>
          </p:cNvPr>
          <p:cNvSpPr/>
          <p:nvPr userDrawn="1"/>
        </p:nvSpPr>
        <p:spPr>
          <a:xfrm>
            <a:off x="0" y="1858297"/>
            <a:ext cx="9144000" cy="157166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B91E8F3-DEB3-CFEA-53F1-3A28684222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738" y="3226081"/>
            <a:ext cx="1752856" cy="102145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1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pPr lvl="0"/>
            <a:r>
              <a:rPr lang="sv-SE" dirty="0"/>
              <a:t>Mer text här vid behov</a:t>
            </a:r>
          </a:p>
        </p:txBody>
      </p:sp>
      <p:sp>
        <p:nvSpPr>
          <p:cNvPr id="19" name="Platshållare för text 6">
            <a:extLst>
              <a:ext uri="{FF2B5EF4-FFF2-40B4-BE49-F238E27FC236}">
                <a16:creationId xmlns:a16="http://schemas.microsoft.com/office/drawing/2014/main" id="{7828C568-253E-586A-DD8D-BD5512DE4C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78189" y="3430994"/>
            <a:ext cx="1172752" cy="407752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100"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pPr lvl="0"/>
            <a:r>
              <a:rPr lang="sv-SE" dirty="0"/>
              <a:t>Mer text här vid behov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96BFF0-9165-54B4-223E-F756AD34D7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0190" y="2435576"/>
            <a:ext cx="2224352" cy="32729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80000"/>
              </a:lnSpc>
              <a:spcAft>
                <a:spcPts val="0"/>
              </a:spcAft>
              <a:buNone/>
              <a:defRPr sz="28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Startrubrik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1AC29CC2-D7DF-F714-A46F-662EBF9950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8371" y="2435576"/>
            <a:ext cx="2224352" cy="32729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lnSpc>
                <a:spcPct val="80000"/>
              </a:lnSpc>
              <a:spcAft>
                <a:spcPts val="0"/>
              </a:spcAft>
              <a:buNone/>
              <a:defRPr sz="280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Målrubrik</a:t>
            </a:r>
          </a:p>
        </p:txBody>
      </p:sp>
    </p:spTree>
    <p:extLst>
      <p:ext uri="{BB962C8B-B14F-4D97-AF65-F5344CB8AC3E}">
        <p14:creationId xmlns:p14="http://schemas.microsoft.com/office/powerpoint/2010/main" val="41105110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mangstrapp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D832180C-AA8A-69BC-5B8A-30C80E28A915}"/>
              </a:ext>
            </a:extLst>
          </p:cNvPr>
          <p:cNvSpPr/>
          <p:nvPr userDrawn="1"/>
        </p:nvSpPr>
        <p:spPr>
          <a:xfrm>
            <a:off x="1034349" y="4215660"/>
            <a:ext cx="1410850" cy="946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B40ACF3-C465-D6DF-CF1D-8815BD9E756B}"/>
              </a:ext>
            </a:extLst>
          </p:cNvPr>
          <p:cNvSpPr/>
          <p:nvPr userDrawn="1"/>
        </p:nvSpPr>
        <p:spPr>
          <a:xfrm>
            <a:off x="2448494" y="3399432"/>
            <a:ext cx="1410850" cy="17631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26972AE-CA7F-C2C2-07BE-EA00B7AA3243}"/>
              </a:ext>
            </a:extLst>
          </p:cNvPr>
          <p:cNvSpPr/>
          <p:nvPr userDrawn="1"/>
        </p:nvSpPr>
        <p:spPr>
          <a:xfrm>
            <a:off x="3862639" y="2487676"/>
            <a:ext cx="1410850" cy="2674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A283B6D-D741-CF63-9270-D95BD0C025CB}"/>
              </a:ext>
            </a:extLst>
          </p:cNvPr>
          <p:cNvSpPr/>
          <p:nvPr userDrawn="1"/>
        </p:nvSpPr>
        <p:spPr>
          <a:xfrm>
            <a:off x="5266952" y="1598430"/>
            <a:ext cx="1410850" cy="3564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528B326-A59E-FB22-F595-23B5311367D4}"/>
              </a:ext>
            </a:extLst>
          </p:cNvPr>
          <p:cNvSpPr/>
          <p:nvPr userDrawn="1"/>
        </p:nvSpPr>
        <p:spPr>
          <a:xfrm>
            <a:off x="6671266" y="732320"/>
            <a:ext cx="1410850" cy="4430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62752CAC-51E5-06B4-DEDD-77642F98ADA5}"/>
              </a:ext>
            </a:extLst>
          </p:cNvPr>
          <p:cNvSpPr txBox="1"/>
          <p:nvPr userDrawn="1"/>
        </p:nvSpPr>
        <p:spPr>
          <a:xfrm>
            <a:off x="1034349" y="4395019"/>
            <a:ext cx="141085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Gillat/delat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A999ABB7-78F2-6D32-74B8-DF625DB27C5E}"/>
              </a:ext>
            </a:extLst>
          </p:cNvPr>
          <p:cNvSpPr txBox="1"/>
          <p:nvPr userDrawn="1"/>
        </p:nvSpPr>
        <p:spPr>
          <a:xfrm>
            <a:off x="1034349" y="3751342"/>
            <a:ext cx="14108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sv-SE" sz="2400" dirty="0">
                <a:latin typeface="+mj-lt"/>
              </a:rPr>
              <a:t>Steg 1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032A6022-8742-DC29-1C16-F94859458874}"/>
              </a:ext>
            </a:extLst>
          </p:cNvPr>
          <p:cNvSpPr txBox="1"/>
          <p:nvPr userDrawn="1"/>
        </p:nvSpPr>
        <p:spPr>
          <a:xfrm>
            <a:off x="2460026" y="3569109"/>
            <a:ext cx="141085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Skrivit under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518E73A7-0DBF-8B3B-22D1-CF5E638422AD}"/>
              </a:ext>
            </a:extLst>
          </p:cNvPr>
          <p:cNvSpPr txBox="1"/>
          <p:nvPr userDrawn="1"/>
        </p:nvSpPr>
        <p:spPr>
          <a:xfrm>
            <a:off x="2440362" y="2925432"/>
            <a:ext cx="14108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sv-SE" sz="2400" dirty="0">
                <a:latin typeface="+mj-lt"/>
              </a:rPr>
              <a:t>Steg 2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253450D8-7307-ED08-E0D0-19C110601EF1}"/>
              </a:ext>
            </a:extLst>
          </p:cNvPr>
          <p:cNvSpPr txBox="1"/>
          <p:nvPr userDrawn="1"/>
        </p:nvSpPr>
        <p:spPr>
          <a:xfrm>
            <a:off x="3875871" y="2654709"/>
            <a:ext cx="139108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Skänkt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8DC16829-3BC5-DE08-71EB-66DC69DF48F8}"/>
              </a:ext>
            </a:extLst>
          </p:cNvPr>
          <p:cNvSpPr txBox="1"/>
          <p:nvPr userDrawn="1"/>
        </p:nvSpPr>
        <p:spPr>
          <a:xfrm>
            <a:off x="3875871" y="2011032"/>
            <a:ext cx="13910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sv-SE" sz="2400" dirty="0">
                <a:latin typeface="+mj-lt"/>
              </a:rPr>
              <a:t>Steg 3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798F5072-92FA-24A8-F337-DDA626AD6F50}"/>
              </a:ext>
            </a:extLst>
          </p:cNvPr>
          <p:cNvSpPr txBox="1"/>
          <p:nvPr userDrawn="1"/>
        </p:nvSpPr>
        <p:spPr>
          <a:xfrm>
            <a:off x="5272051" y="1730476"/>
            <a:ext cx="139108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Agerat</a:t>
            </a: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2431BFE4-7F42-E22E-525D-2B65CF30F851}"/>
              </a:ext>
            </a:extLst>
          </p:cNvPr>
          <p:cNvSpPr txBox="1"/>
          <p:nvPr userDrawn="1"/>
        </p:nvSpPr>
        <p:spPr>
          <a:xfrm>
            <a:off x="5272051" y="1086799"/>
            <a:ext cx="13910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sv-SE" sz="2400" dirty="0">
                <a:latin typeface="+mj-lt"/>
              </a:rPr>
              <a:t>Steg 4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164739A8-876F-4508-0EA9-A6D6A6E51B6E}"/>
              </a:ext>
            </a:extLst>
          </p:cNvPr>
          <p:cNvSpPr txBox="1"/>
          <p:nvPr userDrawn="1"/>
        </p:nvSpPr>
        <p:spPr>
          <a:xfrm>
            <a:off x="6668231" y="845573"/>
            <a:ext cx="139108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1100" dirty="0">
                <a:latin typeface="Consolas" panose="020B0609020204030204" pitchFamily="49" charset="0"/>
                <a:cs typeface="Consolas" panose="020B0609020204030204" pitchFamily="49" charset="0"/>
              </a:rPr>
              <a:t>Blivit medlem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18BCAEA4-E95A-4D2F-E9A2-551229C70E48}"/>
              </a:ext>
            </a:extLst>
          </p:cNvPr>
          <p:cNvSpPr txBox="1"/>
          <p:nvPr userDrawn="1"/>
        </p:nvSpPr>
        <p:spPr>
          <a:xfrm>
            <a:off x="6668231" y="201896"/>
            <a:ext cx="139108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sv-SE" sz="2400" dirty="0">
                <a:latin typeface="+mj-lt"/>
              </a:rPr>
              <a:t>Steg 5</a:t>
            </a:r>
          </a:p>
        </p:txBody>
      </p:sp>
    </p:spTree>
    <p:extLst>
      <p:ext uri="{BB962C8B-B14F-4D97-AF65-F5344CB8AC3E}">
        <p14:creationId xmlns:p14="http://schemas.microsoft.com/office/powerpoint/2010/main" val="245377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ck så mycke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0">
            <a:extLst>
              <a:ext uri="{FF2B5EF4-FFF2-40B4-BE49-F238E27FC236}">
                <a16:creationId xmlns:a16="http://schemas.microsoft.com/office/drawing/2014/main" id="{B9BECD51-808F-3340-704A-ED684D100A9D}"/>
              </a:ext>
            </a:extLst>
          </p:cNvPr>
          <p:cNvSpPr/>
          <p:nvPr userDrawn="1"/>
        </p:nvSpPr>
        <p:spPr>
          <a:xfrm>
            <a:off x="424936" y="1219870"/>
            <a:ext cx="8191463" cy="3333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ts val="10000"/>
              </a:lnSpc>
            </a:pPr>
            <a:r>
              <a:rPr lang="en-US" sz="11000" b="0" spc="-100" baseline="0" dirty="0">
                <a:solidFill>
                  <a:schemeClr val="tx1"/>
                </a:solidFill>
                <a:latin typeface="+mj-lt"/>
                <a:ea typeface="Formula Condensed" pitchFamily="34" charset="-122"/>
                <a:cs typeface="Formula Condensed" pitchFamily="34" charset="-120"/>
              </a:rPr>
              <a:t>TACK </a:t>
            </a:r>
            <a:endParaRPr lang="en-US" sz="11000" b="0" spc="-100" baseline="0" dirty="0">
              <a:solidFill>
                <a:schemeClr val="tx1"/>
              </a:solidFill>
              <a:latin typeface="+mj-lt"/>
            </a:endParaRPr>
          </a:p>
          <a:p>
            <a:pPr algn="ctr">
              <a:lnSpc>
                <a:spcPts val="10000"/>
              </a:lnSpc>
            </a:pPr>
            <a:r>
              <a:rPr lang="en-US" sz="11000" b="0" spc="-100" baseline="0" dirty="0">
                <a:solidFill>
                  <a:schemeClr val="tx1"/>
                </a:solidFill>
                <a:latin typeface="+mj-lt"/>
                <a:ea typeface="Formula Condensed" pitchFamily="34" charset="-122"/>
                <a:cs typeface="Formula Condensed" pitchFamily="34" charset="-120"/>
              </a:rPr>
              <a:t>SÅ MYCKET!</a:t>
            </a:r>
            <a:endParaRPr lang="en-US" sz="11000" b="0" spc="-100" baseline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385C545F-45CA-20AB-B616-7C4A87A2BD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264526" y="-29495"/>
            <a:ext cx="625685" cy="683466"/>
          </a:xfrm>
          <a:prstGeom prst="rect">
            <a:avLst/>
          </a:prstGeom>
        </p:spPr>
      </p:pic>
      <p:pic>
        <p:nvPicPr>
          <p:cNvPr id="3" name="Bild 2">
            <a:extLst>
              <a:ext uri="{FF2B5EF4-FFF2-40B4-BE49-F238E27FC236}">
                <a16:creationId xmlns:a16="http://schemas.microsoft.com/office/drawing/2014/main" id="{95B0550F-FFBD-F75E-1A39-3FBA4A55571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954" t="41060" r="11740" b="43320"/>
          <a:stretch/>
        </p:blipFill>
        <p:spPr>
          <a:xfrm>
            <a:off x="3889981" y="4572000"/>
            <a:ext cx="1364038" cy="16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430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gagemangstrapp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bild 4" descr="En bild som visar himmel, klädsel, person, person&#10;&#10;Automatiskt genererad beskrivning">
            <a:extLst>
              <a:ext uri="{FF2B5EF4-FFF2-40B4-BE49-F238E27FC236}">
                <a16:creationId xmlns:a16="http://schemas.microsoft.com/office/drawing/2014/main" id="{7F712528-D0EB-28CB-4DE6-A34ABE5B49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595E7FD2-9664-5B25-EC31-9B9F1B8FEF6D}"/>
              </a:ext>
            </a:extLst>
          </p:cNvPr>
          <p:cNvSpPr/>
          <p:nvPr userDrawn="1"/>
        </p:nvSpPr>
        <p:spPr>
          <a:xfrm>
            <a:off x="0" y="3293390"/>
            <a:ext cx="9144000" cy="185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9000">
                <a:schemeClr val="bg2">
                  <a:lumMod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ubrik 2">
            <a:extLst>
              <a:ext uri="{FF2B5EF4-FFF2-40B4-BE49-F238E27FC236}">
                <a16:creationId xmlns:a16="http://schemas.microsoft.com/office/drawing/2014/main" id="{F37C2621-51F2-7D0E-D9A9-A979F7C72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70" y="3700178"/>
            <a:ext cx="8424808" cy="12670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z="5400" dirty="0">
                <a:effectLst/>
                <a:latin typeface="Formula Condensed" pitchFamily="2" charset="77"/>
              </a:rPr>
              <a:t>Sveriges största arena för </a:t>
            </a:r>
            <a:br>
              <a:rPr lang="sv-SE" sz="5400" dirty="0">
                <a:effectLst/>
                <a:latin typeface="Formula Condensed" pitchFamily="2" charset="77"/>
              </a:rPr>
            </a:br>
            <a:r>
              <a:rPr lang="sv-SE" sz="5400" dirty="0" err="1">
                <a:effectLst/>
                <a:latin typeface="Formula Condensed" pitchFamily="2" charset="77"/>
              </a:rPr>
              <a:t>folkhälsopolitik</a:t>
            </a:r>
            <a:r>
              <a:rPr lang="sv-SE" sz="5400" dirty="0">
                <a:effectLst/>
                <a:latin typeface="Formula Condensed" pitchFamily="2" charset="77"/>
              </a:rPr>
              <a:t> och hälsofrågor</a:t>
            </a:r>
            <a:endParaRPr lang="sv-SE" sz="5400" dirty="0"/>
          </a:p>
        </p:txBody>
      </p:sp>
      <p:pic>
        <p:nvPicPr>
          <p:cNvPr id="5" name="Image 0" descr="https://pitch-assets-ccb95893-de3f-4266-973c-20049231b248.s3.eu-west-1.amazonaws.com/8e15183f-ea90-46f4-b0c7-f05332463d89?pitch-bytes=212809&amp;pitch-content-type=image%2Fpng">
            <a:extLst>
              <a:ext uri="{FF2B5EF4-FFF2-40B4-BE49-F238E27FC236}">
                <a16:creationId xmlns:a16="http://schemas.microsoft.com/office/drawing/2014/main" id="{99840509-8177-FA3C-F428-467364B8DA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6552" y="-27926"/>
            <a:ext cx="379694" cy="41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600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gagemangstrapp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klädsel, person, kvinna, person&#10;&#10;Automatiskt genererad beskrivning">
            <a:extLst>
              <a:ext uri="{FF2B5EF4-FFF2-40B4-BE49-F238E27FC236}">
                <a16:creationId xmlns:a16="http://schemas.microsoft.com/office/drawing/2014/main" id="{62E57217-43BE-D69B-DE32-483DC1C161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7F0725E-7081-A62C-508B-252C91534DB0}"/>
              </a:ext>
            </a:extLst>
          </p:cNvPr>
          <p:cNvSpPr/>
          <p:nvPr userDrawn="1"/>
        </p:nvSpPr>
        <p:spPr>
          <a:xfrm>
            <a:off x="0" y="1475232"/>
            <a:ext cx="9144000" cy="36682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99000">
                <a:schemeClr val="bg2">
                  <a:lumMod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ubrik 2">
            <a:extLst>
              <a:ext uri="{FF2B5EF4-FFF2-40B4-BE49-F238E27FC236}">
                <a16:creationId xmlns:a16="http://schemas.microsoft.com/office/drawing/2014/main" id="{B4328EEF-D2D2-47D0-C673-595A943F9EA1}"/>
              </a:ext>
            </a:extLst>
          </p:cNvPr>
          <p:cNvSpPr txBox="1">
            <a:spLocks/>
          </p:cNvSpPr>
          <p:nvPr userDrawn="1"/>
        </p:nvSpPr>
        <p:spPr>
          <a:xfrm>
            <a:off x="369870" y="2907698"/>
            <a:ext cx="8424808" cy="1267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800" b="0" kern="100" cap="all" spc="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5400" dirty="0">
                <a:solidFill>
                  <a:schemeClr val="bg1"/>
                </a:solidFill>
                <a:latin typeface="Formula Condensed" pitchFamily="2" charset="77"/>
              </a:rPr>
              <a:t>En mötesplats inom folkhälsa, medicin och sjukvård</a:t>
            </a:r>
            <a:endParaRPr lang="sv-SE" sz="5400" dirty="0">
              <a:solidFill>
                <a:schemeClr val="bg1"/>
              </a:solidFill>
            </a:endParaRP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AC32CB8A-343A-D3F5-1760-BEDC096837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4384789"/>
            <a:ext cx="1422578" cy="479455"/>
          </a:xfrm>
          <a:prstGeom prst="flowChartTerminator">
            <a:avLst/>
          </a:prstGeom>
          <a:solidFill>
            <a:schemeClr val="accent1"/>
          </a:solidFill>
        </p:spPr>
        <p:txBody>
          <a:bodyPr lIns="0" rIns="0"/>
          <a:lstStyle>
            <a:lvl1pPr marL="0" indent="0" algn="ctr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r>
              <a:rPr lang="sv-SE" sz="1300" dirty="0"/>
              <a:t>Beslutsfattare</a:t>
            </a:r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9B4A2868-077A-6E92-1AEE-5F0573C987F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19438" y="4384789"/>
            <a:ext cx="1422578" cy="479455"/>
          </a:xfrm>
          <a:prstGeom prst="flowChartTerminator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Profession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26B50438-27FA-B5F0-2DF4-F3C7F735649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73751" y="4384789"/>
            <a:ext cx="1422578" cy="479455"/>
          </a:xfrm>
          <a:prstGeom prst="flowChartTerminator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Industri</a:t>
            </a:r>
          </a:p>
        </p:txBody>
      </p:sp>
      <p:sp>
        <p:nvSpPr>
          <p:cNvPr id="14" name="Platshållare för text 8">
            <a:extLst>
              <a:ext uri="{FF2B5EF4-FFF2-40B4-BE49-F238E27FC236}">
                <a16:creationId xmlns:a16="http://schemas.microsoft.com/office/drawing/2014/main" id="{12365434-AFD0-20F8-24BE-18E98321C67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628064" y="4384789"/>
            <a:ext cx="1422578" cy="479455"/>
          </a:xfrm>
          <a:prstGeom prst="flowChartTerminator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Forskare</a:t>
            </a:r>
          </a:p>
        </p:txBody>
      </p:sp>
      <p:sp>
        <p:nvSpPr>
          <p:cNvPr id="18" name="Platshållare för text 10">
            <a:extLst>
              <a:ext uri="{FF2B5EF4-FFF2-40B4-BE49-F238E27FC236}">
                <a16:creationId xmlns:a16="http://schemas.microsoft.com/office/drawing/2014/main" id="{CABB2904-62A9-F73B-DEE4-3822964B69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382376" y="4384789"/>
            <a:ext cx="1422578" cy="479455"/>
          </a:xfrm>
          <a:prstGeom prst="flowChartTerminator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Patienter</a:t>
            </a:r>
          </a:p>
        </p:txBody>
      </p:sp>
    </p:spTree>
    <p:extLst>
      <p:ext uri="{BB962C8B-B14F-4D97-AF65-F5344CB8AC3E}">
        <p14:creationId xmlns:p14="http://schemas.microsoft.com/office/powerpoint/2010/main" val="36138829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mangstrapp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klädsel, person, person, kvinna&#10;&#10;Automatiskt genererad beskrivning">
            <a:extLst>
              <a:ext uri="{FF2B5EF4-FFF2-40B4-BE49-F238E27FC236}">
                <a16:creationId xmlns:a16="http://schemas.microsoft.com/office/drawing/2014/main" id="{E939A2A2-3FB1-FD96-53CF-F0134AED0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768" y="-1"/>
            <a:ext cx="4572000" cy="5147893"/>
          </a:xfrm>
          <a:prstGeom prst="rect">
            <a:avLst/>
          </a:prstGeom>
        </p:spPr>
      </p:pic>
      <p:pic>
        <p:nvPicPr>
          <p:cNvPr id="3" name="Bildobjekt 2" descr="En bild som visar text, Varumärke, etikett, ask&#10;&#10;Automatiskt genererad beskrivning">
            <a:extLst>
              <a:ext uri="{FF2B5EF4-FFF2-40B4-BE49-F238E27FC236}">
                <a16:creationId xmlns:a16="http://schemas.microsoft.com/office/drawing/2014/main" id="{830A06C3-71B0-180C-BC0A-A1DEDE35B3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0770" y="0"/>
            <a:ext cx="4523230" cy="5143500"/>
          </a:xfrm>
          <a:prstGeom prst="rect">
            <a:avLst/>
          </a:prstGeom>
        </p:spPr>
      </p:pic>
      <p:sp>
        <p:nvSpPr>
          <p:cNvPr id="4" name="Rubrik 2">
            <a:extLst>
              <a:ext uri="{FF2B5EF4-FFF2-40B4-BE49-F238E27FC236}">
                <a16:creationId xmlns:a16="http://schemas.microsoft.com/office/drawing/2014/main" id="{3D6E01DD-175D-1302-D841-906A71FDA13C}"/>
              </a:ext>
            </a:extLst>
          </p:cNvPr>
          <p:cNvSpPr txBox="1">
            <a:spLocks/>
          </p:cNvSpPr>
          <p:nvPr userDrawn="1"/>
        </p:nvSpPr>
        <p:spPr>
          <a:xfrm>
            <a:off x="264183" y="3700178"/>
            <a:ext cx="3946098" cy="1267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800" b="0" kern="100" cap="all" spc="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spc="30" dirty="0">
                <a:solidFill>
                  <a:schemeClr val="bg1"/>
                </a:solidFill>
                <a:latin typeface="Formula Condensed" pitchFamily="2" charset="77"/>
              </a:rPr>
              <a:t>Välbesökta evenemang</a:t>
            </a:r>
            <a:endParaRPr lang="sv-SE" sz="4800" spc="30" dirty="0">
              <a:solidFill>
                <a:schemeClr val="bg1"/>
              </a:solidFill>
            </a:endParaRPr>
          </a:p>
        </p:txBody>
      </p:sp>
      <p:sp>
        <p:nvSpPr>
          <p:cNvPr id="5" name="Rubrik 2">
            <a:extLst>
              <a:ext uri="{FF2B5EF4-FFF2-40B4-BE49-F238E27FC236}">
                <a16:creationId xmlns:a16="http://schemas.microsoft.com/office/drawing/2014/main" id="{7341B073-27B2-2D0E-32D1-9712730B2624}"/>
              </a:ext>
            </a:extLst>
          </p:cNvPr>
          <p:cNvSpPr txBox="1">
            <a:spLocks/>
          </p:cNvSpPr>
          <p:nvPr userDrawn="1"/>
        </p:nvSpPr>
        <p:spPr>
          <a:xfrm>
            <a:off x="4909334" y="347378"/>
            <a:ext cx="4100553" cy="12670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800" b="0" kern="100" cap="all" spc="2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spc="30" dirty="0">
                <a:solidFill>
                  <a:schemeClr val="bg1"/>
                </a:solidFill>
                <a:latin typeface="Formula Condensed" pitchFamily="2" charset="77"/>
              </a:rPr>
              <a:t>Alltid tillgängligt digitalt</a:t>
            </a:r>
            <a:endParaRPr lang="sv-SE" sz="4800" spc="3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41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gagemangstrapp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15E31C-ED9F-87E5-7289-5A4C3BE02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82885"/>
            <a:ext cx="6302803" cy="698643"/>
          </a:xfrm>
        </p:spPr>
        <p:txBody>
          <a:bodyPr/>
          <a:lstStyle/>
          <a:p>
            <a:r>
              <a:rPr lang="sv-SE" dirty="0"/>
              <a:t>Tre gånger varje år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6DAB846-AD85-BBE0-40C9-7BF1FFE948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3394679"/>
            <a:ext cx="2543400" cy="4552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/>
            </a:lvl1pPr>
          </a:lstStyle>
          <a:p>
            <a:r>
              <a:rPr lang="sv-SE" dirty="0">
                <a:solidFill>
                  <a:schemeClr val="bg1"/>
                </a:solidFill>
              </a:rPr>
              <a:t>Vår: </a:t>
            </a:r>
            <a:r>
              <a:rPr lang="sv-SE" dirty="0"/>
              <a:t>Stockholm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D81439B-02A5-F0FE-C41C-DF0973E1F5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5" y="3885535"/>
            <a:ext cx="2543400" cy="9105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sv-SE" dirty="0"/>
              <a:t>Heldag med panelsamtal samt mingel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E47F700-4C1A-830D-89EC-FA147A8E7A1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41943" y="3394679"/>
            <a:ext cx="2543400" cy="4552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/>
            </a:lvl1pPr>
          </a:lstStyle>
          <a:p>
            <a:r>
              <a:rPr lang="sv-SE" dirty="0">
                <a:solidFill>
                  <a:schemeClr val="bg1"/>
                </a:solidFill>
              </a:rPr>
              <a:t>Höst: </a:t>
            </a:r>
            <a:r>
              <a:rPr lang="sv-SE" dirty="0"/>
              <a:t>Stockholm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6F18678C-4CB3-0547-210B-6854BE082A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41943" y="3885534"/>
            <a:ext cx="2543400" cy="9105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sv-SE" dirty="0"/>
              <a:t>Heldag med panelsamtal samt mingel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DF026273-ECAC-8AE2-E764-E0A2F90609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03534" y="3394679"/>
            <a:ext cx="2543400" cy="4552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/>
            </a:lvl1pPr>
          </a:lstStyle>
          <a:p>
            <a:r>
              <a:rPr lang="sv-SE" dirty="0">
                <a:solidFill>
                  <a:schemeClr val="bg1"/>
                </a:solidFill>
              </a:rPr>
              <a:t>Sommar: </a:t>
            </a:r>
            <a:r>
              <a:rPr lang="sv-SE" dirty="0"/>
              <a:t>Almedalen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65E01041-CD52-5732-CDE6-C941978CC0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03534" y="3885534"/>
            <a:ext cx="2543400" cy="9105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sv-SE" dirty="0"/>
              <a:t>2–3 dagar i trädgården </a:t>
            </a:r>
            <a:br>
              <a:rPr lang="sv-SE" dirty="0"/>
            </a:br>
            <a:r>
              <a:rPr lang="sv-SE" dirty="0"/>
              <a:t>vid S:t Hans ruin</a:t>
            </a:r>
          </a:p>
          <a:p>
            <a:r>
              <a:rPr lang="sv-SE" dirty="0"/>
              <a:t>Stort invigningsmingel</a:t>
            </a:r>
          </a:p>
        </p:txBody>
      </p:sp>
      <p:pic>
        <p:nvPicPr>
          <p:cNvPr id="9" name="Platshållare för bild 16" descr="En bild som visar klädsel, person, Människoansikte, kvinna&#10;&#10;Automatiskt genererad beskrivning">
            <a:extLst>
              <a:ext uri="{FF2B5EF4-FFF2-40B4-BE49-F238E27FC236}">
                <a16:creationId xmlns:a16="http://schemas.microsoft.com/office/drawing/2014/main" id="{DA8E2F75-1C41-20CE-0608-4C3B0BA70C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71"/>
          <a:stretch/>
        </p:blipFill>
        <p:spPr>
          <a:xfrm>
            <a:off x="738052" y="1544109"/>
            <a:ext cx="1797762" cy="1797762"/>
          </a:xfrm>
          <a:prstGeom prst="ellipse">
            <a:avLst/>
          </a:prstGeom>
        </p:spPr>
      </p:pic>
      <p:pic>
        <p:nvPicPr>
          <p:cNvPr id="10" name="Platshållare för bild 20" descr="En bild som visar utomhus, klädsel, träd, person&#10;&#10;Automatiskt genererad beskrivning">
            <a:extLst>
              <a:ext uri="{FF2B5EF4-FFF2-40B4-BE49-F238E27FC236}">
                <a16:creationId xmlns:a16="http://schemas.microsoft.com/office/drawing/2014/main" id="{B8B9E3AE-2DF1-A528-D419-7CAB0EB284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3119" y="1544109"/>
            <a:ext cx="1797762" cy="1797762"/>
          </a:xfrm>
          <a:prstGeom prst="ellipse">
            <a:avLst/>
          </a:prstGeom>
        </p:spPr>
      </p:pic>
      <p:pic>
        <p:nvPicPr>
          <p:cNvPr id="11" name="Platshållare för bild 27" descr="En bild som visar klädsel, person, kostym, person&#10;&#10;Automatiskt genererad beskrivning">
            <a:extLst>
              <a:ext uri="{FF2B5EF4-FFF2-40B4-BE49-F238E27FC236}">
                <a16:creationId xmlns:a16="http://schemas.microsoft.com/office/drawing/2014/main" id="{09BC7558-FD1D-491E-8E4E-5BD3DFF1B9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4762" y="1544109"/>
            <a:ext cx="1797762" cy="179776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0734584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gagemangstrapp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text, vatten, skärmbild, rev&#10;&#10;Automatiskt genererad beskrivning">
            <a:extLst>
              <a:ext uri="{FF2B5EF4-FFF2-40B4-BE49-F238E27FC236}">
                <a16:creationId xmlns:a16="http://schemas.microsoft.com/office/drawing/2014/main" id="{772B8816-1E99-7FE0-2A6D-D75B39777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1914"/>
          <a:stretch/>
        </p:blipFill>
        <p:spPr>
          <a:xfrm>
            <a:off x="6879193" y="584462"/>
            <a:ext cx="1880378" cy="3994626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18652E11-0220-4393-1140-3DC2365A3286}"/>
              </a:ext>
            </a:extLst>
          </p:cNvPr>
          <p:cNvSpPr/>
          <p:nvPr userDrawn="1"/>
        </p:nvSpPr>
        <p:spPr>
          <a:xfrm>
            <a:off x="321200" y="2116476"/>
            <a:ext cx="1916162" cy="2544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sv-SE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AFADDEBC-B43E-3ECE-3141-BEC9F8453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82885"/>
            <a:ext cx="8327771" cy="138315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>
              <a:lnSpc>
                <a:spcPct val="80000"/>
              </a:lnSpc>
            </a:pPr>
            <a:r>
              <a:rPr lang="sv-SE" sz="4800" cap="all" dirty="0" err="1"/>
              <a:t>Arty</a:t>
            </a:r>
            <a:r>
              <a:rPr lang="sv-SE" sz="4800" cap="all" dirty="0"/>
              <a:t> Hälsa</a:t>
            </a:r>
            <a:br>
              <a:rPr lang="sv-SE" sz="4800" cap="all" dirty="0"/>
            </a:br>
            <a:r>
              <a:rPr lang="sv-SE" sz="4800" cap="all" dirty="0">
                <a:solidFill>
                  <a:schemeClr val="bg1"/>
                </a:solidFill>
              </a:rPr>
              <a:t>Public </a:t>
            </a:r>
            <a:r>
              <a:rPr lang="sv-SE" sz="4800" cap="all" dirty="0" err="1">
                <a:solidFill>
                  <a:schemeClr val="bg1"/>
                </a:solidFill>
              </a:rPr>
              <a:t>affairs</a:t>
            </a:r>
            <a:r>
              <a:rPr lang="sv-SE" sz="4800" cap="all" dirty="0">
                <a:solidFill>
                  <a:schemeClr val="bg1"/>
                </a:solidFill>
              </a:rPr>
              <a:t> </a:t>
            </a:r>
            <a:r>
              <a:rPr lang="sv-SE" sz="4800" cap="all" dirty="0" err="1">
                <a:solidFill>
                  <a:schemeClr val="bg1"/>
                </a:solidFill>
              </a:rPr>
              <a:t>intelligence</a:t>
            </a:r>
            <a:endParaRPr lang="sv-SE" sz="4800" cap="all" dirty="0">
              <a:solidFill>
                <a:schemeClr val="bg1"/>
              </a:solidFill>
            </a:endParaRPr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40F1008C-128E-046C-E2D6-99E93009BC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199" y="2116476"/>
            <a:ext cx="1916162" cy="602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sv-SE" sz="1300" dirty="0"/>
              <a:t>AI-baserad omvärldsbevakare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9B5328C8-6BE9-AABA-FC1E-216520C9B3A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199" y="2827103"/>
            <a:ext cx="1916162" cy="1691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sz="1300" dirty="0"/>
              <a:t>Hjälper dig att </a:t>
            </a:r>
            <a:br>
              <a:rPr lang="sv-SE" sz="1300" dirty="0"/>
            </a:br>
            <a:r>
              <a:rPr lang="sv-SE" sz="1300" dirty="0"/>
              <a:t>sortera i flödet av information.</a:t>
            </a:r>
          </a:p>
          <a:p>
            <a:r>
              <a:rPr lang="sv-SE" sz="1300" dirty="0"/>
              <a:t>Lär sig vad som är relevant och intressant för just dig.</a:t>
            </a:r>
          </a:p>
        </p:txBody>
      </p:sp>
      <p:pic>
        <p:nvPicPr>
          <p:cNvPr id="7" name="Image 0" descr="https://pitch-assets-ccb95893-de3f-4266-973c-20049231b248.s3.eu-west-1.amazonaws.com/ce637281-c6ee-412a-8537-40b61263e4cb?pitch-bytes=145184&amp;pitch-content-type=image%2Fpng">
            <a:extLst>
              <a:ext uri="{FF2B5EF4-FFF2-40B4-BE49-F238E27FC236}">
                <a16:creationId xmlns:a16="http://schemas.microsoft.com/office/drawing/2014/main" id="{7D06AF26-BF8B-C9F0-5460-344246F03E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59" b="59"/>
          <a:stretch/>
        </p:blipFill>
        <p:spPr>
          <a:xfrm rot="5400000">
            <a:off x="5725834" y="1547148"/>
            <a:ext cx="4192165" cy="207082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FDCC0586-F372-6C81-B1E7-4AAC54B6D67C}"/>
              </a:ext>
            </a:extLst>
          </p:cNvPr>
          <p:cNvSpPr/>
          <p:nvPr userDrawn="1"/>
        </p:nvSpPr>
        <p:spPr>
          <a:xfrm>
            <a:off x="2404523" y="2116476"/>
            <a:ext cx="1916162" cy="2544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sv-SE"/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2C447123-DE97-7362-4D23-019919F49A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09620" y="2107618"/>
            <a:ext cx="1911065" cy="602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sv-SE" sz="1300" dirty="0"/>
              <a:t>Hämtar från media och myndigheter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7A723572-BB10-3160-EEC6-E004300FEA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09620" y="2818244"/>
            <a:ext cx="1911065" cy="18423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sz="1300" dirty="0"/>
              <a:t>De senaste besluten och nyheterna från </a:t>
            </a:r>
            <a:r>
              <a:rPr lang="sv-SE" sz="1300" dirty="0">
                <a:effectLst/>
              </a:rPr>
              <a:t>Rosenbad, Sveriges riksdag, region-fullmäktige, offentliga organ, myndigheter, tankesmedjor och media.</a:t>
            </a:r>
            <a:endParaRPr lang="sv-SE" sz="1300" dirty="0"/>
          </a:p>
          <a:p>
            <a:endParaRPr lang="sv-SE" sz="1300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E614F3D-CE26-97B2-0BCE-9C5501439270}"/>
              </a:ext>
            </a:extLst>
          </p:cNvPr>
          <p:cNvSpPr/>
          <p:nvPr userDrawn="1"/>
        </p:nvSpPr>
        <p:spPr>
          <a:xfrm>
            <a:off x="4487847" y="2116476"/>
            <a:ext cx="1916162" cy="2544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sv-SE"/>
          </a:p>
        </p:txBody>
      </p:sp>
      <p:sp>
        <p:nvSpPr>
          <p:cNvPr id="12" name="Platshållare för text 4">
            <a:extLst>
              <a:ext uri="{FF2B5EF4-FFF2-40B4-BE49-F238E27FC236}">
                <a16:creationId xmlns:a16="http://schemas.microsoft.com/office/drawing/2014/main" id="{88054132-CBD9-058B-6856-E5DFA6668C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87846" y="2116477"/>
            <a:ext cx="1916162" cy="602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sv-SE" sz="1300" dirty="0"/>
              <a:t>Sök själv – </a:t>
            </a:r>
            <a:r>
              <a:rPr lang="sv-SE" sz="1300" dirty="0" err="1"/>
              <a:t>nyhets-brev</a:t>
            </a:r>
            <a:r>
              <a:rPr lang="sv-SE" sz="1300" dirty="0"/>
              <a:t> varje fredag</a:t>
            </a:r>
          </a:p>
        </p:txBody>
      </p:sp>
      <p:sp>
        <p:nvSpPr>
          <p:cNvPr id="13" name="Platshållare för text 5">
            <a:extLst>
              <a:ext uri="{FF2B5EF4-FFF2-40B4-BE49-F238E27FC236}">
                <a16:creationId xmlns:a16="http://schemas.microsoft.com/office/drawing/2014/main" id="{7AEA6E8E-8644-A899-97D9-69FBCEA4EE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7846" y="2818244"/>
            <a:ext cx="1916162" cy="18423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sz="1300" dirty="0"/>
              <a:t>Sökträffar från media, sociala medier, och offentliga dokument och protokoll.</a:t>
            </a:r>
          </a:p>
          <a:p>
            <a:r>
              <a:rPr lang="sv-SE" sz="1300" dirty="0"/>
              <a:t>Nyhetsbrev varje vecka som bygger på din profil.</a:t>
            </a:r>
          </a:p>
        </p:txBody>
      </p:sp>
    </p:spTree>
    <p:extLst>
      <p:ext uri="{BB962C8B-B14F-4D97-AF65-F5344CB8AC3E}">
        <p14:creationId xmlns:p14="http://schemas.microsoft.com/office/powerpoint/2010/main" val="760713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gagemangstrapp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B6BCCD-DD21-E035-1B4B-A36E7A2AC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03800" y="411163"/>
            <a:ext cx="3168200" cy="875708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3200" b="0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>
                <a:solidFill>
                  <a:srgbClr val="000000"/>
                </a:solidFill>
                <a:effectLst/>
              </a:rPr>
              <a:t>Rubrik här om Folkhälsodalen</a:t>
            </a:r>
            <a:endParaRPr lang="sv-SE" dirty="0"/>
          </a:p>
        </p:txBody>
      </p:sp>
      <p:sp>
        <p:nvSpPr>
          <p:cNvPr id="3" name="Platshållare för text 4">
            <a:extLst>
              <a:ext uri="{FF2B5EF4-FFF2-40B4-BE49-F238E27FC236}">
                <a16:creationId xmlns:a16="http://schemas.microsoft.com/office/drawing/2014/main" id="{EE60CD77-2171-5965-8A75-7BC66451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03800" y="1711354"/>
            <a:ext cx="3168200" cy="3020984"/>
          </a:xfrm>
          <a:prstGeom prst="rect">
            <a:avLst/>
          </a:prstGeom>
          <a:solidFill>
            <a:schemeClr val="bg1"/>
          </a:solidFill>
          <a:effectLst/>
        </p:spPr>
        <p:txBody>
          <a:bodyPr lIns="0" tIns="0" rIns="0" bIns="0"/>
          <a:lstStyle/>
          <a:p>
            <a:pPr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10" name="Bildobjekt 9" descr="En bild som visar klädsel, utomhus, person, kvinna&#10;&#10;Automatiskt genererad beskrivning">
            <a:extLst>
              <a:ext uri="{FF2B5EF4-FFF2-40B4-BE49-F238E27FC236}">
                <a16:creationId xmlns:a16="http://schemas.microsoft.com/office/drawing/2014/main" id="{D1110B15-722A-2674-5A8E-721244B0CA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8947" t="4600" r="3055" b="4600"/>
          <a:stretch/>
        </p:blipFill>
        <p:spPr>
          <a:xfrm>
            <a:off x="431799" y="411162"/>
            <a:ext cx="4140201" cy="4321175"/>
          </a:xfrm>
          <a:prstGeom prst="rect">
            <a:avLst/>
          </a:prstGeom>
          <a:effectLst>
            <a:outerShdw dist="76200" dir="2700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49959934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 innehållsförteck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8857BFE4-DB0B-B486-B471-0657F0020299}"/>
              </a:ext>
            </a:extLst>
          </p:cNvPr>
          <p:cNvSpPr/>
          <p:nvPr userDrawn="1"/>
        </p:nvSpPr>
        <p:spPr>
          <a:xfrm>
            <a:off x="431800" y="1792224"/>
            <a:ext cx="6661150" cy="350215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76200" dir="2700000" algn="tl" rotWithShape="0">
              <a:prstClr val="black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B17EA2D-6959-B89D-87A9-119120E7A8A5}"/>
              </a:ext>
            </a:extLst>
          </p:cNvPr>
          <p:cNvSpPr/>
          <p:nvPr userDrawn="1"/>
        </p:nvSpPr>
        <p:spPr>
          <a:xfrm>
            <a:off x="612396" y="2362025"/>
            <a:ext cx="419450" cy="4194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71684C6-38D0-9864-59A5-542ECB153D4B}"/>
              </a:ext>
            </a:extLst>
          </p:cNvPr>
          <p:cNvSpPr/>
          <p:nvPr userDrawn="1"/>
        </p:nvSpPr>
        <p:spPr>
          <a:xfrm>
            <a:off x="612396" y="2780557"/>
            <a:ext cx="419450" cy="419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DE80854-6AF1-B1BD-A35A-82872E386BAD}"/>
              </a:ext>
            </a:extLst>
          </p:cNvPr>
          <p:cNvSpPr/>
          <p:nvPr userDrawn="1"/>
        </p:nvSpPr>
        <p:spPr>
          <a:xfrm>
            <a:off x="612396" y="3199088"/>
            <a:ext cx="419450" cy="4194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02A4CA77-2620-926B-B710-0BDB6E3FA27F}"/>
              </a:ext>
            </a:extLst>
          </p:cNvPr>
          <p:cNvSpPr/>
          <p:nvPr userDrawn="1"/>
        </p:nvSpPr>
        <p:spPr>
          <a:xfrm>
            <a:off x="612396" y="3617621"/>
            <a:ext cx="419450" cy="4194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D0B86F1D-8584-F0B8-8958-7A2510BBB57B}"/>
              </a:ext>
            </a:extLst>
          </p:cNvPr>
          <p:cNvSpPr/>
          <p:nvPr userDrawn="1"/>
        </p:nvSpPr>
        <p:spPr>
          <a:xfrm>
            <a:off x="612396" y="4031342"/>
            <a:ext cx="419450" cy="4194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52F3571F-58CC-7886-6F82-CC111E5F81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8839" y="2466887"/>
            <a:ext cx="5718305" cy="2214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tabLst>
                <a:tab pos="5760000" algn="r"/>
              </a:tabLst>
              <a:defRPr sz="1200"/>
            </a:lvl1pPr>
          </a:lstStyle>
          <a:p>
            <a:pPr>
              <a:spcAft>
                <a:spcPts val="1200"/>
              </a:spcAft>
              <a:tabLst>
                <a:tab pos="5040000" algn="l"/>
              </a:tabLst>
            </a:pPr>
            <a:r>
              <a:rPr lang="sv-SE" sz="1400" dirty="0"/>
              <a:t>Rubrik 1	x</a:t>
            </a:r>
          </a:p>
        </p:txBody>
      </p:sp>
      <p:sp>
        <p:nvSpPr>
          <p:cNvPr id="16" name="Platshållare för text 13">
            <a:extLst>
              <a:ext uri="{FF2B5EF4-FFF2-40B4-BE49-F238E27FC236}">
                <a16:creationId xmlns:a16="http://schemas.microsoft.com/office/drawing/2014/main" id="{2427ECDD-6522-BFF8-0527-17584A4726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8839" y="2882289"/>
            <a:ext cx="5718305" cy="2214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tabLst>
                <a:tab pos="5760000" algn="r"/>
              </a:tabLst>
              <a:defRPr sz="1200"/>
            </a:lvl1pPr>
          </a:lstStyle>
          <a:p>
            <a:pPr>
              <a:spcAft>
                <a:spcPts val="1200"/>
              </a:spcAft>
              <a:tabLst>
                <a:tab pos="5040000" algn="l"/>
              </a:tabLst>
            </a:pPr>
            <a:r>
              <a:rPr lang="sv-SE" sz="1400" dirty="0"/>
              <a:t>Rubrik 2	x</a:t>
            </a:r>
          </a:p>
        </p:txBody>
      </p:sp>
      <p:sp>
        <p:nvSpPr>
          <p:cNvPr id="17" name="Platshållare för text 13">
            <a:extLst>
              <a:ext uri="{FF2B5EF4-FFF2-40B4-BE49-F238E27FC236}">
                <a16:creationId xmlns:a16="http://schemas.microsoft.com/office/drawing/2014/main" id="{F487AE1E-4619-42A7-1F3A-F82F05A3E8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839" y="3297691"/>
            <a:ext cx="5718305" cy="2214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tabLst>
                <a:tab pos="5760000" algn="r"/>
              </a:tabLst>
              <a:defRPr sz="1200"/>
            </a:lvl1pPr>
          </a:lstStyle>
          <a:p>
            <a:pPr>
              <a:spcAft>
                <a:spcPts val="1200"/>
              </a:spcAft>
              <a:tabLst>
                <a:tab pos="5040000" algn="l"/>
              </a:tabLst>
            </a:pPr>
            <a:r>
              <a:rPr lang="sv-SE" sz="1400" dirty="0"/>
              <a:t>Rubrik 3	x</a:t>
            </a:r>
          </a:p>
        </p:txBody>
      </p:sp>
      <p:sp>
        <p:nvSpPr>
          <p:cNvPr id="19" name="Platshållare för text 13">
            <a:extLst>
              <a:ext uri="{FF2B5EF4-FFF2-40B4-BE49-F238E27FC236}">
                <a16:creationId xmlns:a16="http://schemas.microsoft.com/office/drawing/2014/main" id="{B6A328B0-229E-6794-FCA5-2020D11D78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8839" y="3713093"/>
            <a:ext cx="5718305" cy="2214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tabLst>
                <a:tab pos="5760000" algn="r"/>
              </a:tabLst>
              <a:defRPr sz="1200"/>
            </a:lvl1pPr>
          </a:lstStyle>
          <a:p>
            <a:pPr>
              <a:spcAft>
                <a:spcPts val="1200"/>
              </a:spcAft>
              <a:tabLst>
                <a:tab pos="5040000" algn="l"/>
              </a:tabLst>
            </a:pPr>
            <a:r>
              <a:rPr lang="sv-SE" sz="1400" dirty="0"/>
              <a:t>Rubrik 4	x</a:t>
            </a:r>
          </a:p>
        </p:txBody>
      </p:sp>
      <p:sp>
        <p:nvSpPr>
          <p:cNvPr id="20" name="Platshållare för text 13">
            <a:extLst>
              <a:ext uri="{FF2B5EF4-FFF2-40B4-BE49-F238E27FC236}">
                <a16:creationId xmlns:a16="http://schemas.microsoft.com/office/drawing/2014/main" id="{5A325958-BF02-0623-4BA9-CB02746309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8839" y="4128494"/>
            <a:ext cx="5718305" cy="221449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buNone/>
              <a:tabLst>
                <a:tab pos="5760000" algn="r"/>
              </a:tabLst>
              <a:defRPr sz="1200"/>
            </a:lvl1pPr>
          </a:lstStyle>
          <a:p>
            <a:pPr>
              <a:spcAft>
                <a:spcPts val="1200"/>
              </a:spcAft>
              <a:tabLst>
                <a:tab pos="5040000" algn="l"/>
              </a:tabLst>
            </a:pPr>
            <a:r>
              <a:rPr lang="sv-SE" sz="1400" dirty="0"/>
              <a:t>Rubrik 5	x</a:t>
            </a:r>
          </a:p>
        </p:txBody>
      </p:sp>
      <p:sp>
        <p:nvSpPr>
          <p:cNvPr id="22" name="Rubrik 21">
            <a:extLst>
              <a:ext uri="{FF2B5EF4-FFF2-40B4-BE49-F238E27FC236}">
                <a16:creationId xmlns:a16="http://schemas.microsoft.com/office/drawing/2014/main" id="{52D20CCE-24C7-12E4-A0D4-62A75E837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411163"/>
            <a:ext cx="4140200" cy="99377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cap="none" baseline="0"/>
            </a:lvl1pPr>
          </a:lstStyle>
          <a:p>
            <a:r>
              <a:rPr lang="sv-SE" dirty="0"/>
              <a:t>Dokument:</a:t>
            </a:r>
            <a:br>
              <a:rPr lang="sv-SE" dirty="0"/>
            </a:br>
            <a:r>
              <a:rPr lang="sv-SE" dirty="0"/>
              <a:t>innehållsförteckning</a:t>
            </a:r>
          </a:p>
        </p:txBody>
      </p:sp>
    </p:spTree>
    <p:extLst>
      <p:ext uri="{BB962C8B-B14F-4D97-AF65-F5344CB8AC3E}">
        <p14:creationId xmlns:p14="http://schemas.microsoft.com/office/powerpoint/2010/main" val="19798584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52D20CCE-24C7-12E4-A0D4-62A75E837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115251"/>
            <a:ext cx="6661150" cy="44837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cap="none" baseline="0"/>
            </a:lvl1pPr>
          </a:lstStyle>
          <a:p>
            <a:r>
              <a:rPr lang="sv-SE" dirty="0"/>
              <a:t>Dokument: färgkodad sida med innehåll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2FADD00-3C2E-0564-B2E7-2ACDC6BE5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993392"/>
            <a:ext cx="6661150" cy="2738946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Den här mallen används när du skapar en lång presentation av dokumentkaraktär, som kunden ska få i </a:t>
            </a:r>
            <a:r>
              <a:rPr lang="sv-SE" dirty="0" err="1"/>
              <a:t>pdf-format</a:t>
            </a:r>
            <a:r>
              <a:rPr lang="sv-SE" dirty="0"/>
              <a:t> för att kunna använda på egen hand.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Tydligt markerade avsnitt tillsammans med en färgkodad innehållsförteckning gör det lätt att hitta även om det blir många sidor.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Bakgrundsfärgen och lugn typografi underlättar läsningen.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Men tänk på att det blir lite väl försiktigt och trist i en presentationssituation om alltför många bilder ser likadana ut.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A3C59F7-0B12-6DB7-3CB3-FAEBB7D6CAF6}"/>
              </a:ext>
            </a:extLst>
          </p:cNvPr>
          <p:cNvSpPr/>
          <p:nvPr userDrawn="1"/>
        </p:nvSpPr>
        <p:spPr>
          <a:xfrm>
            <a:off x="0" y="0"/>
            <a:ext cx="246888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D07278A4-0B30-15C5-17A5-F0BC088A29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411163"/>
            <a:ext cx="4140200" cy="1374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sv-SE" dirty="0"/>
              <a:t>Avsnittsnamn</a:t>
            </a:r>
          </a:p>
        </p:txBody>
      </p:sp>
    </p:spTree>
    <p:extLst>
      <p:ext uri="{BB962C8B-B14F-4D97-AF65-F5344CB8AC3E}">
        <p14:creationId xmlns:p14="http://schemas.microsoft.com/office/powerpoint/2010/main" val="3711236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52D20CCE-24C7-12E4-A0D4-62A75E837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115251"/>
            <a:ext cx="6661150" cy="44837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cap="none" baseline="0"/>
            </a:lvl1pPr>
          </a:lstStyle>
          <a:p>
            <a:r>
              <a:rPr lang="sv-SE" dirty="0"/>
              <a:t>Dokument: färgkodad sida med innehåll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2FADD00-3C2E-0564-B2E7-2ACDC6BE5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993392"/>
            <a:ext cx="6661150" cy="2738946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Den här mallen används när du skapar en lång presentation av dokumentkaraktär, som kunden ska få i </a:t>
            </a:r>
            <a:r>
              <a:rPr lang="sv-SE" dirty="0" err="1"/>
              <a:t>pdf-format</a:t>
            </a:r>
            <a:r>
              <a:rPr lang="sv-SE" dirty="0"/>
              <a:t> för att kunna använda på egen hand.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Tydligt markerade avsnitt tillsammans med en färgkodad innehållsförteckning gör det lätt att hitta även om det blir många sidor.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Bakgrundsfärgen och lugn typografi underlättar läsningen.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Men tänk på att det blir lite väl försiktigt och trist i en presentationssituation om alltför många bilder ser likadana ut.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A3C59F7-0B12-6DB7-3CB3-FAEBB7D6CAF6}"/>
              </a:ext>
            </a:extLst>
          </p:cNvPr>
          <p:cNvSpPr/>
          <p:nvPr userDrawn="1"/>
        </p:nvSpPr>
        <p:spPr>
          <a:xfrm>
            <a:off x="0" y="0"/>
            <a:ext cx="246888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D07278A4-0B30-15C5-17A5-F0BC088A29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411163"/>
            <a:ext cx="4140200" cy="1374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sv-SE" dirty="0"/>
              <a:t>Avsnittsnamn</a:t>
            </a:r>
          </a:p>
        </p:txBody>
      </p:sp>
    </p:spTree>
    <p:extLst>
      <p:ext uri="{BB962C8B-B14F-4D97-AF65-F5344CB8AC3E}">
        <p14:creationId xmlns:p14="http://schemas.microsoft.com/office/powerpoint/2010/main" val="11302247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52D20CCE-24C7-12E4-A0D4-62A75E837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115251"/>
            <a:ext cx="6661150" cy="44837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cap="none" baseline="0"/>
            </a:lvl1pPr>
          </a:lstStyle>
          <a:p>
            <a:r>
              <a:rPr lang="sv-SE" dirty="0"/>
              <a:t>Dokument: färgkodad sida med innehåll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2FADD00-3C2E-0564-B2E7-2ACDC6BE5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993392"/>
            <a:ext cx="6661150" cy="2738946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Den här mallen används när du skapar en lång presentation av dokumentkaraktär, som kunden ska få i </a:t>
            </a:r>
            <a:r>
              <a:rPr lang="sv-SE" dirty="0" err="1"/>
              <a:t>pdf-format</a:t>
            </a:r>
            <a:r>
              <a:rPr lang="sv-SE" dirty="0"/>
              <a:t> för att kunna använda på egen hand.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Tydligt markerade avsnitt tillsammans med en färgkodad innehållsförteckning gör det lätt att hitta även om det blir många sidor.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Bakgrundsfärgen och lugn typografi underlättar läsningen.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Men tänk på att det blir lite väl försiktigt och trist i en presentationssituation om alltför många bilder ser likadana ut.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A3C59F7-0B12-6DB7-3CB3-FAEBB7D6CAF6}"/>
              </a:ext>
            </a:extLst>
          </p:cNvPr>
          <p:cNvSpPr/>
          <p:nvPr userDrawn="1"/>
        </p:nvSpPr>
        <p:spPr>
          <a:xfrm>
            <a:off x="0" y="0"/>
            <a:ext cx="24688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D07278A4-0B30-15C5-17A5-F0BC088A29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411163"/>
            <a:ext cx="4140200" cy="1374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sv-SE" dirty="0"/>
              <a:t>Avsnittsnamn</a:t>
            </a:r>
          </a:p>
        </p:txBody>
      </p:sp>
    </p:spTree>
    <p:extLst>
      <p:ext uri="{BB962C8B-B14F-4D97-AF65-F5344CB8AC3E}">
        <p14:creationId xmlns:p14="http://schemas.microsoft.com/office/powerpoint/2010/main" val="320847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c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0">
            <a:extLst>
              <a:ext uri="{FF2B5EF4-FFF2-40B4-BE49-F238E27FC236}">
                <a16:creationId xmlns:a16="http://schemas.microsoft.com/office/drawing/2014/main" id="{B9BECD51-808F-3340-704A-ED684D100A9D}"/>
              </a:ext>
            </a:extLst>
          </p:cNvPr>
          <p:cNvSpPr/>
          <p:nvPr userDrawn="1"/>
        </p:nvSpPr>
        <p:spPr>
          <a:xfrm>
            <a:off x="424936" y="411163"/>
            <a:ext cx="8191463" cy="41424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15000" b="0" spc="-100" baseline="0" dirty="0">
                <a:solidFill>
                  <a:schemeClr val="tx1"/>
                </a:solidFill>
                <a:latin typeface="+mj-lt"/>
                <a:ea typeface="Formula Condensed" pitchFamily="34" charset="-122"/>
                <a:cs typeface="Formula Condensed" pitchFamily="34" charset="-120"/>
              </a:rPr>
              <a:t>TACK!</a:t>
            </a:r>
            <a:endParaRPr lang="en-US" sz="15000" b="0" spc="-100" baseline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Bild 1">
            <a:extLst>
              <a:ext uri="{FF2B5EF4-FFF2-40B4-BE49-F238E27FC236}">
                <a16:creationId xmlns:a16="http://schemas.microsoft.com/office/drawing/2014/main" id="{385C545F-45CA-20AB-B616-7C4A87A2BD2B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264526" y="-29495"/>
            <a:ext cx="625685" cy="683466"/>
          </a:xfrm>
          <a:prstGeom prst="rect">
            <a:avLst/>
          </a:prstGeom>
        </p:spPr>
      </p:pic>
      <p:pic>
        <p:nvPicPr>
          <p:cNvPr id="3" name="Bild 2">
            <a:extLst>
              <a:ext uri="{FF2B5EF4-FFF2-40B4-BE49-F238E27FC236}">
                <a16:creationId xmlns:a16="http://schemas.microsoft.com/office/drawing/2014/main" id="{95B0550F-FFBD-F75E-1A39-3FBA4A55571A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954" t="41060" r="11740" b="43320"/>
          <a:stretch/>
        </p:blipFill>
        <p:spPr>
          <a:xfrm>
            <a:off x="3889981" y="4572000"/>
            <a:ext cx="1364038" cy="16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40477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52D20CCE-24C7-12E4-A0D4-62A75E837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115251"/>
            <a:ext cx="6661150" cy="44837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cap="none" baseline="0"/>
            </a:lvl1pPr>
          </a:lstStyle>
          <a:p>
            <a:r>
              <a:rPr lang="sv-SE" dirty="0"/>
              <a:t>Dokument: färgkodad sida med innehåll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2FADD00-3C2E-0564-B2E7-2ACDC6BE5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993392"/>
            <a:ext cx="6661150" cy="2738946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Den här mallen används när du skapar en lång presentation av dokumentkaraktär, som kunden ska få i </a:t>
            </a:r>
            <a:r>
              <a:rPr lang="sv-SE" dirty="0" err="1"/>
              <a:t>pdf-format</a:t>
            </a:r>
            <a:r>
              <a:rPr lang="sv-SE" dirty="0"/>
              <a:t> för att kunna använda på egen hand.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Tydligt markerade avsnitt tillsammans med en färgkodad innehållsförteckning gör det lätt att hitta även om det blir många sidor.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Bakgrundsfärgen och lugn typografi underlättar läsningen.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Men tänk på att det blir lite väl försiktigt och trist i en presentationssituation om alltför många bilder ser likadana ut.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A3C59F7-0B12-6DB7-3CB3-FAEBB7D6CAF6}"/>
              </a:ext>
            </a:extLst>
          </p:cNvPr>
          <p:cNvSpPr/>
          <p:nvPr userDrawn="1"/>
        </p:nvSpPr>
        <p:spPr>
          <a:xfrm>
            <a:off x="0" y="0"/>
            <a:ext cx="246888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D07278A4-0B30-15C5-17A5-F0BC088A29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411163"/>
            <a:ext cx="4140200" cy="1374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sv-SE" dirty="0"/>
              <a:t>Avsnittsnamn</a:t>
            </a:r>
          </a:p>
        </p:txBody>
      </p:sp>
    </p:spTree>
    <p:extLst>
      <p:ext uri="{BB962C8B-B14F-4D97-AF65-F5344CB8AC3E}">
        <p14:creationId xmlns:p14="http://schemas.microsoft.com/office/powerpoint/2010/main" val="9843756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kument gu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52D20CCE-24C7-12E4-A0D4-62A75E837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1115251"/>
            <a:ext cx="6661150" cy="448373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cap="none" baseline="0"/>
            </a:lvl1pPr>
          </a:lstStyle>
          <a:p>
            <a:r>
              <a:rPr lang="sv-SE" dirty="0"/>
              <a:t>Dokument: färgkodad sida med innehåll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2FADD00-3C2E-0564-B2E7-2ACDC6BE5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993392"/>
            <a:ext cx="6661150" cy="2738946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Den här mallen används när du skapar en lång presentation av dokumentkaraktär, som kunden ska få i </a:t>
            </a:r>
            <a:r>
              <a:rPr lang="sv-SE" dirty="0" err="1"/>
              <a:t>pdf-format</a:t>
            </a:r>
            <a:r>
              <a:rPr lang="sv-SE" dirty="0"/>
              <a:t> för att kunna använda på egen hand.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Tydligt markerade avsnitt tillsammans med en färgkodad innehållsförteckning gör det lätt att hitta även om det blir många sidor.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Bakgrundsfärgen och lugn typografi underlättar läsningen.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Men tänk på att det blir lite väl försiktigt och trist i en presentationssituation om alltför många bilder ser likadana ut.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A3C59F7-0B12-6DB7-3CB3-FAEBB7D6CAF6}"/>
              </a:ext>
            </a:extLst>
          </p:cNvPr>
          <p:cNvSpPr/>
          <p:nvPr userDrawn="1"/>
        </p:nvSpPr>
        <p:spPr>
          <a:xfrm>
            <a:off x="0" y="0"/>
            <a:ext cx="246888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Platshållare för text 17">
            <a:extLst>
              <a:ext uri="{FF2B5EF4-FFF2-40B4-BE49-F238E27FC236}">
                <a16:creationId xmlns:a16="http://schemas.microsoft.com/office/drawing/2014/main" id="{D07278A4-0B30-15C5-17A5-F0BC088A29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800" y="411163"/>
            <a:ext cx="4140200" cy="13747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000"/>
            </a:lvl1pPr>
          </a:lstStyle>
          <a:p>
            <a:pPr lvl="0"/>
            <a:r>
              <a:rPr lang="sv-SE" dirty="0"/>
              <a:t>Avsnittsnamn</a:t>
            </a:r>
          </a:p>
        </p:txBody>
      </p:sp>
    </p:spTree>
    <p:extLst>
      <p:ext uri="{BB962C8B-B14F-4D97-AF65-F5344CB8AC3E}">
        <p14:creationId xmlns:p14="http://schemas.microsoft.com/office/powerpoint/2010/main" val="153978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bild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 descr="https://pitch-assets-ccb95893-de3f-4266-973c-20049231b248.s3.eu-west-1.amazonaws.com/5f1559ec-0051-4ef4-995a-c7c89e658940?pitch-bytes=388521&amp;pitch-content-type=image%2Fpng">
            <a:extLst>
              <a:ext uri="{FF2B5EF4-FFF2-40B4-BE49-F238E27FC236}">
                <a16:creationId xmlns:a16="http://schemas.microsoft.com/office/drawing/2014/main" id="{BDBB35AE-2768-DA67-7F45-D3E148CDD8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1051" y="1579626"/>
            <a:ext cx="358189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95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29" Type="http://schemas.openxmlformats.org/officeDocument/2006/relationships/slideLayout" Target="../slideLayouts/slideLayout7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image" Target="../media/image7.png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31" Type="http://schemas.openxmlformats.org/officeDocument/2006/relationships/theme" Target="../theme/theme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BE7AFD4-9E80-5FF0-2B09-06AD805B3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11163"/>
            <a:ext cx="7886700" cy="1727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711" r:id="rId2"/>
    <p:sldLayoutId id="2147483712" r:id="rId3"/>
    <p:sldLayoutId id="2147483667" r:id="rId4"/>
    <p:sldLayoutId id="2147483714" r:id="rId5"/>
    <p:sldLayoutId id="2147483715" r:id="rId6"/>
    <p:sldLayoutId id="2147483701" r:id="rId7"/>
    <p:sldLayoutId id="2147483713" r:id="rId8"/>
    <p:sldLayoutId id="2147483702" r:id="rId9"/>
    <p:sldLayoutId id="2147483829" r:id="rId10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6800" b="0" kern="100" cap="all" spc="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" userDrawn="1">
          <p15:clr>
            <a:srgbClr val="F26B43"/>
          </p15:clr>
        </p15:guide>
        <p15:guide id="2" pos="272" userDrawn="1">
          <p15:clr>
            <a:srgbClr val="F26B43"/>
          </p15:clr>
        </p15:guide>
        <p15:guide id="3" pos="5488" userDrawn="1">
          <p15:clr>
            <a:srgbClr val="F26B43"/>
          </p15:clr>
        </p15:guide>
        <p15:guide id="4" orient="horz" pos="2981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orient="horz" pos="16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itch-assets-ccb95893-de3f-4266-973c-20049231b248.s3.eu-west-1.amazonaws.com/8e15183f-ea90-46f4-b0c7-f05332463d89?pitch-bytes=212809&amp;pitch-content-type=image%2Fpng">
            <a:extLst>
              <a:ext uri="{FF2B5EF4-FFF2-40B4-BE49-F238E27FC236}">
                <a16:creationId xmlns:a16="http://schemas.microsoft.com/office/drawing/2014/main" id="{EBE649E4-F628-C969-7296-020FC2E9AD00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6552" y="-27926"/>
            <a:ext cx="379694" cy="414851"/>
          </a:xfrm>
          <a:prstGeom prst="rect">
            <a:avLst/>
          </a:prstGeom>
        </p:spPr>
      </p:pic>
      <p:sp>
        <p:nvSpPr>
          <p:cNvPr id="3" name="Platshållare för rubrik 2">
            <a:extLst>
              <a:ext uri="{FF2B5EF4-FFF2-40B4-BE49-F238E27FC236}">
                <a16:creationId xmlns:a16="http://schemas.microsoft.com/office/drawing/2014/main" id="{FC03392B-2605-5AEB-6853-903B7D374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11163"/>
            <a:ext cx="7886700" cy="16913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43616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16" r:id="rId2"/>
    <p:sldLayoutId id="2147483729" r:id="rId3"/>
    <p:sldLayoutId id="2147483717" r:id="rId4"/>
    <p:sldLayoutId id="2147483722" r:id="rId5"/>
    <p:sldLayoutId id="2147483719" r:id="rId6"/>
    <p:sldLayoutId id="2147483723" r:id="rId7"/>
    <p:sldLayoutId id="2147483721" r:id="rId8"/>
    <p:sldLayoutId id="2147483726" r:id="rId9"/>
    <p:sldLayoutId id="2147483724" r:id="rId10"/>
    <p:sldLayoutId id="2147483725" r:id="rId11"/>
    <p:sldLayoutId id="2147483727" r:id="rId12"/>
    <p:sldLayoutId id="2147483728" r:id="rId13"/>
    <p:sldLayoutId id="2147483730" r:id="rId14"/>
    <p:sldLayoutId id="2147483731" r:id="rId15"/>
    <p:sldLayoutId id="2147483732" r:id="rId16"/>
    <p:sldLayoutId id="2147483733" r:id="rId17"/>
    <p:sldLayoutId id="2147483746" r:id="rId18"/>
    <p:sldLayoutId id="2147483734" r:id="rId19"/>
    <p:sldLayoutId id="2147483745" r:id="rId20"/>
    <p:sldLayoutId id="2147483754" r:id="rId21"/>
    <p:sldLayoutId id="2147483755" r:id="rId22"/>
    <p:sldLayoutId id="2147483756" r:id="rId23"/>
    <p:sldLayoutId id="2147483757" r:id="rId24"/>
    <p:sldLayoutId id="2147483758" r:id="rId25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6000" b="0" kern="100" cap="all" spc="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2" userDrawn="1">
          <p15:clr>
            <a:srgbClr val="F26B43"/>
          </p15:clr>
        </p15:guide>
        <p15:guide id="2" pos="5488" userDrawn="1">
          <p15:clr>
            <a:srgbClr val="F26B43"/>
          </p15:clr>
        </p15:guide>
        <p15:guide id="3" pos="2880" userDrawn="1">
          <p15:clr>
            <a:srgbClr val="F26B43"/>
          </p15:clr>
        </p15:guide>
        <p15:guide id="4" orient="horz" pos="259" userDrawn="1">
          <p15:clr>
            <a:srgbClr val="F26B43"/>
          </p15:clr>
        </p15:guide>
        <p15:guide id="5" orient="horz" pos="2981" userDrawn="1">
          <p15:clr>
            <a:srgbClr val="F26B43"/>
          </p15:clr>
        </p15:guide>
        <p15:guide id="6" orient="horz" pos="16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itch-assets-ccb95893-de3f-4266-973c-20049231b248.s3.eu-west-1.amazonaws.com/8e15183f-ea90-46f4-b0c7-f05332463d89?pitch-bytes=212809&amp;pitch-content-type=image%2Fpng">
            <a:extLst>
              <a:ext uri="{FF2B5EF4-FFF2-40B4-BE49-F238E27FC236}">
                <a16:creationId xmlns:a16="http://schemas.microsoft.com/office/drawing/2014/main" id="{EBE649E4-F628-C969-7296-020FC2E9AD0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6552" y="-27926"/>
            <a:ext cx="379694" cy="414851"/>
          </a:xfrm>
          <a:prstGeom prst="rect">
            <a:avLst/>
          </a:prstGeom>
        </p:spPr>
      </p:pic>
      <p:sp>
        <p:nvSpPr>
          <p:cNvPr id="3" name="Platshållare för rubrik 2">
            <a:extLst>
              <a:ext uri="{FF2B5EF4-FFF2-40B4-BE49-F238E27FC236}">
                <a16:creationId xmlns:a16="http://schemas.microsoft.com/office/drawing/2014/main" id="{8BD37CAF-7C20-D64B-EB7A-7CAF09690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11162"/>
            <a:ext cx="8280400" cy="15182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889790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822" r:id="rId10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6000" b="0" kern="100" cap="all" spc="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2" userDrawn="1">
          <p15:clr>
            <a:srgbClr val="F26B43"/>
          </p15:clr>
        </p15:guide>
        <p15:guide id="2" pos="5488" userDrawn="1">
          <p15:clr>
            <a:srgbClr val="F26B43"/>
          </p15:clr>
        </p15:guide>
        <p15:guide id="3" pos="2880" userDrawn="1">
          <p15:clr>
            <a:srgbClr val="F26B43"/>
          </p15:clr>
        </p15:guide>
        <p15:guide id="4" orient="horz" pos="259" userDrawn="1">
          <p15:clr>
            <a:srgbClr val="F26B43"/>
          </p15:clr>
        </p15:guide>
        <p15:guide id="5" orient="horz" pos="2981" userDrawn="1">
          <p15:clr>
            <a:srgbClr val="F26B43"/>
          </p15:clr>
        </p15:guide>
        <p15:guide id="6" orient="horz" pos="162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itch-assets-ccb95893-de3f-4266-973c-20049231b248.s3.eu-west-1.amazonaws.com/8e15183f-ea90-46f4-b0c7-f05332463d89?pitch-bytes=212809&amp;pitch-content-type=image%2Fpng">
            <a:extLst>
              <a:ext uri="{FF2B5EF4-FFF2-40B4-BE49-F238E27FC236}">
                <a16:creationId xmlns:a16="http://schemas.microsoft.com/office/drawing/2014/main" id="{EBE649E4-F628-C969-7296-020FC2E9AD00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6552" y="-27926"/>
            <a:ext cx="379694" cy="414851"/>
          </a:xfrm>
          <a:prstGeom prst="rect">
            <a:avLst/>
          </a:prstGeom>
        </p:spPr>
      </p:pic>
      <p:sp>
        <p:nvSpPr>
          <p:cNvPr id="3" name="Platshållare för rubrik 2">
            <a:extLst>
              <a:ext uri="{FF2B5EF4-FFF2-40B4-BE49-F238E27FC236}">
                <a16:creationId xmlns:a16="http://schemas.microsoft.com/office/drawing/2014/main" id="{8BD37CAF-7C20-D64B-EB7A-7CAF09690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411162"/>
            <a:ext cx="8280400" cy="151822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14127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6" r:id="rId2"/>
    <p:sldLayoutId id="2147483815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793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798" r:id="rId20"/>
    <p:sldLayoutId id="2147483810" r:id="rId21"/>
    <p:sldLayoutId id="2147483811" r:id="rId22"/>
    <p:sldLayoutId id="2147483812" r:id="rId23"/>
    <p:sldLayoutId id="2147483813" r:id="rId24"/>
    <p:sldLayoutId id="2147483826" r:id="rId25"/>
    <p:sldLayoutId id="2147483823" r:id="rId26"/>
    <p:sldLayoutId id="2147483824" r:id="rId27"/>
    <p:sldLayoutId id="2147483825" r:id="rId28"/>
    <p:sldLayoutId id="2147483827" r:id="rId29"/>
    <p:sldLayoutId id="2147483828" r:id="rId30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6000" b="0" kern="100" cap="all" spc="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2" userDrawn="1">
          <p15:clr>
            <a:srgbClr val="F26B43"/>
          </p15:clr>
        </p15:guide>
        <p15:guide id="2" pos="5488" userDrawn="1">
          <p15:clr>
            <a:srgbClr val="F26B43"/>
          </p15:clr>
        </p15:guide>
        <p15:guide id="3" pos="2880" userDrawn="1">
          <p15:clr>
            <a:srgbClr val="F26B43"/>
          </p15:clr>
        </p15:guide>
        <p15:guide id="4" orient="horz" pos="259" userDrawn="1">
          <p15:clr>
            <a:srgbClr val="F26B43"/>
          </p15:clr>
        </p15:guide>
        <p15:guide id="5" orient="horz" pos="2981" userDrawn="1">
          <p15:clr>
            <a:srgbClr val="F26B43"/>
          </p15:clr>
        </p15:guide>
        <p15:guide id="6" orient="horz" pos="162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pitch-assets-ccb95893-de3f-4266-973c-20049231b248.s3.eu-west-1.amazonaws.com/8e15183f-ea90-46f4-b0c7-f05332463d89?pitch-bytes=212809&amp;pitch-content-type=image%2Fpng">
            <a:extLst>
              <a:ext uri="{FF2B5EF4-FFF2-40B4-BE49-F238E27FC236}">
                <a16:creationId xmlns:a16="http://schemas.microsoft.com/office/drawing/2014/main" id="{EBE649E4-F628-C969-7296-020FC2E9AD0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6552" y="-27926"/>
            <a:ext cx="379694" cy="41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8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6800" b="0" kern="100" cap="all" spc="2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2" userDrawn="1">
          <p15:clr>
            <a:srgbClr val="F26B43"/>
          </p15:clr>
        </p15:guide>
        <p15:guide id="2" pos="5488" userDrawn="1">
          <p15:clr>
            <a:srgbClr val="F26B43"/>
          </p15:clr>
        </p15:guide>
        <p15:guide id="3" pos="2880" userDrawn="1">
          <p15:clr>
            <a:srgbClr val="F26B43"/>
          </p15:clr>
        </p15:guide>
        <p15:guide id="4" orient="horz" pos="259" userDrawn="1">
          <p15:clr>
            <a:srgbClr val="F26B43"/>
          </p15:clr>
        </p15:guide>
        <p15:guide id="5" orient="horz" pos="2981" userDrawn="1">
          <p15:clr>
            <a:srgbClr val="F26B43"/>
          </p15:clr>
        </p15:guide>
        <p15:guide id="6" orient="horz" pos="1620" userDrawn="1">
          <p15:clr>
            <a:srgbClr val="F26B43"/>
          </p15:clr>
        </p15:guide>
        <p15:guide id="7" pos="44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623234-62D9-D016-6F59-88B2670D54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71134" y="836271"/>
            <a:ext cx="3900866" cy="1846640"/>
          </a:xfrm>
          <a:prstGeom prst="rect">
            <a:avLst/>
          </a:prstGeom>
        </p:spPr>
      </p:pic>
      <p:pic>
        <p:nvPicPr>
          <p:cNvPr id="5" name="Bildobjekt 7">
            <a:extLst>
              <a:ext uri="{FF2B5EF4-FFF2-40B4-BE49-F238E27FC236}">
                <a16:creationId xmlns:a16="http://schemas.microsoft.com/office/drawing/2014/main" id="{ED2C0A90-34C3-5828-A0E5-6E759D999D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280"/>
          <a:stretch/>
        </p:blipFill>
        <p:spPr>
          <a:xfrm>
            <a:off x="6627114" y="42864"/>
            <a:ext cx="2516887" cy="5143500"/>
          </a:xfrm>
          <a:prstGeom prst="rect">
            <a:avLst/>
          </a:prstGeom>
        </p:spPr>
      </p:pic>
      <p:sp>
        <p:nvSpPr>
          <p:cNvPr id="6" name="Platshållare för text 1">
            <a:extLst>
              <a:ext uri="{FF2B5EF4-FFF2-40B4-BE49-F238E27FC236}">
                <a16:creationId xmlns:a16="http://schemas.microsoft.com/office/drawing/2014/main" id="{5C791ABE-0E0D-E713-D8E5-B8978012F338}"/>
              </a:ext>
            </a:extLst>
          </p:cNvPr>
          <p:cNvSpPr txBox="1">
            <a:spLocks/>
          </p:cNvSpPr>
          <p:nvPr/>
        </p:nvSpPr>
        <p:spPr>
          <a:xfrm>
            <a:off x="1864961" y="2460860"/>
            <a:ext cx="3743360" cy="16615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5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Din upplevelse av vården</a:t>
            </a:r>
            <a:br>
              <a:rPr lang="sv-S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Medlemsundersökning våren 2026</a:t>
            </a:r>
          </a:p>
          <a:p>
            <a:pPr marL="0" indent="0">
              <a:buNone/>
            </a:pPr>
            <a:r>
              <a:rPr lang="en-GB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Fältperiod</a:t>
            </a:r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17–29 </a:t>
            </a:r>
            <a:r>
              <a:rPr lang="en-GB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april</a:t>
            </a:r>
            <a:endParaRPr lang="sv-SE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sv-SE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sv-SE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26319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4103F-5BD2-1B88-1815-124B61C74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7">
            <a:extLst>
              <a:ext uri="{FF2B5EF4-FFF2-40B4-BE49-F238E27FC236}">
                <a16:creationId xmlns:a16="http://schemas.microsoft.com/office/drawing/2014/main" id="{0597705F-DDCC-A468-9F4F-9F50D63FCF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280"/>
          <a:stretch/>
        </p:blipFill>
        <p:spPr>
          <a:xfrm>
            <a:off x="6627114" y="42864"/>
            <a:ext cx="2516887" cy="5143500"/>
          </a:xfrm>
          <a:prstGeom prst="rect">
            <a:avLst/>
          </a:prstGeom>
        </p:spPr>
      </p:pic>
      <p:sp>
        <p:nvSpPr>
          <p:cNvPr id="6" name="Platshållare för text 1">
            <a:extLst>
              <a:ext uri="{FF2B5EF4-FFF2-40B4-BE49-F238E27FC236}">
                <a16:creationId xmlns:a16="http://schemas.microsoft.com/office/drawing/2014/main" id="{3CCD1B03-EB50-F9E3-025D-600C5A48F7A0}"/>
              </a:ext>
            </a:extLst>
          </p:cNvPr>
          <p:cNvSpPr txBox="1">
            <a:spLocks/>
          </p:cNvSpPr>
          <p:nvPr/>
        </p:nvSpPr>
        <p:spPr>
          <a:xfrm>
            <a:off x="431800" y="1920217"/>
            <a:ext cx="5386444" cy="75017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Frågor om kontinuitet</a:t>
            </a:r>
            <a:endParaRPr lang="sv-SE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95893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Object"/>
          <p:cNvGraphicFramePr/>
          <p:nvPr>
            <p:extLst>
              <p:ext uri="{D42A27DB-BD31-4B8C-83A1-F6EECF244321}">
                <p14:modId xmlns:p14="http://schemas.microsoft.com/office/powerpoint/2010/main" val="1951271791"/>
              </p:ext>
            </p:extLst>
          </p:nvPr>
        </p:nvGraphicFramePr>
        <p:xfrm>
          <a:off x="431800" y="1055716"/>
          <a:ext cx="8280000" cy="3551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>
            <a:extLst>
              <a:ext uri="{FF2B5EF4-FFF2-40B4-BE49-F238E27FC236}">
                <a16:creationId xmlns:a16="http://schemas.microsoft.com/office/drawing/2014/main" id="{A08B24D2-02BF-99CF-B46A-C74F96566D74}"/>
              </a:ext>
            </a:extLst>
          </p:cNvPr>
          <p:cNvSpPr/>
          <p:nvPr/>
        </p:nvSpPr>
        <p:spPr>
          <a:xfrm>
            <a:off x="431800" y="4732338"/>
            <a:ext cx="2687541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Antal </a:t>
            </a:r>
            <a:r>
              <a:rPr sz="105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svar</a:t>
            </a:r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sv-SE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5 459 respondenter</a:t>
            </a:r>
            <a:endParaRPr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New shape">
            <a:extLst>
              <a:ext uri="{FF2B5EF4-FFF2-40B4-BE49-F238E27FC236}">
                <a16:creationId xmlns:a16="http://schemas.microsoft.com/office/drawing/2014/main" id="{81E6EA13-2D6C-CC1A-0498-EC960267D3A6}"/>
              </a:ext>
            </a:extLst>
          </p:cNvPr>
          <p:cNvSpPr/>
          <p:nvPr/>
        </p:nvSpPr>
        <p:spPr>
          <a:xfrm>
            <a:off x="431800" y="786563"/>
            <a:ext cx="8280400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0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 du fler än en diagnos eller sjukdom som kräver regelbunden vårdkontakt?</a:t>
            </a:r>
          </a:p>
        </p:txBody>
      </p:sp>
      <p:sp>
        <p:nvSpPr>
          <p:cNvPr id="10" name="New shape">
            <a:extLst>
              <a:ext uri="{FF2B5EF4-FFF2-40B4-BE49-F238E27FC236}">
                <a16:creationId xmlns:a16="http://schemas.microsoft.com/office/drawing/2014/main" id="{5746F5D7-02BA-5AAF-A911-1C443F636A74}"/>
              </a:ext>
            </a:extLst>
          </p:cNvPr>
          <p:cNvSpPr/>
          <p:nvPr/>
        </p:nvSpPr>
        <p:spPr>
          <a:xfrm>
            <a:off x="431800" y="411163"/>
            <a:ext cx="828040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Sex av tio har flera diagnoser som kräver regelbunden vårdkontakt</a:t>
            </a:r>
            <a:endParaRPr sz="1600" b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Object"/>
          <p:cNvGraphicFramePr/>
          <p:nvPr>
            <p:extLst>
              <p:ext uri="{D42A27DB-BD31-4B8C-83A1-F6EECF244321}">
                <p14:modId xmlns:p14="http://schemas.microsoft.com/office/powerpoint/2010/main" val="580608052"/>
              </p:ext>
            </p:extLst>
          </p:nvPr>
        </p:nvGraphicFramePr>
        <p:xfrm>
          <a:off x="431800" y="1047404"/>
          <a:ext cx="8280000" cy="3551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>
            <a:extLst>
              <a:ext uri="{FF2B5EF4-FFF2-40B4-BE49-F238E27FC236}">
                <a16:creationId xmlns:a16="http://schemas.microsoft.com/office/drawing/2014/main" id="{A587EF90-73C3-0542-E711-D9EF48AB50E2}"/>
              </a:ext>
            </a:extLst>
          </p:cNvPr>
          <p:cNvSpPr/>
          <p:nvPr/>
        </p:nvSpPr>
        <p:spPr>
          <a:xfrm>
            <a:off x="431800" y="4732338"/>
            <a:ext cx="2687541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Antal </a:t>
            </a:r>
            <a:r>
              <a:rPr sz="105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svar</a:t>
            </a:r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sv-SE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5 411 respondenter</a:t>
            </a:r>
            <a:endParaRPr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New shape">
            <a:extLst>
              <a:ext uri="{FF2B5EF4-FFF2-40B4-BE49-F238E27FC236}">
                <a16:creationId xmlns:a16="http://schemas.microsoft.com/office/drawing/2014/main" id="{8E3BE4D8-37B4-9E44-3F19-44301C39D835}"/>
              </a:ext>
            </a:extLst>
          </p:cNvPr>
          <p:cNvSpPr/>
          <p:nvPr/>
        </p:nvSpPr>
        <p:spPr>
          <a:xfrm>
            <a:off x="431800" y="786563"/>
            <a:ext cx="8280400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0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 du en fast läkarkontakt i primärvården (vårdcentralen)?</a:t>
            </a:r>
            <a:endParaRPr sz="1050" i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New shape">
            <a:extLst>
              <a:ext uri="{FF2B5EF4-FFF2-40B4-BE49-F238E27FC236}">
                <a16:creationId xmlns:a16="http://schemas.microsoft.com/office/drawing/2014/main" id="{C7D29B96-0EF0-0ACC-BC6D-E21AD02043AE}"/>
              </a:ext>
            </a:extLst>
          </p:cNvPr>
          <p:cNvSpPr/>
          <p:nvPr/>
        </p:nvSpPr>
        <p:spPr>
          <a:xfrm>
            <a:off x="431800" y="411163"/>
            <a:ext cx="82804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 tredje medlem saknar en fast läkarkontakt</a:t>
            </a:r>
            <a:endParaRPr sz="2000" b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New shape">
            <a:extLst>
              <a:ext uri="{FF2B5EF4-FFF2-40B4-BE49-F238E27FC236}">
                <a16:creationId xmlns:a16="http://schemas.microsoft.com/office/drawing/2014/main" id="{8FAEC04A-1FBA-4F72-96A9-C230F2555613}"/>
              </a:ext>
            </a:extLst>
          </p:cNvPr>
          <p:cNvSpPr/>
          <p:nvPr/>
        </p:nvSpPr>
        <p:spPr>
          <a:xfrm>
            <a:off x="7203363" y="4624616"/>
            <a:ext cx="1640387" cy="32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7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 samma datafördelning som föregående diagram, slumpmässigt.</a:t>
            </a:r>
            <a:br>
              <a:rPr lang="sv-SE" sz="7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7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Ej feldesign.</a:t>
            </a:r>
            <a:endParaRPr sz="7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Object"/>
          <p:cNvGraphicFramePr/>
          <p:nvPr>
            <p:extLst>
              <p:ext uri="{D42A27DB-BD31-4B8C-83A1-F6EECF244321}">
                <p14:modId xmlns:p14="http://schemas.microsoft.com/office/powerpoint/2010/main" val="3418728195"/>
              </p:ext>
            </p:extLst>
          </p:nvPr>
        </p:nvGraphicFramePr>
        <p:xfrm>
          <a:off x="432200" y="1047403"/>
          <a:ext cx="8280000" cy="3559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>
            <a:extLst>
              <a:ext uri="{FF2B5EF4-FFF2-40B4-BE49-F238E27FC236}">
                <a16:creationId xmlns:a16="http://schemas.microsoft.com/office/drawing/2014/main" id="{5DEA31C2-5D52-989A-BBB3-EB4DEA2B76AA}"/>
              </a:ext>
            </a:extLst>
          </p:cNvPr>
          <p:cNvSpPr/>
          <p:nvPr/>
        </p:nvSpPr>
        <p:spPr>
          <a:xfrm>
            <a:off x="431800" y="4732338"/>
            <a:ext cx="2687541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Antal </a:t>
            </a:r>
            <a:r>
              <a:rPr sz="105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svar</a:t>
            </a:r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sv-SE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5 459 respondenter</a:t>
            </a:r>
            <a:endParaRPr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New shape">
            <a:extLst>
              <a:ext uri="{FF2B5EF4-FFF2-40B4-BE49-F238E27FC236}">
                <a16:creationId xmlns:a16="http://schemas.microsoft.com/office/drawing/2014/main" id="{8F13464C-BEDE-3815-6431-A608A842FA55}"/>
              </a:ext>
            </a:extLst>
          </p:cNvPr>
          <p:cNvSpPr/>
          <p:nvPr/>
        </p:nvSpPr>
        <p:spPr>
          <a:xfrm>
            <a:off x="431800" y="786563"/>
            <a:ext cx="8280400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0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Hur viktigt är det för dig att ha en fast läkarkontakt?</a:t>
            </a:r>
            <a:endParaRPr sz="1050" i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New shape">
            <a:extLst>
              <a:ext uri="{FF2B5EF4-FFF2-40B4-BE49-F238E27FC236}">
                <a16:creationId xmlns:a16="http://schemas.microsoft.com/office/drawing/2014/main" id="{7DE71825-5F56-CE7C-0BE9-D956C7A8562D}"/>
              </a:ext>
            </a:extLst>
          </p:cNvPr>
          <p:cNvSpPr/>
          <p:nvPr/>
        </p:nvSpPr>
        <p:spPr>
          <a:xfrm>
            <a:off x="431800" y="411163"/>
            <a:ext cx="82804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 av fyra tycker att fast läkarkontakt är mycket viktigt</a:t>
            </a:r>
            <a:endParaRPr sz="2000" b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Object"/>
          <p:cNvGraphicFramePr/>
          <p:nvPr>
            <p:extLst>
              <p:ext uri="{D42A27DB-BD31-4B8C-83A1-F6EECF244321}">
                <p14:modId xmlns:p14="http://schemas.microsoft.com/office/powerpoint/2010/main" val="2547515756"/>
              </p:ext>
            </p:extLst>
          </p:nvPr>
        </p:nvGraphicFramePr>
        <p:xfrm>
          <a:off x="432200" y="1047404"/>
          <a:ext cx="8280000" cy="3559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>
            <a:extLst>
              <a:ext uri="{FF2B5EF4-FFF2-40B4-BE49-F238E27FC236}">
                <a16:creationId xmlns:a16="http://schemas.microsoft.com/office/drawing/2014/main" id="{42CB6576-5F00-6724-6F05-D828479EE64A}"/>
              </a:ext>
            </a:extLst>
          </p:cNvPr>
          <p:cNvSpPr/>
          <p:nvPr/>
        </p:nvSpPr>
        <p:spPr>
          <a:xfrm>
            <a:off x="431800" y="4732338"/>
            <a:ext cx="2687541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Antal </a:t>
            </a:r>
            <a:r>
              <a:rPr sz="105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svar</a:t>
            </a:r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sv-SE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5 436 respondenter</a:t>
            </a:r>
            <a:endParaRPr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New shape">
            <a:extLst>
              <a:ext uri="{FF2B5EF4-FFF2-40B4-BE49-F238E27FC236}">
                <a16:creationId xmlns:a16="http://schemas.microsoft.com/office/drawing/2014/main" id="{40FBFF70-A14C-091C-FB37-E164E79E5D5E}"/>
              </a:ext>
            </a:extLst>
          </p:cNvPr>
          <p:cNvSpPr/>
          <p:nvPr/>
        </p:nvSpPr>
        <p:spPr>
          <a:xfrm>
            <a:off x="431800" y="786563"/>
            <a:ext cx="8280400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0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Hur ofta träffar du samma läkare vid dina besök på vårdcentralen?</a:t>
            </a:r>
            <a:endParaRPr sz="1050" i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New shape">
            <a:extLst>
              <a:ext uri="{FF2B5EF4-FFF2-40B4-BE49-F238E27FC236}">
                <a16:creationId xmlns:a16="http://schemas.microsoft.com/office/drawing/2014/main" id="{514544E7-5666-A713-1311-6B596294B4C7}"/>
              </a:ext>
            </a:extLst>
          </p:cNvPr>
          <p:cNvSpPr/>
          <p:nvPr/>
        </p:nvSpPr>
        <p:spPr>
          <a:xfrm>
            <a:off x="431800" y="411163"/>
            <a:ext cx="82804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 fjärde träffar sällan eller aldrig samma läkare</a:t>
            </a:r>
            <a:endParaRPr sz="2000" b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Object"/>
          <p:cNvGraphicFramePr/>
          <p:nvPr>
            <p:extLst>
              <p:ext uri="{D42A27DB-BD31-4B8C-83A1-F6EECF244321}">
                <p14:modId xmlns:p14="http://schemas.microsoft.com/office/powerpoint/2010/main" val="3877009235"/>
              </p:ext>
            </p:extLst>
          </p:nvPr>
        </p:nvGraphicFramePr>
        <p:xfrm>
          <a:off x="431800" y="1055715"/>
          <a:ext cx="8280000" cy="3527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>
            <a:extLst>
              <a:ext uri="{FF2B5EF4-FFF2-40B4-BE49-F238E27FC236}">
                <a16:creationId xmlns:a16="http://schemas.microsoft.com/office/drawing/2014/main" id="{C38EC2FD-26E2-E18C-E59C-BBFD3F588F46}"/>
              </a:ext>
            </a:extLst>
          </p:cNvPr>
          <p:cNvSpPr/>
          <p:nvPr/>
        </p:nvSpPr>
        <p:spPr>
          <a:xfrm>
            <a:off x="431800" y="4732338"/>
            <a:ext cx="2687541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Antal </a:t>
            </a:r>
            <a:r>
              <a:rPr sz="105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svar</a:t>
            </a:r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sv-SE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5 425 respondenter</a:t>
            </a:r>
            <a:endParaRPr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New shape">
            <a:extLst>
              <a:ext uri="{FF2B5EF4-FFF2-40B4-BE49-F238E27FC236}">
                <a16:creationId xmlns:a16="http://schemas.microsoft.com/office/drawing/2014/main" id="{D53D3910-05F7-C035-34D1-154B35402A3A}"/>
              </a:ext>
            </a:extLst>
          </p:cNvPr>
          <p:cNvSpPr/>
          <p:nvPr/>
        </p:nvSpPr>
        <p:spPr>
          <a:xfrm>
            <a:off x="431800" y="786563"/>
            <a:ext cx="8280400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0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Händer det att du behöver upprepa din sjukdomshistoria för ny vårdpersonal?</a:t>
            </a:r>
            <a:endParaRPr sz="1050" i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New shape">
            <a:extLst>
              <a:ext uri="{FF2B5EF4-FFF2-40B4-BE49-F238E27FC236}">
                <a16:creationId xmlns:a16="http://schemas.microsoft.com/office/drawing/2014/main" id="{FDD5DD68-8A52-BA25-FB27-A0000EED2290}"/>
              </a:ext>
            </a:extLst>
          </p:cNvPr>
          <p:cNvSpPr/>
          <p:nvPr/>
        </p:nvSpPr>
        <p:spPr>
          <a:xfrm>
            <a:off x="431800" y="411163"/>
            <a:ext cx="895168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 av fyra behöver upprepa sin sjukdomshistoria för ny vårdpersonal</a:t>
            </a:r>
            <a:endParaRPr sz="1600" b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Object"/>
          <p:cNvGraphicFramePr/>
          <p:nvPr>
            <p:extLst>
              <p:ext uri="{D42A27DB-BD31-4B8C-83A1-F6EECF244321}">
                <p14:modId xmlns:p14="http://schemas.microsoft.com/office/powerpoint/2010/main" val="800743106"/>
              </p:ext>
            </p:extLst>
          </p:nvPr>
        </p:nvGraphicFramePr>
        <p:xfrm>
          <a:off x="432200" y="1022465"/>
          <a:ext cx="8280000" cy="3608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>
            <a:extLst>
              <a:ext uri="{FF2B5EF4-FFF2-40B4-BE49-F238E27FC236}">
                <a16:creationId xmlns:a16="http://schemas.microsoft.com/office/drawing/2014/main" id="{3C48B3EC-81BF-C082-23A2-FFD7C5B05FCD}"/>
              </a:ext>
            </a:extLst>
          </p:cNvPr>
          <p:cNvSpPr/>
          <p:nvPr/>
        </p:nvSpPr>
        <p:spPr>
          <a:xfrm>
            <a:off x="431800" y="4732338"/>
            <a:ext cx="2687541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Antal </a:t>
            </a:r>
            <a:r>
              <a:rPr sz="105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svar</a:t>
            </a:r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sv-SE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5 469 respondenter</a:t>
            </a:r>
            <a:endParaRPr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New shape">
            <a:extLst>
              <a:ext uri="{FF2B5EF4-FFF2-40B4-BE49-F238E27FC236}">
                <a16:creationId xmlns:a16="http://schemas.microsoft.com/office/drawing/2014/main" id="{29B401CC-CB0D-260B-8A55-1132A765F1A7}"/>
              </a:ext>
            </a:extLst>
          </p:cNvPr>
          <p:cNvSpPr/>
          <p:nvPr/>
        </p:nvSpPr>
        <p:spPr>
          <a:xfrm>
            <a:off x="431800" y="786563"/>
            <a:ext cx="8280400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0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Hur ofta kallas du till uppföljning av din sjukdom eller dina sjukdomar?</a:t>
            </a:r>
            <a:endParaRPr sz="1050" i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New shape">
            <a:extLst>
              <a:ext uri="{FF2B5EF4-FFF2-40B4-BE49-F238E27FC236}">
                <a16:creationId xmlns:a16="http://schemas.microsoft.com/office/drawing/2014/main" id="{F8D13928-76AD-D880-1F25-1EA94AC54577}"/>
              </a:ext>
            </a:extLst>
          </p:cNvPr>
          <p:cNvSpPr/>
          <p:nvPr/>
        </p:nvSpPr>
        <p:spPr>
          <a:xfrm>
            <a:off x="431800" y="411163"/>
            <a:ext cx="828040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 av tio kallade till uppföljning mer sällan än en gång per år</a:t>
            </a:r>
            <a:endParaRPr sz="1600" b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Object"/>
          <p:cNvGraphicFramePr/>
          <p:nvPr>
            <p:extLst>
              <p:ext uri="{D42A27DB-BD31-4B8C-83A1-F6EECF244321}">
                <p14:modId xmlns:p14="http://schemas.microsoft.com/office/powerpoint/2010/main" val="498755338"/>
              </p:ext>
            </p:extLst>
          </p:nvPr>
        </p:nvGraphicFramePr>
        <p:xfrm>
          <a:off x="432200" y="1022465"/>
          <a:ext cx="8280000" cy="3608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>
            <a:extLst>
              <a:ext uri="{FF2B5EF4-FFF2-40B4-BE49-F238E27FC236}">
                <a16:creationId xmlns:a16="http://schemas.microsoft.com/office/drawing/2014/main" id="{E72C7084-2909-F2CD-F4A7-17F661076E80}"/>
              </a:ext>
            </a:extLst>
          </p:cNvPr>
          <p:cNvSpPr/>
          <p:nvPr/>
        </p:nvSpPr>
        <p:spPr>
          <a:xfrm>
            <a:off x="431800" y="4732338"/>
            <a:ext cx="2687541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Antal </a:t>
            </a:r>
            <a:r>
              <a:rPr sz="105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svar</a:t>
            </a:r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sv-SE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5 474 respondenter</a:t>
            </a:r>
            <a:endParaRPr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New shape">
            <a:extLst>
              <a:ext uri="{FF2B5EF4-FFF2-40B4-BE49-F238E27FC236}">
                <a16:creationId xmlns:a16="http://schemas.microsoft.com/office/drawing/2014/main" id="{029C50CE-B7C6-07F2-BE26-41A3FD0227FD}"/>
              </a:ext>
            </a:extLst>
          </p:cNvPr>
          <p:cNvSpPr/>
          <p:nvPr/>
        </p:nvSpPr>
        <p:spPr>
          <a:xfrm>
            <a:off x="431800" y="786563"/>
            <a:ext cx="8280400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0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Upplever du att uppföljningen av din sjukdom är tillräcklig?</a:t>
            </a:r>
            <a:endParaRPr sz="1050" i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New shape">
            <a:extLst>
              <a:ext uri="{FF2B5EF4-FFF2-40B4-BE49-F238E27FC236}">
                <a16:creationId xmlns:a16="http://schemas.microsoft.com/office/drawing/2014/main" id="{0E2967D9-296C-668B-E255-107588CBFC1F}"/>
              </a:ext>
            </a:extLst>
          </p:cNvPr>
          <p:cNvSpPr/>
          <p:nvPr/>
        </p:nvSpPr>
        <p:spPr>
          <a:xfrm>
            <a:off x="431800" y="411163"/>
            <a:ext cx="82804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Fyra av tio tycker inte att uppföljningen räcker</a:t>
            </a:r>
            <a:endParaRPr sz="2000" b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2CD782-9035-854F-C754-0E19673A8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7">
            <a:extLst>
              <a:ext uri="{FF2B5EF4-FFF2-40B4-BE49-F238E27FC236}">
                <a16:creationId xmlns:a16="http://schemas.microsoft.com/office/drawing/2014/main" id="{A2A2F54C-6309-E004-E8A7-2D378517AB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280"/>
          <a:stretch/>
        </p:blipFill>
        <p:spPr>
          <a:xfrm>
            <a:off x="6627114" y="42864"/>
            <a:ext cx="2516887" cy="5143500"/>
          </a:xfrm>
          <a:prstGeom prst="rect">
            <a:avLst/>
          </a:prstGeom>
        </p:spPr>
      </p:pic>
      <p:sp>
        <p:nvSpPr>
          <p:cNvPr id="6" name="Platshållare för text 1">
            <a:extLst>
              <a:ext uri="{FF2B5EF4-FFF2-40B4-BE49-F238E27FC236}">
                <a16:creationId xmlns:a16="http://schemas.microsoft.com/office/drawing/2014/main" id="{D6CB7AA5-D456-3B0A-2F3D-DFF181E93FAB}"/>
              </a:ext>
            </a:extLst>
          </p:cNvPr>
          <p:cNvSpPr txBox="1">
            <a:spLocks/>
          </p:cNvSpPr>
          <p:nvPr/>
        </p:nvSpPr>
        <p:spPr>
          <a:xfrm>
            <a:off x="431800" y="1920217"/>
            <a:ext cx="5386444" cy="75017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Frågor om</a:t>
            </a:r>
            <a:br>
              <a:rPr lang="sv-SE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sv-SE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samordning</a:t>
            </a:r>
            <a:endParaRPr lang="sv-SE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48486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Object"/>
          <p:cNvGraphicFramePr/>
          <p:nvPr>
            <p:extLst>
              <p:ext uri="{D42A27DB-BD31-4B8C-83A1-F6EECF244321}">
                <p14:modId xmlns:p14="http://schemas.microsoft.com/office/powerpoint/2010/main" val="187888993"/>
              </p:ext>
            </p:extLst>
          </p:nvPr>
        </p:nvGraphicFramePr>
        <p:xfrm>
          <a:off x="432200" y="1172095"/>
          <a:ext cx="8280000" cy="3435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>
            <a:extLst>
              <a:ext uri="{FF2B5EF4-FFF2-40B4-BE49-F238E27FC236}">
                <a16:creationId xmlns:a16="http://schemas.microsoft.com/office/drawing/2014/main" id="{8DF6E8FA-3F4F-6DFD-0D86-82D4147F228C}"/>
              </a:ext>
            </a:extLst>
          </p:cNvPr>
          <p:cNvSpPr/>
          <p:nvPr/>
        </p:nvSpPr>
        <p:spPr>
          <a:xfrm>
            <a:off x="431800" y="4732338"/>
            <a:ext cx="2687541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Antal </a:t>
            </a:r>
            <a:r>
              <a:rPr sz="105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svar</a:t>
            </a:r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sv-SE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5 466 respondenter</a:t>
            </a:r>
            <a:endParaRPr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New shape">
            <a:extLst>
              <a:ext uri="{FF2B5EF4-FFF2-40B4-BE49-F238E27FC236}">
                <a16:creationId xmlns:a16="http://schemas.microsoft.com/office/drawing/2014/main" id="{FA994EE0-2816-0F09-9070-8F3D556F7BAD}"/>
              </a:ext>
            </a:extLst>
          </p:cNvPr>
          <p:cNvSpPr/>
          <p:nvPr/>
        </p:nvSpPr>
        <p:spPr>
          <a:xfrm>
            <a:off x="431800" y="773085"/>
            <a:ext cx="5224721" cy="32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0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 du under de senaste två åren haft kontakt med flera olika vårdgivare för dina sjukdomar (t.ex. vårdcentral, sjukhus, kommun/hemtjänst)?</a:t>
            </a:r>
            <a:endParaRPr sz="1050" i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New shape">
            <a:extLst>
              <a:ext uri="{FF2B5EF4-FFF2-40B4-BE49-F238E27FC236}">
                <a16:creationId xmlns:a16="http://schemas.microsoft.com/office/drawing/2014/main" id="{BF5B1E26-FABE-91D5-A71B-CE8424D282E3}"/>
              </a:ext>
            </a:extLst>
          </p:cNvPr>
          <p:cNvSpPr/>
          <p:nvPr/>
        </p:nvSpPr>
        <p:spPr>
          <a:xfrm>
            <a:off x="431800" y="411163"/>
            <a:ext cx="828040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Sju av tio har haft kontakt med flera vårdgivare de senaste två åren</a:t>
            </a:r>
            <a:endParaRPr sz="1600" b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New shape">
            <a:extLst>
              <a:ext uri="{FF2B5EF4-FFF2-40B4-BE49-F238E27FC236}">
                <a16:creationId xmlns:a16="http://schemas.microsoft.com/office/drawing/2014/main" id="{9AFBF6F6-4FDB-F75F-786A-2014A9C0D21A}"/>
              </a:ext>
            </a:extLst>
          </p:cNvPr>
          <p:cNvSpPr/>
          <p:nvPr/>
        </p:nvSpPr>
        <p:spPr>
          <a:xfrm>
            <a:off x="6198781" y="4732338"/>
            <a:ext cx="2496331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pPr algn="r"/>
            <a:r>
              <a:rPr lang="sv-SE" sz="8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 som inte haft kontakt med flera vårdgivare hoppade över frågorna om samordning.</a:t>
            </a:r>
            <a:endParaRPr sz="800" i="1" dirty="0">
              <a:solidFill>
                <a:schemeClr val="tx1"/>
              </a:solidFill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4FAA119-4EA4-5DB7-FE75-AC028A854C3C}"/>
              </a:ext>
            </a:extLst>
          </p:cNvPr>
          <p:cNvSpPr txBox="1">
            <a:spLocks/>
          </p:cNvSpPr>
          <p:nvPr/>
        </p:nvSpPr>
        <p:spPr>
          <a:xfrm>
            <a:off x="1454432" y="1945325"/>
            <a:ext cx="6235135" cy="2360862"/>
          </a:xfrm>
          <a:prstGeom prst="rect">
            <a:avLst/>
          </a:prstGeom>
          <a:solidFill>
            <a:srgbClr val="D6E0E1"/>
          </a:solidFill>
          <a:effectLst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Undersökningen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skickades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till </a:t>
            </a:r>
            <a:r>
              <a:rPr lang="en-GB" sz="1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21 483 </a:t>
            </a:r>
            <a:r>
              <a:rPr lang="en-GB" sz="13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medlemmar</a:t>
            </a:r>
            <a:r>
              <a:rPr lang="en-GB" sz="1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och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besvarades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7 053 </a:t>
            </a:r>
            <a:r>
              <a:rPr lang="en-GB" sz="13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personer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Det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motsvarar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svarsfrekvens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hela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33 </a:t>
            </a:r>
            <a:r>
              <a:rPr lang="en-GB" sz="13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procent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Fältperioden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löpte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under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tretton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dagar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mellan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den 17 och 29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april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Tre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utskick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gjordes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ett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första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utskick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till alla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medlemmar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fredagen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den 17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april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första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påminnelse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tisdagen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den 21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april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och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sista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påminnelse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måndagen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den 27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april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Mediantiden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för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att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besvara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enkäten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var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knappt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sex </a:t>
            </a:r>
            <a:r>
              <a:rPr lang="en-GB" sz="13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minuter</a:t>
            </a:r>
            <a:r>
              <a:rPr lang="en-GB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(05:59).</a:t>
            </a:r>
          </a:p>
        </p:txBody>
      </p:sp>
      <p:sp>
        <p:nvSpPr>
          <p:cNvPr id="3" name="Platshållare för text 1">
            <a:extLst>
              <a:ext uri="{FF2B5EF4-FFF2-40B4-BE49-F238E27FC236}">
                <a16:creationId xmlns:a16="http://schemas.microsoft.com/office/drawing/2014/main" id="{69F063CE-C232-F87B-0414-25C48382FBF1}"/>
              </a:ext>
            </a:extLst>
          </p:cNvPr>
          <p:cNvSpPr txBox="1">
            <a:spLocks/>
          </p:cNvSpPr>
          <p:nvPr/>
        </p:nvSpPr>
        <p:spPr>
          <a:xfrm>
            <a:off x="1375862" y="1408236"/>
            <a:ext cx="3823457" cy="39929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 undersökningen</a:t>
            </a:r>
            <a:endParaRPr lang="sv-SE" sz="2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0DC4BC-5A13-2A7D-5E1D-9E49836608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10944" t="22656" r="10705" b="25339"/>
          <a:stretch>
            <a:fillRect/>
          </a:stretch>
        </p:blipFill>
        <p:spPr>
          <a:xfrm>
            <a:off x="431800" y="265215"/>
            <a:ext cx="1673447" cy="52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866906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Object"/>
          <p:cNvGraphicFramePr/>
          <p:nvPr>
            <p:extLst>
              <p:ext uri="{D42A27DB-BD31-4B8C-83A1-F6EECF244321}">
                <p14:modId xmlns:p14="http://schemas.microsoft.com/office/powerpoint/2010/main" val="691296082"/>
              </p:ext>
            </p:extLst>
          </p:nvPr>
        </p:nvGraphicFramePr>
        <p:xfrm>
          <a:off x="432200" y="1360714"/>
          <a:ext cx="8280000" cy="3254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>
            <a:extLst>
              <a:ext uri="{FF2B5EF4-FFF2-40B4-BE49-F238E27FC236}">
                <a16:creationId xmlns:a16="http://schemas.microsoft.com/office/drawing/2014/main" id="{41637ECD-2411-C6EF-10F8-1A1B580800D4}"/>
              </a:ext>
            </a:extLst>
          </p:cNvPr>
          <p:cNvSpPr/>
          <p:nvPr/>
        </p:nvSpPr>
        <p:spPr>
          <a:xfrm>
            <a:off x="431800" y="4732338"/>
            <a:ext cx="2687541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Antal </a:t>
            </a:r>
            <a:r>
              <a:rPr sz="105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svar</a:t>
            </a:r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sv-SE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3 769 respondenter</a:t>
            </a:r>
            <a:endParaRPr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New shape">
            <a:extLst>
              <a:ext uri="{FF2B5EF4-FFF2-40B4-BE49-F238E27FC236}">
                <a16:creationId xmlns:a16="http://schemas.microsoft.com/office/drawing/2014/main" id="{23F62445-5E8F-5F66-5D64-D749B2C1F4EC}"/>
              </a:ext>
            </a:extLst>
          </p:cNvPr>
          <p:cNvSpPr/>
          <p:nvPr/>
        </p:nvSpPr>
        <p:spPr>
          <a:xfrm>
            <a:off x="431800" y="977718"/>
            <a:ext cx="8280400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0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Hur väl upplever du att informationen om dig och din vård följer med mellan olika vårdgivare?</a:t>
            </a:r>
            <a:endParaRPr sz="1050" i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New shape">
            <a:extLst>
              <a:ext uri="{FF2B5EF4-FFF2-40B4-BE49-F238E27FC236}">
                <a16:creationId xmlns:a16="http://schemas.microsoft.com/office/drawing/2014/main" id="{5B073425-1B7D-E100-534D-2975A1806A11}"/>
              </a:ext>
            </a:extLst>
          </p:cNvPr>
          <p:cNvSpPr/>
          <p:nvPr/>
        </p:nvSpPr>
        <p:spPr>
          <a:xfrm>
            <a:off x="431800" y="411163"/>
            <a:ext cx="6483350" cy="49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av tre upplever att informationen följer med mycket dåligt eller ganska dåligt mellan vårdgivare</a:t>
            </a:r>
            <a:endParaRPr sz="1600" b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Object"/>
          <p:cNvGraphicFramePr/>
          <p:nvPr>
            <p:extLst>
              <p:ext uri="{D42A27DB-BD31-4B8C-83A1-F6EECF244321}">
                <p14:modId xmlns:p14="http://schemas.microsoft.com/office/powerpoint/2010/main" val="3376713475"/>
              </p:ext>
            </p:extLst>
          </p:nvPr>
        </p:nvGraphicFramePr>
        <p:xfrm>
          <a:off x="431800" y="1180407"/>
          <a:ext cx="8280000" cy="3425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>
            <a:extLst>
              <a:ext uri="{FF2B5EF4-FFF2-40B4-BE49-F238E27FC236}">
                <a16:creationId xmlns:a16="http://schemas.microsoft.com/office/drawing/2014/main" id="{F7606D8A-9E1B-F6AD-AF7B-A996CC7500C0}"/>
              </a:ext>
            </a:extLst>
          </p:cNvPr>
          <p:cNvSpPr/>
          <p:nvPr/>
        </p:nvSpPr>
        <p:spPr>
          <a:xfrm>
            <a:off x="431800" y="4732338"/>
            <a:ext cx="2687541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Antal </a:t>
            </a:r>
            <a:r>
              <a:rPr sz="105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svar</a:t>
            </a:r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sv-SE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3 770 respondenter</a:t>
            </a:r>
            <a:endParaRPr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New shape">
            <a:extLst>
              <a:ext uri="{FF2B5EF4-FFF2-40B4-BE49-F238E27FC236}">
                <a16:creationId xmlns:a16="http://schemas.microsoft.com/office/drawing/2014/main" id="{19C45DDF-1B20-B854-678E-5363E46A8D00}"/>
              </a:ext>
            </a:extLst>
          </p:cNvPr>
          <p:cNvSpPr/>
          <p:nvPr/>
        </p:nvSpPr>
        <p:spPr>
          <a:xfrm>
            <a:off x="431800" y="722768"/>
            <a:ext cx="5575595" cy="32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0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 du upplevt att du själv behövt samordna kontakten mellan olika vårdgivare (t.ex. boka tider, förmedla information, påminna om remisser)?</a:t>
            </a:r>
            <a:endParaRPr sz="1050" i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New shape">
            <a:extLst>
              <a:ext uri="{FF2B5EF4-FFF2-40B4-BE49-F238E27FC236}">
                <a16:creationId xmlns:a16="http://schemas.microsoft.com/office/drawing/2014/main" id="{9C7AC83A-DBC5-5789-09F5-4BDCDF1ACC26}"/>
              </a:ext>
            </a:extLst>
          </p:cNvPr>
          <p:cNvSpPr/>
          <p:nvPr/>
        </p:nvSpPr>
        <p:spPr>
          <a:xfrm>
            <a:off x="431800" y="411163"/>
            <a:ext cx="828040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av fyra behöver ofta eller alltid samordna sin egen vård</a:t>
            </a:r>
            <a:endParaRPr sz="1600" b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Object"/>
          <p:cNvGraphicFramePr/>
          <p:nvPr>
            <p:extLst>
              <p:ext uri="{D42A27DB-BD31-4B8C-83A1-F6EECF244321}">
                <p14:modId xmlns:p14="http://schemas.microsoft.com/office/powerpoint/2010/main" val="2156847599"/>
              </p:ext>
            </p:extLst>
          </p:nvPr>
        </p:nvGraphicFramePr>
        <p:xfrm>
          <a:off x="431800" y="1180407"/>
          <a:ext cx="8280000" cy="3427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>
            <a:extLst>
              <a:ext uri="{FF2B5EF4-FFF2-40B4-BE49-F238E27FC236}">
                <a16:creationId xmlns:a16="http://schemas.microsoft.com/office/drawing/2014/main" id="{073D342C-F9E0-B398-AA94-1B653BEEA51B}"/>
              </a:ext>
            </a:extLst>
          </p:cNvPr>
          <p:cNvSpPr/>
          <p:nvPr/>
        </p:nvSpPr>
        <p:spPr>
          <a:xfrm>
            <a:off x="431800" y="4732338"/>
            <a:ext cx="2687541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Antal </a:t>
            </a:r>
            <a:r>
              <a:rPr sz="105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svar</a:t>
            </a:r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sv-SE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3 763 respondenter</a:t>
            </a:r>
            <a:endParaRPr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New shape">
            <a:extLst>
              <a:ext uri="{FF2B5EF4-FFF2-40B4-BE49-F238E27FC236}">
                <a16:creationId xmlns:a16="http://schemas.microsoft.com/office/drawing/2014/main" id="{D6DD574D-A6AB-0031-68C5-D0E1918E2C8A}"/>
              </a:ext>
            </a:extLst>
          </p:cNvPr>
          <p:cNvSpPr/>
          <p:nvPr/>
        </p:nvSpPr>
        <p:spPr>
          <a:xfrm>
            <a:off x="431800" y="722768"/>
            <a:ext cx="5735084" cy="32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0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 du upplevt problem i övergången mellan sjukhusvård och primärvård eller kommunal vård (t.ex. att information fallit bort eller att uppföljning uteblivit)?</a:t>
            </a:r>
            <a:endParaRPr sz="1050" i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New shape">
            <a:extLst>
              <a:ext uri="{FF2B5EF4-FFF2-40B4-BE49-F238E27FC236}">
                <a16:creationId xmlns:a16="http://schemas.microsoft.com/office/drawing/2014/main" id="{6145D89D-5B24-F4D6-FE5F-C8E23B702FD7}"/>
              </a:ext>
            </a:extLst>
          </p:cNvPr>
          <p:cNvSpPr/>
          <p:nvPr/>
        </p:nvSpPr>
        <p:spPr>
          <a:xfrm>
            <a:off x="431800" y="411163"/>
            <a:ext cx="828040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av tre har upplevt problem i övergången mellan vårdformer</a:t>
            </a:r>
            <a:endParaRPr sz="1600" b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Object"/>
          <p:cNvGraphicFramePr/>
          <p:nvPr>
            <p:extLst>
              <p:ext uri="{D42A27DB-BD31-4B8C-83A1-F6EECF244321}">
                <p14:modId xmlns:p14="http://schemas.microsoft.com/office/powerpoint/2010/main" val="2368000124"/>
              </p:ext>
            </p:extLst>
          </p:nvPr>
        </p:nvGraphicFramePr>
        <p:xfrm>
          <a:off x="432200" y="1306286"/>
          <a:ext cx="8280000" cy="33326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New shape">
            <a:extLst>
              <a:ext uri="{FF2B5EF4-FFF2-40B4-BE49-F238E27FC236}">
                <a16:creationId xmlns:a16="http://schemas.microsoft.com/office/drawing/2014/main" id="{B5D7F312-CA73-F102-91A8-D05CAFD52813}"/>
              </a:ext>
            </a:extLst>
          </p:cNvPr>
          <p:cNvSpPr/>
          <p:nvPr/>
        </p:nvSpPr>
        <p:spPr>
          <a:xfrm>
            <a:off x="431800" y="4732338"/>
            <a:ext cx="2687541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Antal </a:t>
            </a:r>
            <a:r>
              <a:rPr sz="105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svar</a:t>
            </a:r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sv-SE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1310 respondenter</a:t>
            </a:r>
            <a:endParaRPr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New shape">
            <a:extLst>
              <a:ext uri="{FF2B5EF4-FFF2-40B4-BE49-F238E27FC236}">
                <a16:creationId xmlns:a16="http://schemas.microsoft.com/office/drawing/2014/main" id="{57C2B42F-F4F9-F81F-C34E-75235FE869F0}"/>
              </a:ext>
            </a:extLst>
          </p:cNvPr>
          <p:cNvSpPr/>
          <p:nvPr/>
        </p:nvSpPr>
        <p:spPr>
          <a:xfrm>
            <a:off x="431800" y="1102249"/>
            <a:ext cx="8280400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0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Vilka av följande problem upplevde du i övergången? (Flera val möjliga)</a:t>
            </a:r>
            <a:endParaRPr sz="1050" i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New shape">
            <a:extLst>
              <a:ext uri="{FF2B5EF4-FFF2-40B4-BE49-F238E27FC236}">
                <a16:creationId xmlns:a16="http://schemas.microsoft.com/office/drawing/2014/main" id="{5F342518-586F-89CA-2B4A-0022F0D17D5B}"/>
              </a:ext>
            </a:extLst>
          </p:cNvPr>
          <p:cNvSpPr/>
          <p:nvPr/>
        </p:nvSpPr>
        <p:spPr>
          <a:xfrm>
            <a:off x="431800" y="411163"/>
            <a:ext cx="8074247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Nästan tre av fyra upplever att utebliven eller fördröjd uppföljning är det vanligaste problemet</a:t>
            </a:r>
            <a:endParaRPr sz="2000" b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New shape">
            <a:extLst>
              <a:ext uri="{FF2B5EF4-FFF2-40B4-BE49-F238E27FC236}">
                <a16:creationId xmlns:a16="http://schemas.microsoft.com/office/drawing/2014/main" id="{561B4B0D-EBD3-D57B-5187-1101141DDAFD}"/>
              </a:ext>
            </a:extLst>
          </p:cNvPr>
          <p:cNvSpPr/>
          <p:nvPr/>
        </p:nvSpPr>
        <p:spPr>
          <a:xfrm>
            <a:off x="6634716" y="4732338"/>
            <a:ext cx="2060396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pPr algn="r"/>
            <a:r>
              <a:rPr lang="sv-SE" sz="8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 som inte upplevt problem vid övergångar hoppade över följdfrågan.</a:t>
            </a:r>
            <a:endParaRPr sz="800" i="1" dirty="0">
              <a:solidFill>
                <a:schemeClr val="tx1"/>
              </a:solidFill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Object"/>
          <p:cNvGraphicFramePr/>
          <p:nvPr>
            <p:extLst>
              <p:ext uri="{D42A27DB-BD31-4B8C-83A1-F6EECF244321}">
                <p14:modId xmlns:p14="http://schemas.microsoft.com/office/powerpoint/2010/main" val="1739535776"/>
              </p:ext>
            </p:extLst>
          </p:nvPr>
        </p:nvGraphicFramePr>
        <p:xfrm>
          <a:off x="431800" y="1350335"/>
          <a:ext cx="8280000" cy="3279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>
            <a:extLst>
              <a:ext uri="{FF2B5EF4-FFF2-40B4-BE49-F238E27FC236}">
                <a16:creationId xmlns:a16="http://schemas.microsoft.com/office/drawing/2014/main" id="{595261CE-CB65-CE4C-18F1-A852B982D718}"/>
              </a:ext>
            </a:extLst>
          </p:cNvPr>
          <p:cNvSpPr/>
          <p:nvPr/>
        </p:nvSpPr>
        <p:spPr>
          <a:xfrm>
            <a:off x="431800" y="4732338"/>
            <a:ext cx="2687541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Antal </a:t>
            </a:r>
            <a:r>
              <a:rPr sz="105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svar</a:t>
            </a:r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sv-SE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3 782 respondenter</a:t>
            </a:r>
            <a:endParaRPr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New shape">
            <a:extLst>
              <a:ext uri="{FF2B5EF4-FFF2-40B4-BE49-F238E27FC236}">
                <a16:creationId xmlns:a16="http://schemas.microsoft.com/office/drawing/2014/main" id="{173CB4B7-DC48-CB06-26C8-EB3C60B10CC0}"/>
              </a:ext>
            </a:extLst>
          </p:cNvPr>
          <p:cNvSpPr/>
          <p:nvPr/>
        </p:nvSpPr>
        <p:spPr>
          <a:xfrm>
            <a:off x="431800" y="1124020"/>
            <a:ext cx="8280400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0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Upplever du att det finns någon i vården som har ett helhetsansvar för din vård och hälsa?</a:t>
            </a:r>
            <a:endParaRPr sz="1050" i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New shape">
            <a:extLst>
              <a:ext uri="{FF2B5EF4-FFF2-40B4-BE49-F238E27FC236}">
                <a16:creationId xmlns:a16="http://schemas.microsoft.com/office/drawing/2014/main" id="{2C3B159F-6B37-FEC5-84FD-94F315128535}"/>
              </a:ext>
            </a:extLst>
          </p:cNvPr>
          <p:cNvSpPr/>
          <p:nvPr/>
        </p:nvSpPr>
        <p:spPr>
          <a:xfrm>
            <a:off x="431800" y="411163"/>
            <a:ext cx="5809512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Sex av tio upplever inte att någon har ett helhetsansvar för deras vård</a:t>
            </a:r>
            <a:endParaRPr sz="2000" b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6C9B6-1995-3AFB-2B5B-6B6385BD1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7">
            <a:extLst>
              <a:ext uri="{FF2B5EF4-FFF2-40B4-BE49-F238E27FC236}">
                <a16:creationId xmlns:a16="http://schemas.microsoft.com/office/drawing/2014/main" id="{84A72D47-8DB2-C2FE-AE2B-47B60A9194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280"/>
          <a:stretch/>
        </p:blipFill>
        <p:spPr>
          <a:xfrm>
            <a:off x="6627114" y="42864"/>
            <a:ext cx="2516887" cy="5143500"/>
          </a:xfrm>
          <a:prstGeom prst="rect">
            <a:avLst/>
          </a:prstGeom>
        </p:spPr>
      </p:pic>
      <p:sp>
        <p:nvSpPr>
          <p:cNvPr id="6" name="Platshållare för text 1">
            <a:extLst>
              <a:ext uri="{FF2B5EF4-FFF2-40B4-BE49-F238E27FC236}">
                <a16:creationId xmlns:a16="http://schemas.microsoft.com/office/drawing/2014/main" id="{768C4F39-FDB3-3A18-8BBE-1931DCCE55D3}"/>
              </a:ext>
            </a:extLst>
          </p:cNvPr>
          <p:cNvSpPr txBox="1">
            <a:spLocks/>
          </p:cNvSpPr>
          <p:nvPr/>
        </p:nvSpPr>
        <p:spPr>
          <a:xfrm>
            <a:off x="431800" y="1920217"/>
            <a:ext cx="6840870" cy="75017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Frågor om personcentrerad vård</a:t>
            </a:r>
            <a:endParaRPr lang="sv-SE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14282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Object"/>
          <p:cNvGraphicFramePr/>
          <p:nvPr>
            <p:extLst>
              <p:ext uri="{D42A27DB-BD31-4B8C-83A1-F6EECF244321}">
                <p14:modId xmlns:p14="http://schemas.microsoft.com/office/powerpoint/2010/main" val="3781392231"/>
              </p:ext>
            </p:extLst>
          </p:nvPr>
        </p:nvGraphicFramePr>
        <p:xfrm>
          <a:off x="431800" y="1197033"/>
          <a:ext cx="8280000" cy="3427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>
            <a:extLst>
              <a:ext uri="{FF2B5EF4-FFF2-40B4-BE49-F238E27FC236}">
                <a16:creationId xmlns:a16="http://schemas.microsoft.com/office/drawing/2014/main" id="{A438DB96-1A04-4E58-99BF-12E6A93822D9}"/>
              </a:ext>
            </a:extLst>
          </p:cNvPr>
          <p:cNvSpPr/>
          <p:nvPr/>
        </p:nvSpPr>
        <p:spPr>
          <a:xfrm>
            <a:off x="431800" y="4732338"/>
            <a:ext cx="2687541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Antal </a:t>
            </a:r>
            <a:r>
              <a:rPr sz="105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svar</a:t>
            </a:r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sv-SE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3 773 respondenter</a:t>
            </a:r>
            <a:endParaRPr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New shape">
            <a:extLst>
              <a:ext uri="{FF2B5EF4-FFF2-40B4-BE49-F238E27FC236}">
                <a16:creationId xmlns:a16="http://schemas.microsoft.com/office/drawing/2014/main" id="{501A45FB-69AF-3C50-2668-03793632AB47}"/>
              </a:ext>
            </a:extLst>
          </p:cNvPr>
          <p:cNvSpPr/>
          <p:nvPr/>
        </p:nvSpPr>
        <p:spPr>
          <a:xfrm>
            <a:off x="431799" y="798022"/>
            <a:ext cx="5235354" cy="32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0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Kände du till att du som patient har rätt att få en fast vårdkontakt som tar ett helhetsansvar för din vård och samordning mellan olika vårdgivare?</a:t>
            </a:r>
            <a:endParaRPr sz="1050" i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New shape">
            <a:extLst>
              <a:ext uri="{FF2B5EF4-FFF2-40B4-BE49-F238E27FC236}">
                <a16:creationId xmlns:a16="http://schemas.microsoft.com/office/drawing/2014/main" id="{CE73F7FA-9969-4008-3B7C-51D84A7AFD21}"/>
              </a:ext>
            </a:extLst>
          </p:cNvPr>
          <p:cNvSpPr/>
          <p:nvPr/>
        </p:nvSpPr>
        <p:spPr>
          <a:xfrm>
            <a:off x="431800" y="411163"/>
            <a:ext cx="82804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Hälften känner inte till rätten till en fast vårdkontakt</a:t>
            </a:r>
            <a:endParaRPr sz="2000" b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Object"/>
          <p:cNvGraphicFramePr/>
          <p:nvPr>
            <p:extLst>
              <p:ext uri="{D42A27DB-BD31-4B8C-83A1-F6EECF244321}">
                <p14:modId xmlns:p14="http://schemas.microsoft.com/office/powerpoint/2010/main" val="1000219584"/>
              </p:ext>
            </p:extLst>
          </p:nvPr>
        </p:nvGraphicFramePr>
        <p:xfrm>
          <a:off x="431800" y="1404257"/>
          <a:ext cx="8280000" cy="3186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>
            <a:extLst>
              <a:ext uri="{FF2B5EF4-FFF2-40B4-BE49-F238E27FC236}">
                <a16:creationId xmlns:a16="http://schemas.microsoft.com/office/drawing/2014/main" id="{DB5551E3-2DCF-93DC-0D6A-964328F02E80}"/>
              </a:ext>
            </a:extLst>
          </p:cNvPr>
          <p:cNvSpPr/>
          <p:nvPr/>
        </p:nvSpPr>
        <p:spPr>
          <a:xfrm>
            <a:off x="431800" y="4732338"/>
            <a:ext cx="2687541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Antal </a:t>
            </a:r>
            <a:r>
              <a:rPr sz="105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svar</a:t>
            </a:r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sv-SE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5 430 respondenter</a:t>
            </a:r>
            <a:endParaRPr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New shape">
            <a:extLst>
              <a:ext uri="{FF2B5EF4-FFF2-40B4-BE49-F238E27FC236}">
                <a16:creationId xmlns:a16="http://schemas.microsoft.com/office/drawing/2014/main" id="{796950DD-B3E4-030E-7226-3A82203E76AB}"/>
              </a:ext>
            </a:extLst>
          </p:cNvPr>
          <p:cNvSpPr/>
          <p:nvPr/>
        </p:nvSpPr>
        <p:spPr>
          <a:xfrm>
            <a:off x="431800" y="1124020"/>
            <a:ext cx="8280400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0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Upplever du att vården utgår från dina samlade behov, inte bara en enskild diagnos?</a:t>
            </a:r>
            <a:endParaRPr sz="1050" i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New shape">
            <a:extLst>
              <a:ext uri="{FF2B5EF4-FFF2-40B4-BE49-F238E27FC236}">
                <a16:creationId xmlns:a16="http://schemas.microsoft.com/office/drawing/2014/main" id="{FB67E307-F5A7-BDBD-C20D-DF1C5839B64E}"/>
              </a:ext>
            </a:extLst>
          </p:cNvPr>
          <p:cNvSpPr/>
          <p:nvPr/>
        </p:nvSpPr>
        <p:spPr>
          <a:xfrm>
            <a:off x="431800" y="411163"/>
            <a:ext cx="6266712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Nästan hälften upplever inte att vården utgår från deras samlade behov</a:t>
            </a:r>
            <a:endParaRPr sz="2000" b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Object"/>
          <p:cNvGraphicFramePr/>
          <p:nvPr>
            <p:extLst>
              <p:ext uri="{D42A27DB-BD31-4B8C-83A1-F6EECF244321}">
                <p14:modId xmlns:p14="http://schemas.microsoft.com/office/powerpoint/2010/main" val="2632445342"/>
              </p:ext>
            </p:extLst>
          </p:nvPr>
        </p:nvGraphicFramePr>
        <p:xfrm>
          <a:off x="432200" y="1023257"/>
          <a:ext cx="8280000" cy="3606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>
            <a:extLst>
              <a:ext uri="{FF2B5EF4-FFF2-40B4-BE49-F238E27FC236}">
                <a16:creationId xmlns:a16="http://schemas.microsoft.com/office/drawing/2014/main" id="{B80CCA3D-4446-D800-E4E6-F4A64A3A892F}"/>
              </a:ext>
            </a:extLst>
          </p:cNvPr>
          <p:cNvSpPr/>
          <p:nvPr/>
        </p:nvSpPr>
        <p:spPr>
          <a:xfrm>
            <a:off x="431800" y="4732338"/>
            <a:ext cx="2687541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Antal </a:t>
            </a:r>
            <a:r>
              <a:rPr sz="105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svar</a:t>
            </a:r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sv-SE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5 421 respondenter</a:t>
            </a:r>
            <a:endParaRPr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New shape">
            <a:extLst>
              <a:ext uri="{FF2B5EF4-FFF2-40B4-BE49-F238E27FC236}">
                <a16:creationId xmlns:a16="http://schemas.microsoft.com/office/drawing/2014/main" id="{66061070-BA43-1FE3-87EF-EFB756DD841E}"/>
              </a:ext>
            </a:extLst>
          </p:cNvPr>
          <p:cNvSpPr/>
          <p:nvPr/>
        </p:nvSpPr>
        <p:spPr>
          <a:xfrm>
            <a:off x="431800" y="786563"/>
            <a:ext cx="8280400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0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Känner du dig delaktig i beslut som rör din vård och behandling?</a:t>
            </a:r>
            <a:endParaRPr sz="1050" i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New shape">
            <a:extLst>
              <a:ext uri="{FF2B5EF4-FFF2-40B4-BE49-F238E27FC236}">
                <a16:creationId xmlns:a16="http://schemas.microsoft.com/office/drawing/2014/main" id="{F93D481C-1DEE-5302-CCAF-9CBF0170A87E}"/>
              </a:ext>
            </a:extLst>
          </p:cNvPr>
          <p:cNvSpPr/>
          <p:nvPr/>
        </p:nvSpPr>
        <p:spPr>
          <a:xfrm>
            <a:off x="431800" y="411163"/>
            <a:ext cx="82804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 femte känner sig inte delaktig i besluten om sin vård</a:t>
            </a:r>
            <a:endParaRPr sz="2000" b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Object"/>
          <p:cNvGraphicFramePr/>
          <p:nvPr>
            <p:extLst>
              <p:ext uri="{D42A27DB-BD31-4B8C-83A1-F6EECF244321}">
                <p14:modId xmlns:p14="http://schemas.microsoft.com/office/powerpoint/2010/main" val="3982758875"/>
              </p:ext>
            </p:extLst>
          </p:nvPr>
        </p:nvGraphicFramePr>
        <p:xfrm>
          <a:off x="431800" y="1047404"/>
          <a:ext cx="8280000" cy="3574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>
            <a:extLst>
              <a:ext uri="{FF2B5EF4-FFF2-40B4-BE49-F238E27FC236}">
                <a16:creationId xmlns:a16="http://schemas.microsoft.com/office/drawing/2014/main" id="{B1B09158-084B-4EAA-9C38-EF5F47F98C5F}"/>
              </a:ext>
            </a:extLst>
          </p:cNvPr>
          <p:cNvSpPr/>
          <p:nvPr/>
        </p:nvSpPr>
        <p:spPr>
          <a:xfrm>
            <a:off x="431800" y="4732338"/>
            <a:ext cx="2687541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Antal </a:t>
            </a:r>
            <a:r>
              <a:rPr sz="105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svar</a:t>
            </a:r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sv-SE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5 413 respondenter</a:t>
            </a:r>
            <a:endParaRPr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New shape">
            <a:extLst>
              <a:ext uri="{FF2B5EF4-FFF2-40B4-BE49-F238E27FC236}">
                <a16:creationId xmlns:a16="http://schemas.microsoft.com/office/drawing/2014/main" id="{D5C233A9-0FED-511A-5BA3-BF723EA64404}"/>
              </a:ext>
            </a:extLst>
          </p:cNvPr>
          <p:cNvSpPr/>
          <p:nvPr/>
        </p:nvSpPr>
        <p:spPr>
          <a:xfrm>
            <a:off x="431800" y="786563"/>
            <a:ext cx="8280400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0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Upplever du att vården tar tillvara din egen kunskap och erfarenhet av dina sjukdomar?</a:t>
            </a:r>
            <a:endParaRPr sz="1050" i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New shape">
            <a:extLst>
              <a:ext uri="{FF2B5EF4-FFF2-40B4-BE49-F238E27FC236}">
                <a16:creationId xmlns:a16="http://schemas.microsoft.com/office/drawing/2014/main" id="{FAB6A883-854C-124B-CCDC-6BDCA91F6270}"/>
              </a:ext>
            </a:extLst>
          </p:cNvPr>
          <p:cNvSpPr/>
          <p:nvPr/>
        </p:nvSpPr>
        <p:spPr>
          <a:xfrm>
            <a:off x="431800" y="411163"/>
            <a:ext cx="828040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 av tio tycker inte att vården tar tillvara deras egen kunskap</a:t>
            </a:r>
            <a:endParaRPr sz="1600" b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1E2">
            <a:alpha val="0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BE8D94-FF61-3CC1-9ACB-38D612F1E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7">
            <a:extLst>
              <a:ext uri="{FF2B5EF4-FFF2-40B4-BE49-F238E27FC236}">
                <a16:creationId xmlns:a16="http://schemas.microsoft.com/office/drawing/2014/main" id="{BA0251B7-AC6B-B195-42F0-72D261A56F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280"/>
          <a:stretch/>
        </p:blipFill>
        <p:spPr>
          <a:xfrm>
            <a:off x="6627114" y="42864"/>
            <a:ext cx="2516887" cy="5143500"/>
          </a:xfrm>
          <a:prstGeom prst="rect">
            <a:avLst/>
          </a:prstGeom>
        </p:spPr>
      </p:pic>
      <p:sp>
        <p:nvSpPr>
          <p:cNvPr id="6" name="Platshållare för text 1">
            <a:extLst>
              <a:ext uri="{FF2B5EF4-FFF2-40B4-BE49-F238E27FC236}">
                <a16:creationId xmlns:a16="http://schemas.microsoft.com/office/drawing/2014/main" id="{AF0EBA09-BBA9-3AE0-CFBA-1CB56F883BFE}"/>
              </a:ext>
            </a:extLst>
          </p:cNvPr>
          <p:cNvSpPr txBox="1">
            <a:spLocks/>
          </p:cNvSpPr>
          <p:nvPr/>
        </p:nvSpPr>
        <p:spPr>
          <a:xfrm>
            <a:off x="431800" y="2196663"/>
            <a:ext cx="5386444" cy="75017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Bakgrundsfrågor</a:t>
            </a:r>
            <a:endParaRPr lang="sv-SE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285897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Object"/>
          <p:cNvGraphicFramePr/>
          <p:nvPr>
            <p:extLst>
              <p:ext uri="{D42A27DB-BD31-4B8C-83A1-F6EECF244321}">
                <p14:modId xmlns:p14="http://schemas.microsoft.com/office/powerpoint/2010/main" val="3733633975"/>
              </p:ext>
            </p:extLst>
          </p:nvPr>
        </p:nvGraphicFramePr>
        <p:xfrm>
          <a:off x="432200" y="1132114"/>
          <a:ext cx="8280000" cy="3467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>
            <a:extLst>
              <a:ext uri="{FF2B5EF4-FFF2-40B4-BE49-F238E27FC236}">
                <a16:creationId xmlns:a16="http://schemas.microsoft.com/office/drawing/2014/main" id="{14D46288-8BB0-92D8-C9F3-66685E325F31}"/>
              </a:ext>
            </a:extLst>
          </p:cNvPr>
          <p:cNvSpPr/>
          <p:nvPr/>
        </p:nvSpPr>
        <p:spPr>
          <a:xfrm>
            <a:off x="431800" y="4732338"/>
            <a:ext cx="2687541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Antal </a:t>
            </a:r>
            <a:r>
              <a:rPr sz="105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svar</a:t>
            </a:r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sv-SE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5 445 respondenter</a:t>
            </a:r>
            <a:endParaRPr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New shape">
            <a:extLst>
              <a:ext uri="{FF2B5EF4-FFF2-40B4-BE49-F238E27FC236}">
                <a16:creationId xmlns:a16="http://schemas.microsoft.com/office/drawing/2014/main" id="{E47EE6D7-8790-3FD5-2783-D21B989C2487}"/>
              </a:ext>
            </a:extLst>
          </p:cNvPr>
          <p:cNvSpPr/>
          <p:nvPr/>
        </p:nvSpPr>
        <p:spPr>
          <a:xfrm>
            <a:off x="431800" y="786563"/>
            <a:ext cx="8280400" cy="32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0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 du en skriftlig vårdplan eller behandlingsplan som du och din läkare tagit fram tillsammans?</a:t>
            </a:r>
          </a:p>
          <a:p>
            <a:endParaRPr lang="sv-SE" sz="105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New shape">
            <a:extLst>
              <a:ext uri="{FF2B5EF4-FFF2-40B4-BE49-F238E27FC236}">
                <a16:creationId xmlns:a16="http://schemas.microsoft.com/office/drawing/2014/main" id="{3F07A254-F455-AB68-590E-DA8EFA21D2BB}"/>
              </a:ext>
            </a:extLst>
          </p:cNvPr>
          <p:cNvSpPr/>
          <p:nvPr/>
        </p:nvSpPr>
        <p:spPr>
          <a:xfrm>
            <a:off x="431800" y="411163"/>
            <a:ext cx="82804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 ens en av tio har en skriftlig vårdplan</a:t>
            </a:r>
            <a:endParaRPr sz="2000" b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69540-D90D-5F45-D098-24C31695C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7">
            <a:extLst>
              <a:ext uri="{FF2B5EF4-FFF2-40B4-BE49-F238E27FC236}">
                <a16:creationId xmlns:a16="http://schemas.microsoft.com/office/drawing/2014/main" id="{870C841D-0F78-F684-9F7A-8432ED083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280"/>
          <a:stretch/>
        </p:blipFill>
        <p:spPr>
          <a:xfrm>
            <a:off x="6627114" y="42864"/>
            <a:ext cx="2516887" cy="5143500"/>
          </a:xfrm>
          <a:prstGeom prst="rect">
            <a:avLst/>
          </a:prstGeom>
        </p:spPr>
      </p:pic>
      <p:sp>
        <p:nvSpPr>
          <p:cNvPr id="6" name="Platshållare för text 1">
            <a:extLst>
              <a:ext uri="{FF2B5EF4-FFF2-40B4-BE49-F238E27FC236}">
                <a16:creationId xmlns:a16="http://schemas.microsoft.com/office/drawing/2014/main" id="{D5C8B566-7488-E7E6-05D9-258AAEBC9A87}"/>
              </a:ext>
            </a:extLst>
          </p:cNvPr>
          <p:cNvSpPr txBox="1">
            <a:spLocks/>
          </p:cNvSpPr>
          <p:nvPr/>
        </p:nvSpPr>
        <p:spPr>
          <a:xfrm>
            <a:off x="431800" y="2196663"/>
            <a:ext cx="6840870" cy="75017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4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Frågor om ålder</a:t>
            </a:r>
            <a:endParaRPr lang="sv-SE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72068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Object"/>
          <p:cNvGraphicFramePr/>
          <p:nvPr>
            <p:extLst>
              <p:ext uri="{D42A27DB-BD31-4B8C-83A1-F6EECF244321}">
                <p14:modId xmlns:p14="http://schemas.microsoft.com/office/powerpoint/2010/main" val="4238962786"/>
              </p:ext>
            </p:extLst>
          </p:nvPr>
        </p:nvGraphicFramePr>
        <p:xfrm>
          <a:off x="431800" y="1047404"/>
          <a:ext cx="8280000" cy="355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>
            <a:extLst>
              <a:ext uri="{FF2B5EF4-FFF2-40B4-BE49-F238E27FC236}">
                <a16:creationId xmlns:a16="http://schemas.microsoft.com/office/drawing/2014/main" id="{8EB8F3F2-7707-5B0E-7F51-AB68CFFAA771}"/>
              </a:ext>
            </a:extLst>
          </p:cNvPr>
          <p:cNvSpPr/>
          <p:nvPr/>
        </p:nvSpPr>
        <p:spPr>
          <a:xfrm>
            <a:off x="431800" y="4732338"/>
            <a:ext cx="2687541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Antal </a:t>
            </a:r>
            <a:r>
              <a:rPr sz="105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svar</a:t>
            </a:r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sv-SE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5 479 respondenter</a:t>
            </a:r>
            <a:endParaRPr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New shape">
            <a:extLst>
              <a:ext uri="{FF2B5EF4-FFF2-40B4-BE49-F238E27FC236}">
                <a16:creationId xmlns:a16="http://schemas.microsoft.com/office/drawing/2014/main" id="{6CC0CC0D-ED18-C5DE-519C-585793EFB394}"/>
              </a:ext>
            </a:extLst>
          </p:cNvPr>
          <p:cNvSpPr/>
          <p:nvPr/>
        </p:nvSpPr>
        <p:spPr>
          <a:xfrm>
            <a:off x="431800" y="786563"/>
            <a:ext cx="8280400" cy="32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0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 du upplevt att din ålder har påverkat vilken vård, behandling eller utredning du erbjudits?</a:t>
            </a:r>
          </a:p>
          <a:p>
            <a:endParaRPr lang="sv-SE" sz="105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New shape">
            <a:extLst>
              <a:ext uri="{FF2B5EF4-FFF2-40B4-BE49-F238E27FC236}">
                <a16:creationId xmlns:a16="http://schemas.microsoft.com/office/drawing/2014/main" id="{5F7345F3-7170-92EE-A021-85F752B2BBEE}"/>
              </a:ext>
            </a:extLst>
          </p:cNvPr>
          <p:cNvSpPr/>
          <p:nvPr/>
        </p:nvSpPr>
        <p:spPr>
          <a:xfrm>
            <a:off x="431800" y="411163"/>
            <a:ext cx="828040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av tre upplever eller misstänker att åldern påverkat vården</a:t>
            </a:r>
            <a:endParaRPr sz="1600" b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Object"/>
          <p:cNvGraphicFramePr/>
          <p:nvPr>
            <p:extLst>
              <p:ext uri="{D42A27DB-BD31-4B8C-83A1-F6EECF244321}">
                <p14:modId xmlns:p14="http://schemas.microsoft.com/office/powerpoint/2010/main" val="2740238027"/>
              </p:ext>
            </p:extLst>
          </p:nvPr>
        </p:nvGraphicFramePr>
        <p:xfrm>
          <a:off x="431800" y="1039091"/>
          <a:ext cx="8280000" cy="3568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>
            <a:extLst>
              <a:ext uri="{FF2B5EF4-FFF2-40B4-BE49-F238E27FC236}">
                <a16:creationId xmlns:a16="http://schemas.microsoft.com/office/drawing/2014/main" id="{1566C742-2A54-3EE0-E09E-6DF0FF4BA8B2}"/>
              </a:ext>
            </a:extLst>
          </p:cNvPr>
          <p:cNvSpPr/>
          <p:nvPr/>
        </p:nvSpPr>
        <p:spPr>
          <a:xfrm>
            <a:off x="431800" y="4732338"/>
            <a:ext cx="2687541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Antal </a:t>
            </a:r>
            <a:r>
              <a:rPr sz="105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svar</a:t>
            </a:r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sv-SE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5 462 respondenter</a:t>
            </a:r>
            <a:endParaRPr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New shape">
            <a:extLst>
              <a:ext uri="{FF2B5EF4-FFF2-40B4-BE49-F238E27FC236}">
                <a16:creationId xmlns:a16="http://schemas.microsoft.com/office/drawing/2014/main" id="{D8338AE2-A301-9608-8B10-46097F8E7653}"/>
              </a:ext>
            </a:extLst>
          </p:cNvPr>
          <p:cNvSpPr/>
          <p:nvPr/>
        </p:nvSpPr>
        <p:spPr>
          <a:xfrm>
            <a:off x="431800" y="722767"/>
            <a:ext cx="4788786" cy="3231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0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 du eller en närstående någon gång fått höra att en undersökning eller behandling inte är aktuell "med tanke på din ålder"?</a:t>
            </a:r>
            <a:endParaRPr sz="1050" i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New shape">
            <a:extLst>
              <a:ext uri="{FF2B5EF4-FFF2-40B4-BE49-F238E27FC236}">
                <a16:creationId xmlns:a16="http://schemas.microsoft.com/office/drawing/2014/main" id="{3E234B25-7766-21F7-953A-D2A27AE410CA}"/>
              </a:ext>
            </a:extLst>
          </p:cNvPr>
          <p:cNvSpPr/>
          <p:nvPr/>
        </p:nvSpPr>
        <p:spPr>
          <a:xfrm>
            <a:off x="431800" y="411163"/>
            <a:ext cx="828040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Åtta av tio har inte fått höra att åldern hindrar vård eller utredning</a:t>
            </a:r>
            <a:endParaRPr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Object"/>
          <p:cNvGraphicFramePr/>
          <p:nvPr>
            <p:extLst>
              <p:ext uri="{D42A27DB-BD31-4B8C-83A1-F6EECF244321}">
                <p14:modId xmlns:p14="http://schemas.microsoft.com/office/powerpoint/2010/main" val="3954071230"/>
              </p:ext>
            </p:extLst>
          </p:nvPr>
        </p:nvGraphicFramePr>
        <p:xfrm>
          <a:off x="432200" y="1055715"/>
          <a:ext cx="8280000" cy="3551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>
            <a:extLst>
              <a:ext uri="{FF2B5EF4-FFF2-40B4-BE49-F238E27FC236}">
                <a16:creationId xmlns:a16="http://schemas.microsoft.com/office/drawing/2014/main" id="{A8C46909-8834-5E40-AF48-F2297B892385}"/>
              </a:ext>
            </a:extLst>
          </p:cNvPr>
          <p:cNvSpPr/>
          <p:nvPr/>
        </p:nvSpPr>
        <p:spPr>
          <a:xfrm>
            <a:off x="431800" y="4732338"/>
            <a:ext cx="2687541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Antal </a:t>
            </a:r>
            <a:r>
              <a:rPr sz="105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svar</a:t>
            </a:r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sv-SE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5 464 respondenter</a:t>
            </a:r>
            <a:endParaRPr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New shape">
            <a:extLst>
              <a:ext uri="{FF2B5EF4-FFF2-40B4-BE49-F238E27FC236}">
                <a16:creationId xmlns:a16="http://schemas.microsoft.com/office/drawing/2014/main" id="{1CD0B312-F91F-3B59-7EA2-BFA17E245D51}"/>
              </a:ext>
            </a:extLst>
          </p:cNvPr>
          <p:cNvSpPr/>
          <p:nvPr/>
        </p:nvSpPr>
        <p:spPr>
          <a:xfrm>
            <a:off x="431800" y="786563"/>
            <a:ext cx="8280400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0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Hur nöjd är du sammantaget med den vård du får i dag?</a:t>
            </a:r>
            <a:endParaRPr sz="1050" i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New shape">
            <a:extLst>
              <a:ext uri="{FF2B5EF4-FFF2-40B4-BE49-F238E27FC236}">
                <a16:creationId xmlns:a16="http://schemas.microsoft.com/office/drawing/2014/main" id="{67A6B3CD-3586-5FCD-526B-C3D6A964D87A}"/>
              </a:ext>
            </a:extLst>
          </p:cNvPr>
          <p:cNvSpPr/>
          <p:nvPr/>
        </p:nvSpPr>
        <p:spPr>
          <a:xfrm>
            <a:off x="431800" y="411163"/>
            <a:ext cx="8280400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 femte är mycket eller ganska missnöjd med vården de får i dag</a:t>
            </a:r>
            <a:endParaRPr sz="1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431800" y="411163"/>
            <a:ext cx="82804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Nästan alla svarar utifrån egen erfarenhet</a:t>
            </a:r>
            <a:endParaRPr sz="2000" b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431800" y="4732338"/>
            <a:ext cx="2687541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pPr algn="l"/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Antal </a:t>
            </a:r>
            <a:r>
              <a:rPr sz="105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svar</a:t>
            </a:r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6</a:t>
            </a:r>
            <a:r>
              <a:rPr lang="sv-SE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961</a:t>
            </a:r>
            <a:r>
              <a:rPr lang="sv-SE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respondenter</a:t>
            </a:r>
            <a:endParaRPr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ChartObject"/>
          <p:cNvGraphicFramePr/>
          <p:nvPr>
            <p:extLst>
              <p:ext uri="{D42A27DB-BD31-4B8C-83A1-F6EECF244321}">
                <p14:modId xmlns:p14="http://schemas.microsoft.com/office/powerpoint/2010/main" val="3302835788"/>
              </p:ext>
            </p:extLst>
          </p:nvPr>
        </p:nvGraphicFramePr>
        <p:xfrm>
          <a:off x="431800" y="1047405"/>
          <a:ext cx="8280000" cy="355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New shape">
            <a:extLst>
              <a:ext uri="{FF2B5EF4-FFF2-40B4-BE49-F238E27FC236}">
                <a16:creationId xmlns:a16="http://schemas.microsoft.com/office/drawing/2014/main" id="{B4ACAB6B-81F2-8016-734A-03D277CBEEDA}"/>
              </a:ext>
            </a:extLst>
          </p:cNvPr>
          <p:cNvSpPr/>
          <p:nvPr/>
        </p:nvSpPr>
        <p:spPr>
          <a:xfrm>
            <a:off x="431800" y="786563"/>
            <a:ext cx="8280400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0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Vem svarar du för i den här undersökningen?</a:t>
            </a:r>
            <a:endParaRPr sz="1050" i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Object"/>
          <p:cNvGraphicFramePr/>
          <p:nvPr>
            <p:extLst>
              <p:ext uri="{D42A27DB-BD31-4B8C-83A1-F6EECF244321}">
                <p14:modId xmlns:p14="http://schemas.microsoft.com/office/powerpoint/2010/main" val="2415753587"/>
              </p:ext>
            </p:extLst>
          </p:nvPr>
        </p:nvGraphicFramePr>
        <p:xfrm>
          <a:off x="432200" y="1039091"/>
          <a:ext cx="8280000" cy="3544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New shape">
            <a:extLst>
              <a:ext uri="{FF2B5EF4-FFF2-40B4-BE49-F238E27FC236}">
                <a16:creationId xmlns:a16="http://schemas.microsoft.com/office/drawing/2014/main" id="{FC2B050C-C509-CA2A-3214-1545FD1622E0}"/>
              </a:ext>
            </a:extLst>
          </p:cNvPr>
          <p:cNvSpPr/>
          <p:nvPr/>
        </p:nvSpPr>
        <p:spPr>
          <a:xfrm>
            <a:off x="431800" y="4732338"/>
            <a:ext cx="2687541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Antal </a:t>
            </a:r>
            <a:r>
              <a:rPr sz="105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svar</a:t>
            </a:r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sv-SE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7 005 respondenter</a:t>
            </a:r>
            <a:endParaRPr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New shape">
            <a:extLst>
              <a:ext uri="{FF2B5EF4-FFF2-40B4-BE49-F238E27FC236}">
                <a16:creationId xmlns:a16="http://schemas.microsoft.com/office/drawing/2014/main" id="{E64FEE2F-D520-BB21-5D5F-8F225E9BE408}"/>
              </a:ext>
            </a:extLst>
          </p:cNvPr>
          <p:cNvSpPr/>
          <p:nvPr/>
        </p:nvSpPr>
        <p:spPr>
          <a:xfrm>
            <a:off x="431800" y="786563"/>
            <a:ext cx="8280400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0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Hur gammal är du?</a:t>
            </a:r>
            <a:endParaRPr sz="1050" i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New shape">
            <a:extLst>
              <a:ext uri="{FF2B5EF4-FFF2-40B4-BE49-F238E27FC236}">
                <a16:creationId xmlns:a16="http://schemas.microsoft.com/office/drawing/2014/main" id="{29A8C019-C8DF-B342-BE3C-65984C197D91}"/>
              </a:ext>
            </a:extLst>
          </p:cNvPr>
          <p:cNvSpPr/>
          <p:nvPr/>
        </p:nvSpPr>
        <p:spPr>
          <a:xfrm>
            <a:off x="431800" y="411163"/>
            <a:ext cx="82804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Hälften av respondenterna är mellan 75 och 84 år</a:t>
            </a:r>
            <a:endParaRPr sz="2000" b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Object"/>
          <p:cNvGraphicFramePr/>
          <p:nvPr>
            <p:extLst>
              <p:ext uri="{D42A27DB-BD31-4B8C-83A1-F6EECF244321}">
                <p14:modId xmlns:p14="http://schemas.microsoft.com/office/powerpoint/2010/main" val="1264496806"/>
              </p:ext>
            </p:extLst>
          </p:nvPr>
        </p:nvGraphicFramePr>
        <p:xfrm>
          <a:off x="431800" y="1039091"/>
          <a:ext cx="8280000" cy="3570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New shape">
            <a:extLst>
              <a:ext uri="{FF2B5EF4-FFF2-40B4-BE49-F238E27FC236}">
                <a16:creationId xmlns:a16="http://schemas.microsoft.com/office/drawing/2014/main" id="{B7D7D59E-DA5E-B681-3E7C-BB75E08EEDA8}"/>
              </a:ext>
            </a:extLst>
          </p:cNvPr>
          <p:cNvSpPr/>
          <p:nvPr/>
        </p:nvSpPr>
        <p:spPr>
          <a:xfrm>
            <a:off x="431800" y="4732338"/>
            <a:ext cx="2687541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Antal </a:t>
            </a:r>
            <a:r>
              <a:rPr sz="105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svar</a:t>
            </a:r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6</a:t>
            </a:r>
            <a:r>
              <a:rPr lang="sv-SE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96</a:t>
            </a:r>
            <a:r>
              <a:rPr lang="sv-SE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respondenter</a:t>
            </a:r>
            <a:endParaRPr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New shape">
            <a:extLst>
              <a:ext uri="{FF2B5EF4-FFF2-40B4-BE49-F238E27FC236}">
                <a16:creationId xmlns:a16="http://schemas.microsoft.com/office/drawing/2014/main" id="{9FE9565C-18BD-BF0B-767B-D0197ACCD3AC}"/>
              </a:ext>
            </a:extLst>
          </p:cNvPr>
          <p:cNvSpPr/>
          <p:nvPr/>
        </p:nvSpPr>
        <p:spPr>
          <a:xfrm>
            <a:off x="431800" y="786563"/>
            <a:ext cx="8280400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0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Vilket kön identifierar du dig som?</a:t>
            </a:r>
          </a:p>
        </p:txBody>
      </p:sp>
      <p:sp>
        <p:nvSpPr>
          <p:cNvPr id="12" name="New shape">
            <a:extLst>
              <a:ext uri="{FF2B5EF4-FFF2-40B4-BE49-F238E27FC236}">
                <a16:creationId xmlns:a16="http://schemas.microsoft.com/office/drawing/2014/main" id="{5A23D99C-4274-5CDA-9FE5-CBB4F987EF01}"/>
              </a:ext>
            </a:extLst>
          </p:cNvPr>
          <p:cNvSpPr/>
          <p:nvPr/>
        </p:nvSpPr>
        <p:spPr>
          <a:xfrm>
            <a:off x="431800" y="411163"/>
            <a:ext cx="82804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Sex av tio respondenter är kvinnor</a:t>
            </a:r>
            <a:endParaRPr sz="2000" b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Object"/>
          <p:cNvGraphicFramePr/>
          <p:nvPr>
            <p:extLst>
              <p:ext uri="{D42A27DB-BD31-4B8C-83A1-F6EECF244321}">
                <p14:modId xmlns:p14="http://schemas.microsoft.com/office/powerpoint/2010/main" val="833464836"/>
              </p:ext>
            </p:extLst>
          </p:nvPr>
        </p:nvGraphicFramePr>
        <p:xfrm>
          <a:off x="432200" y="1022464"/>
          <a:ext cx="8280000" cy="3552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New shape">
            <a:extLst>
              <a:ext uri="{FF2B5EF4-FFF2-40B4-BE49-F238E27FC236}">
                <a16:creationId xmlns:a16="http://schemas.microsoft.com/office/drawing/2014/main" id="{24D8E74F-4E84-D4B5-8545-DB8BAA556CC6}"/>
              </a:ext>
            </a:extLst>
          </p:cNvPr>
          <p:cNvSpPr/>
          <p:nvPr/>
        </p:nvSpPr>
        <p:spPr>
          <a:xfrm>
            <a:off x="431800" y="4732338"/>
            <a:ext cx="2687541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Antal </a:t>
            </a:r>
            <a:r>
              <a:rPr sz="105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svar</a:t>
            </a:r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6</a:t>
            </a:r>
            <a:r>
              <a:rPr lang="sv-SE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sv-SE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82 respondenter</a:t>
            </a:r>
            <a:endParaRPr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New shape">
            <a:extLst>
              <a:ext uri="{FF2B5EF4-FFF2-40B4-BE49-F238E27FC236}">
                <a16:creationId xmlns:a16="http://schemas.microsoft.com/office/drawing/2014/main" id="{A391A754-D4CB-EA86-EA02-FD38FE5F9B98}"/>
              </a:ext>
            </a:extLst>
          </p:cNvPr>
          <p:cNvSpPr/>
          <p:nvPr/>
        </p:nvSpPr>
        <p:spPr>
          <a:xfrm>
            <a:off x="431800" y="786563"/>
            <a:ext cx="8280400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0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Vilken region bor du i?</a:t>
            </a:r>
          </a:p>
        </p:txBody>
      </p:sp>
      <p:sp>
        <p:nvSpPr>
          <p:cNvPr id="11" name="New shape">
            <a:extLst>
              <a:ext uri="{FF2B5EF4-FFF2-40B4-BE49-F238E27FC236}">
                <a16:creationId xmlns:a16="http://schemas.microsoft.com/office/drawing/2014/main" id="{2FC065FB-0EDD-FEDD-C108-96C0570F4185}"/>
              </a:ext>
            </a:extLst>
          </p:cNvPr>
          <p:cNvSpPr/>
          <p:nvPr/>
        </p:nvSpPr>
        <p:spPr>
          <a:xfrm>
            <a:off x="431800" y="411163"/>
            <a:ext cx="82804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Vilken region bor medlemmarna i?</a:t>
            </a:r>
            <a:endParaRPr sz="2000" b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0D08D-721B-3343-6BD4-0A8AC0F44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Object">
            <a:extLst>
              <a:ext uri="{FF2B5EF4-FFF2-40B4-BE49-F238E27FC236}">
                <a16:creationId xmlns:a16="http://schemas.microsoft.com/office/drawing/2014/main" id="{784B34E1-F7B8-BCC1-49A8-864E7E4AF5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3293944"/>
              </p:ext>
            </p:extLst>
          </p:nvPr>
        </p:nvGraphicFramePr>
        <p:xfrm>
          <a:off x="432200" y="1022464"/>
          <a:ext cx="8280000" cy="3552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New shape">
            <a:extLst>
              <a:ext uri="{FF2B5EF4-FFF2-40B4-BE49-F238E27FC236}">
                <a16:creationId xmlns:a16="http://schemas.microsoft.com/office/drawing/2014/main" id="{CDB1ED5B-3B04-2E2C-6A10-05F0ACA72F88}"/>
              </a:ext>
            </a:extLst>
          </p:cNvPr>
          <p:cNvSpPr/>
          <p:nvPr/>
        </p:nvSpPr>
        <p:spPr>
          <a:xfrm>
            <a:off x="431800" y="4732338"/>
            <a:ext cx="5802745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Källa: SCB, Folkmängden efter region, civilstånd, ålder och kön. År 2025.</a:t>
            </a:r>
            <a:endParaRPr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New shape">
            <a:extLst>
              <a:ext uri="{FF2B5EF4-FFF2-40B4-BE49-F238E27FC236}">
                <a16:creationId xmlns:a16="http://schemas.microsoft.com/office/drawing/2014/main" id="{136778A9-B0D4-78C1-A922-2418F4B30F16}"/>
              </a:ext>
            </a:extLst>
          </p:cNvPr>
          <p:cNvSpPr/>
          <p:nvPr/>
        </p:nvSpPr>
        <p:spPr>
          <a:xfrm>
            <a:off x="431800" y="786563"/>
            <a:ext cx="8280400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0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Jämförelsedata SCB.</a:t>
            </a:r>
          </a:p>
        </p:txBody>
      </p:sp>
      <p:sp>
        <p:nvSpPr>
          <p:cNvPr id="11" name="New shape">
            <a:extLst>
              <a:ext uri="{FF2B5EF4-FFF2-40B4-BE49-F238E27FC236}">
                <a16:creationId xmlns:a16="http://schemas.microsoft.com/office/drawing/2014/main" id="{09D6DB83-3990-A665-B65A-0A3FB4EF6E77}"/>
              </a:ext>
            </a:extLst>
          </p:cNvPr>
          <p:cNvSpPr/>
          <p:nvPr/>
        </p:nvSpPr>
        <p:spPr>
          <a:xfrm>
            <a:off x="431800" y="411163"/>
            <a:ext cx="82804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Folkmängd efter region 2025 (75-84 år)</a:t>
            </a:r>
            <a:endParaRPr sz="2000" b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04730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Object"/>
          <p:cNvGraphicFramePr/>
          <p:nvPr>
            <p:extLst>
              <p:ext uri="{D42A27DB-BD31-4B8C-83A1-F6EECF244321}">
                <p14:modId xmlns:p14="http://schemas.microsoft.com/office/powerpoint/2010/main" val="1229252947"/>
              </p:ext>
            </p:extLst>
          </p:nvPr>
        </p:nvGraphicFramePr>
        <p:xfrm>
          <a:off x="432200" y="1030777"/>
          <a:ext cx="8280000" cy="3576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New shape">
            <a:extLst>
              <a:ext uri="{FF2B5EF4-FFF2-40B4-BE49-F238E27FC236}">
                <a16:creationId xmlns:a16="http://schemas.microsoft.com/office/drawing/2014/main" id="{B02505ED-9959-3BB6-274E-42A8D2A91C6D}"/>
              </a:ext>
            </a:extLst>
          </p:cNvPr>
          <p:cNvSpPr/>
          <p:nvPr/>
        </p:nvSpPr>
        <p:spPr>
          <a:xfrm>
            <a:off x="431800" y="4732338"/>
            <a:ext cx="2687541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Antal </a:t>
            </a:r>
            <a:r>
              <a:rPr sz="105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svar</a:t>
            </a:r>
            <a:r>
              <a:rPr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sv-SE" sz="105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6 984 respondenter</a:t>
            </a:r>
            <a:endParaRPr sz="105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New shape">
            <a:extLst>
              <a:ext uri="{FF2B5EF4-FFF2-40B4-BE49-F238E27FC236}">
                <a16:creationId xmlns:a16="http://schemas.microsoft.com/office/drawing/2014/main" id="{51DEF6CF-0372-506F-1B85-DD88123192BA}"/>
              </a:ext>
            </a:extLst>
          </p:cNvPr>
          <p:cNvSpPr/>
          <p:nvPr/>
        </p:nvSpPr>
        <p:spPr>
          <a:xfrm>
            <a:off x="431800" y="786563"/>
            <a:ext cx="8280400" cy="161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105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Vilken eller vilka diagnoser har du? (Flera val möjliga)</a:t>
            </a:r>
            <a:endParaRPr sz="1050" i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New shape">
            <a:extLst>
              <a:ext uri="{FF2B5EF4-FFF2-40B4-BE49-F238E27FC236}">
                <a16:creationId xmlns:a16="http://schemas.microsoft.com/office/drawing/2014/main" id="{6BD26220-1668-289C-9AD2-F527AA84C857}"/>
              </a:ext>
            </a:extLst>
          </p:cNvPr>
          <p:cNvSpPr/>
          <p:nvPr/>
        </p:nvSpPr>
        <p:spPr>
          <a:xfrm>
            <a:off x="431800" y="411163"/>
            <a:ext cx="82804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sv-S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Hjärtsjukdom är den vanligaste diagnosen</a:t>
            </a:r>
            <a:endParaRPr sz="2000" b="1" dirty="0"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New shape">
            <a:extLst>
              <a:ext uri="{FF2B5EF4-FFF2-40B4-BE49-F238E27FC236}">
                <a16:creationId xmlns:a16="http://schemas.microsoft.com/office/drawing/2014/main" id="{D81AED61-A089-F2BA-6247-261C9ABDFD66}"/>
              </a:ext>
            </a:extLst>
          </p:cNvPr>
          <p:cNvSpPr/>
          <p:nvPr/>
        </p:nvSpPr>
        <p:spPr>
          <a:xfrm>
            <a:off x="5951913" y="4732338"/>
            <a:ext cx="2743199" cy="246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333333"/>
          </a:fontRef>
        </p:style>
        <p:txBody>
          <a:bodyPr wrap="square" lIns="0" tIns="0" rIns="0" bIns="0" rtlCol="0" anchor="t">
            <a:spAutoFit/>
          </a:bodyPr>
          <a:lstStyle/>
          <a:p>
            <a:pPr algn="r"/>
            <a:r>
              <a:rPr lang="sv-SE" sz="8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som markerat att de inte har hjärt-, kärl- eller lungsjukdom avslutade undersökningen direkt.</a:t>
            </a:r>
            <a:endParaRPr sz="800" i="1" dirty="0">
              <a:solidFill>
                <a:schemeClr val="tx1"/>
              </a:solidFill>
              <a:highlight>
                <a:srgbClr val="FFFF00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Start, slut och bilder">
  <a:themeElements>
    <a:clrScheme name="Reform Society 1">
      <a:dk1>
        <a:srgbClr val="000000"/>
      </a:dk1>
      <a:lt1>
        <a:srgbClr val="FFFFFF"/>
      </a:lt1>
      <a:dk2>
        <a:srgbClr val="000000"/>
      </a:dk2>
      <a:lt2>
        <a:srgbClr val="F8F5E7"/>
      </a:lt2>
      <a:accent1>
        <a:srgbClr val="FF6632"/>
      </a:accent1>
      <a:accent2>
        <a:srgbClr val="EAE03C"/>
      </a:accent2>
      <a:accent3>
        <a:srgbClr val="8671FF"/>
      </a:accent3>
      <a:accent4>
        <a:srgbClr val="02BB49"/>
      </a:accent4>
      <a:accent5>
        <a:srgbClr val="9E8C58"/>
      </a:accent5>
      <a:accent6>
        <a:srgbClr val="F0A6A6"/>
      </a:accent6>
      <a:hlink>
        <a:srgbClr val="FF6632"/>
      </a:hlink>
      <a:folHlink>
        <a:srgbClr val="91804F"/>
      </a:folHlink>
    </a:clrScheme>
    <a:fontScheme name="Reform Society">
      <a:majorFont>
        <a:latin typeface="FORMULA CONDENSED RS WWW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form Society" id="{4801079D-D586-A04B-B451-62E3C8EEDDF2}" vid="{57806EE1-64A4-3E4C-91D1-89F7920F4C75}"/>
    </a:ext>
  </a:extLst>
</a:theme>
</file>

<file path=ppt/theme/theme2.xml><?xml version="1.0" encoding="utf-8"?>
<a:theme xmlns:a="http://schemas.openxmlformats.org/drawingml/2006/main" name="Innehållssidor">
  <a:themeElements>
    <a:clrScheme name="Reform Society 1">
      <a:dk1>
        <a:srgbClr val="000000"/>
      </a:dk1>
      <a:lt1>
        <a:srgbClr val="FFFFFF"/>
      </a:lt1>
      <a:dk2>
        <a:srgbClr val="000000"/>
      </a:dk2>
      <a:lt2>
        <a:srgbClr val="F8F5E7"/>
      </a:lt2>
      <a:accent1>
        <a:srgbClr val="FF6632"/>
      </a:accent1>
      <a:accent2>
        <a:srgbClr val="EAE03C"/>
      </a:accent2>
      <a:accent3>
        <a:srgbClr val="8671FF"/>
      </a:accent3>
      <a:accent4>
        <a:srgbClr val="02BB49"/>
      </a:accent4>
      <a:accent5>
        <a:srgbClr val="9E8C58"/>
      </a:accent5>
      <a:accent6>
        <a:srgbClr val="F0A6A6"/>
      </a:accent6>
      <a:hlink>
        <a:srgbClr val="FF6632"/>
      </a:hlink>
      <a:folHlink>
        <a:srgbClr val="91804F"/>
      </a:folHlink>
    </a:clrScheme>
    <a:fontScheme name="Reform Society">
      <a:majorFont>
        <a:latin typeface="FORMULA CONDENSED RS WWW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form Society" id="{4801079D-D586-A04B-B451-62E3C8EEDDF2}" vid="{582FD813-FE87-F24A-918C-9690CAE3CA63}"/>
    </a:ext>
  </a:extLst>
</a:theme>
</file>

<file path=ppt/theme/theme3.xml><?xml version="1.0" encoding="utf-8"?>
<a:theme xmlns:a="http://schemas.openxmlformats.org/drawingml/2006/main" name="Innehåll i flera delar">
  <a:themeElements>
    <a:clrScheme name="Reform Society 1">
      <a:dk1>
        <a:srgbClr val="000000"/>
      </a:dk1>
      <a:lt1>
        <a:srgbClr val="FFFFFF"/>
      </a:lt1>
      <a:dk2>
        <a:srgbClr val="000000"/>
      </a:dk2>
      <a:lt2>
        <a:srgbClr val="F8F5E7"/>
      </a:lt2>
      <a:accent1>
        <a:srgbClr val="FF6632"/>
      </a:accent1>
      <a:accent2>
        <a:srgbClr val="EAE03C"/>
      </a:accent2>
      <a:accent3>
        <a:srgbClr val="8671FF"/>
      </a:accent3>
      <a:accent4>
        <a:srgbClr val="02BB49"/>
      </a:accent4>
      <a:accent5>
        <a:srgbClr val="9E8C58"/>
      </a:accent5>
      <a:accent6>
        <a:srgbClr val="F0A6A6"/>
      </a:accent6>
      <a:hlink>
        <a:srgbClr val="FF6632"/>
      </a:hlink>
      <a:folHlink>
        <a:srgbClr val="91804F"/>
      </a:folHlink>
    </a:clrScheme>
    <a:fontScheme name="Reform Society">
      <a:majorFont>
        <a:latin typeface="FORMULA CONDENSED RS WWW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form Society" id="{4801079D-D586-A04B-B451-62E3C8EEDDF2}" vid="{C9519DFC-B2B2-C647-82D1-A93B8F0A3062}"/>
    </a:ext>
  </a:extLst>
</a:theme>
</file>

<file path=ppt/theme/theme4.xml><?xml version="1.0" encoding="utf-8"?>
<a:theme xmlns:a="http://schemas.openxmlformats.org/drawingml/2006/main" name="Återkommande bilder">
  <a:themeElements>
    <a:clrScheme name="Reform Society 1">
      <a:dk1>
        <a:srgbClr val="000000"/>
      </a:dk1>
      <a:lt1>
        <a:srgbClr val="FFFFFF"/>
      </a:lt1>
      <a:dk2>
        <a:srgbClr val="000000"/>
      </a:dk2>
      <a:lt2>
        <a:srgbClr val="F8F5E7"/>
      </a:lt2>
      <a:accent1>
        <a:srgbClr val="FF6632"/>
      </a:accent1>
      <a:accent2>
        <a:srgbClr val="EAE03C"/>
      </a:accent2>
      <a:accent3>
        <a:srgbClr val="8671FF"/>
      </a:accent3>
      <a:accent4>
        <a:srgbClr val="02BB49"/>
      </a:accent4>
      <a:accent5>
        <a:srgbClr val="9E8C58"/>
      </a:accent5>
      <a:accent6>
        <a:srgbClr val="F0A6A6"/>
      </a:accent6>
      <a:hlink>
        <a:srgbClr val="FF6632"/>
      </a:hlink>
      <a:folHlink>
        <a:srgbClr val="91804F"/>
      </a:folHlink>
    </a:clrScheme>
    <a:fontScheme name="Reform Society">
      <a:majorFont>
        <a:latin typeface="FORMULA CONDENSED RS WWW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form Society" id="{4801079D-D586-A04B-B451-62E3C8EEDDF2}" vid="{6EC4D6E2-462E-3C48-B880-1037632EB74F}"/>
    </a:ext>
  </a:extLst>
</a:theme>
</file>

<file path=ppt/theme/theme5.xml><?xml version="1.0" encoding="utf-8"?>
<a:theme xmlns:a="http://schemas.openxmlformats.org/drawingml/2006/main" name="Dokument">
  <a:themeElements>
    <a:clrScheme name="Reform Society 1">
      <a:dk1>
        <a:srgbClr val="000000"/>
      </a:dk1>
      <a:lt1>
        <a:srgbClr val="FFFFFF"/>
      </a:lt1>
      <a:dk2>
        <a:srgbClr val="000000"/>
      </a:dk2>
      <a:lt2>
        <a:srgbClr val="F8F5E7"/>
      </a:lt2>
      <a:accent1>
        <a:srgbClr val="FF6632"/>
      </a:accent1>
      <a:accent2>
        <a:srgbClr val="EAE03C"/>
      </a:accent2>
      <a:accent3>
        <a:srgbClr val="8671FF"/>
      </a:accent3>
      <a:accent4>
        <a:srgbClr val="02BB49"/>
      </a:accent4>
      <a:accent5>
        <a:srgbClr val="9E8C58"/>
      </a:accent5>
      <a:accent6>
        <a:srgbClr val="F0A6A6"/>
      </a:accent6>
      <a:hlink>
        <a:srgbClr val="FF6632"/>
      </a:hlink>
      <a:folHlink>
        <a:srgbClr val="91804F"/>
      </a:folHlink>
    </a:clrScheme>
    <a:fontScheme name="Reform Society">
      <a:majorFont>
        <a:latin typeface="FORMULA CONDENSED RS WWW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form Society" id="{4801079D-D586-A04B-B451-62E3C8EEDDF2}" vid="{AC7F0680-9056-A146-AAD1-0A8AFF83DABB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Reform Society 1">
    <a:dk1>
      <a:srgbClr val="000000"/>
    </a:dk1>
    <a:lt1>
      <a:srgbClr val="FFFFFF"/>
    </a:lt1>
    <a:dk2>
      <a:srgbClr val="000000"/>
    </a:dk2>
    <a:lt2>
      <a:srgbClr val="F8F5E7"/>
    </a:lt2>
    <a:accent1>
      <a:srgbClr val="FF6632"/>
    </a:accent1>
    <a:accent2>
      <a:srgbClr val="EAE03C"/>
    </a:accent2>
    <a:accent3>
      <a:srgbClr val="8671FF"/>
    </a:accent3>
    <a:accent4>
      <a:srgbClr val="02BB49"/>
    </a:accent4>
    <a:accent5>
      <a:srgbClr val="9E8C58"/>
    </a:accent5>
    <a:accent6>
      <a:srgbClr val="F0A6A6"/>
    </a:accent6>
    <a:hlink>
      <a:srgbClr val="FF6632"/>
    </a:hlink>
    <a:folHlink>
      <a:srgbClr val="91804F"/>
    </a:folHlink>
  </a:clrScheme>
  <a:fontScheme name="Reform Society">
    <a:majorFont>
      <a:latin typeface="FORMULA CONDENSED RS WWW"/>
      <a:ea typeface=""/>
      <a:cs typeface=""/>
    </a:majorFont>
    <a:minorFont>
      <a:latin typeface="Inter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Reform Society 1">
    <a:dk1>
      <a:srgbClr val="000000"/>
    </a:dk1>
    <a:lt1>
      <a:srgbClr val="FFFFFF"/>
    </a:lt1>
    <a:dk2>
      <a:srgbClr val="000000"/>
    </a:dk2>
    <a:lt2>
      <a:srgbClr val="F8F5E7"/>
    </a:lt2>
    <a:accent1>
      <a:srgbClr val="FF6632"/>
    </a:accent1>
    <a:accent2>
      <a:srgbClr val="EAE03C"/>
    </a:accent2>
    <a:accent3>
      <a:srgbClr val="8671FF"/>
    </a:accent3>
    <a:accent4>
      <a:srgbClr val="02BB49"/>
    </a:accent4>
    <a:accent5>
      <a:srgbClr val="9E8C58"/>
    </a:accent5>
    <a:accent6>
      <a:srgbClr val="F0A6A6"/>
    </a:accent6>
    <a:hlink>
      <a:srgbClr val="FF6632"/>
    </a:hlink>
    <a:folHlink>
      <a:srgbClr val="91804F"/>
    </a:folHlink>
  </a:clrScheme>
  <a:fontScheme name="Reform Society">
    <a:majorFont>
      <a:latin typeface="FORMULA CONDENSED RS WWW"/>
      <a:ea typeface=""/>
      <a:cs typeface=""/>
    </a:majorFont>
    <a:minorFont>
      <a:latin typeface="Inter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Reform Society 1">
    <a:dk1>
      <a:srgbClr val="000000"/>
    </a:dk1>
    <a:lt1>
      <a:srgbClr val="FFFFFF"/>
    </a:lt1>
    <a:dk2>
      <a:srgbClr val="000000"/>
    </a:dk2>
    <a:lt2>
      <a:srgbClr val="F8F5E7"/>
    </a:lt2>
    <a:accent1>
      <a:srgbClr val="FF6632"/>
    </a:accent1>
    <a:accent2>
      <a:srgbClr val="EAE03C"/>
    </a:accent2>
    <a:accent3>
      <a:srgbClr val="8671FF"/>
    </a:accent3>
    <a:accent4>
      <a:srgbClr val="02BB49"/>
    </a:accent4>
    <a:accent5>
      <a:srgbClr val="9E8C58"/>
    </a:accent5>
    <a:accent6>
      <a:srgbClr val="F0A6A6"/>
    </a:accent6>
    <a:hlink>
      <a:srgbClr val="FF6632"/>
    </a:hlink>
    <a:folHlink>
      <a:srgbClr val="91804F"/>
    </a:folHlink>
  </a:clrScheme>
  <a:fontScheme name="Reform Society">
    <a:majorFont>
      <a:latin typeface="FORMULA CONDENSED RS WWW"/>
      <a:ea typeface=""/>
      <a:cs typeface=""/>
    </a:majorFont>
    <a:minorFont>
      <a:latin typeface="Inter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Reform Society 1">
    <a:dk1>
      <a:srgbClr val="000000"/>
    </a:dk1>
    <a:lt1>
      <a:srgbClr val="FFFFFF"/>
    </a:lt1>
    <a:dk2>
      <a:srgbClr val="000000"/>
    </a:dk2>
    <a:lt2>
      <a:srgbClr val="F8F5E7"/>
    </a:lt2>
    <a:accent1>
      <a:srgbClr val="FF6632"/>
    </a:accent1>
    <a:accent2>
      <a:srgbClr val="EAE03C"/>
    </a:accent2>
    <a:accent3>
      <a:srgbClr val="8671FF"/>
    </a:accent3>
    <a:accent4>
      <a:srgbClr val="02BB49"/>
    </a:accent4>
    <a:accent5>
      <a:srgbClr val="9E8C58"/>
    </a:accent5>
    <a:accent6>
      <a:srgbClr val="F0A6A6"/>
    </a:accent6>
    <a:hlink>
      <a:srgbClr val="FF6632"/>
    </a:hlink>
    <a:folHlink>
      <a:srgbClr val="91804F"/>
    </a:folHlink>
  </a:clrScheme>
  <a:fontScheme name="Reform Society">
    <a:majorFont>
      <a:latin typeface="FORMULA CONDENSED RS WWW"/>
      <a:ea typeface=""/>
      <a:cs typeface=""/>
    </a:majorFont>
    <a:minorFont>
      <a:latin typeface="Inter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Reform Society 1">
    <a:dk1>
      <a:srgbClr val="000000"/>
    </a:dk1>
    <a:lt1>
      <a:srgbClr val="FFFFFF"/>
    </a:lt1>
    <a:dk2>
      <a:srgbClr val="000000"/>
    </a:dk2>
    <a:lt2>
      <a:srgbClr val="F8F5E7"/>
    </a:lt2>
    <a:accent1>
      <a:srgbClr val="FF6632"/>
    </a:accent1>
    <a:accent2>
      <a:srgbClr val="EAE03C"/>
    </a:accent2>
    <a:accent3>
      <a:srgbClr val="8671FF"/>
    </a:accent3>
    <a:accent4>
      <a:srgbClr val="02BB49"/>
    </a:accent4>
    <a:accent5>
      <a:srgbClr val="9E8C58"/>
    </a:accent5>
    <a:accent6>
      <a:srgbClr val="F0A6A6"/>
    </a:accent6>
    <a:hlink>
      <a:srgbClr val="FF6632"/>
    </a:hlink>
    <a:folHlink>
      <a:srgbClr val="91804F"/>
    </a:folHlink>
  </a:clrScheme>
  <a:fontScheme name="Reform Society">
    <a:majorFont>
      <a:latin typeface="FORMULA CONDENSED RS WWW"/>
      <a:ea typeface=""/>
      <a:cs typeface=""/>
    </a:majorFont>
    <a:minorFont>
      <a:latin typeface="Inter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Reform Society 1">
    <a:dk1>
      <a:srgbClr val="000000"/>
    </a:dk1>
    <a:lt1>
      <a:srgbClr val="FFFFFF"/>
    </a:lt1>
    <a:dk2>
      <a:srgbClr val="000000"/>
    </a:dk2>
    <a:lt2>
      <a:srgbClr val="F8F5E7"/>
    </a:lt2>
    <a:accent1>
      <a:srgbClr val="FF6632"/>
    </a:accent1>
    <a:accent2>
      <a:srgbClr val="EAE03C"/>
    </a:accent2>
    <a:accent3>
      <a:srgbClr val="8671FF"/>
    </a:accent3>
    <a:accent4>
      <a:srgbClr val="02BB49"/>
    </a:accent4>
    <a:accent5>
      <a:srgbClr val="9E8C58"/>
    </a:accent5>
    <a:accent6>
      <a:srgbClr val="F0A6A6"/>
    </a:accent6>
    <a:hlink>
      <a:srgbClr val="FF6632"/>
    </a:hlink>
    <a:folHlink>
      <a:srgbClr val="91804F"/>
    </a:folHlink>
  </a:clrScheme>
  <a:fontScheme name="Reform Society">
    <a:majorFont>
      <a:latin typeface="FORMULA CONDENSED RS WWW"/>
      <a:ea typeface=""/>
      <a:cs typeface=""/>
    </a:majorFont>
    <a:minorFont>
      <a:latin typeface="Inter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Reform Society 1">
    <a:dk1>
      <a:srgbClr val="000000"/>
    </a:dk1>
    <a:lt1>
      <a:srgbClr val="FFFFFF"/>
    </a:lt1>
    <a:dk2>
      <a:srgbClr val="000000"/>
    </a:dk2>
    <a:lt2>
      <a:srgbClr val="F8F5E7"/>
    </a:lt2>
    <a:accent1>
      <a:srgbClr val="FF6632"/>
    </a:accent1>
    <a:accent2>
      <a:srgbClr val="EAE03C"/>
    </a:accent2>
    <a:accent3>
      <a:srgbClr val="8671FF"/>
    </a:accent3>
    <a:accent4>
      <a:srgbClr val="02BB49"/>
    </a:accent4>
    <a:accent5>
      <a:srgbClr val="9E8C58"/>
    </a:accent5>
    <a:accent6>
      <a:srgbClr val="F0A6A6"/>
    </a:accent6>
    <a:hlink>
      <a:srgbClr val="FF6632"/>
    </a:hlink>
    <a:folHlink>
      <a:srgbClr val="91804F"/>
    </a:folHlink>
  </a:clrScheme>
  <a:fontScheme name="Reform Society">
    <a:majorFont>
      <a:latin typeface="FORMULA CONDENSED RS WWW"/>
      <a:ea typeface=""/>
      <a:cs typeface=""/>
    </a:majorFont>
    <a:minorFont>
      <a:latin typeface="Inter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Reform Society 1">
    <a:dk1>
      <a:srgbClr val="000000"/>
    </a:dk1>
    <a:lt1>
      <a:srgbClr val="FFFFFF"/>
    </a:lt1>
    <a:dk2>
      <a:srgbClr val="000000"/>
    </a:dk2>
    <a:lt2>
      <a:srgbClr val="F8F5E7"/>
    </a:lt2>
    <a:accent1>
      <a:srgbClr val="FF6632"/>
    </a:accent1>
    <a:accent2>
      <a:srgbClr val="EAE03C"/>
    </a:accent2>
    <a:accent3>
      <a:srgbClr val="8671FF"/>
    </a:accent3>
    <a:accent4>
      <a:srgbClr val="02BB49"/>
    </a:accent4>
    <a:accent5>
      <a:srgbClr val="9E8C58"/>
    </a:accent5>
    <a:accent6>
      <a:srgbClr val="F0A6A6"/>
    </a:accent6>
    <a:hlink>
      <a:srgbClr val="FF6632"/>
    </a:hlink>
    <a:folHlink>
      <a:srgbClr val="91804F"/>
    </a:folHlink>
  </a:clrScheme>
  <a:fontScheme name="Reform Society">
    <a:majorFont>
      <a:latin typeface="FORMULA CONDENSED RS WWW"/>
      <a:ea typeface=""/>
      <a:cs typeface=""/>
    </a:majorFont>
    <a:minorFont>
      <a:latin typeface="Inter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Reform Society 1">
    <a:dk1>
      <a:srgbClr val="000000"/>
    </a:dk1>
    <a:lt1>
      <a:srgbClr val="FFFFFF"/>
    </a:lt1>
    <a:dk2>
      <a:srgbClr val="000000"/>
    </a:dk2>
    <a:lt2>
      <a:srgbClr val="F8F5E7"/>
    </a:lt2>
    <a:accent1>
      <a:srgbClr val="FF6632"/>
    </a:accent1>
    <a:accent2>
      <a:srgbClr val="EAE03C"/>
    </a:accent2>
    <a:accent3>
      <a:srgbClr val="8671FF"/>
    </a:accent3>
    <a:accent4>
      <a:srgbClr val="02BB49"/>
    </a:accent4>
    <a:accent5>
      <a:srgbClr val="9E8C58"/>
    </a:accent5>
    <a:accent6>
      <a:srgbClr val="F0A6A6"/>
    </a:accent6>
    <a:hlink>
      <a:srgbClr val="FF6632"/>
    </a:hlink>
    <a:folHlink>
      <a:srgbClr val="91804F"/>
    </a:folHlink>
  </a:clrScheme>
  <a:fontScheme name="Reform Society">
    <a:majorFont>
      <a:latin typeface="FORMULA CONDENSED RS WWW"/>
      <a:ea typeface=""/>
      <a:cs typeface=""/>
    </a:majorFont>
    <a:minorFont>
      <a:latin typeface="Inter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Reform Society 1">
    <a:dk1>
      <a:srgbClr val="000000"/>
    </a:dk1>
    <a:lt1>
      <a:srgbClr val="FFFFFF"/>
    </a:lt1>
    <a:dk2>
      <a:srgbClr val="000000"/>
    </a:dk2>
    <a:lt2>
      <a:srgbClr val="F8F5E7"/>
    </a:lt2>
    <a:accent1>
      <a:srgbClr val="FF6632"/>
    </a:accent1>
    <a:accent2>
      <a:srgbClr val="EAE03C"/>
    </a:accent2>
    <a:accent3>
      <a:srgbClr val="8671FF"/>
    </a:accent3>
    <a:accent4>
      <a:srgbClr val="02BB49"/>
    </a:accent4>
    <a:accent5>
      <a:srgbClr val="9E8C58"/>
    </a:accent5>
    <a:accent6>
      <a:srgbClr val="F0A6A6"/>
    </a:accent6>
    <a:hlink>
      <a:srgbClr val="FF6632"/>
    </a:hlink>
    <a:folHlink>
      <a:srgbClr val="91804F"/>
    </a:folHlink>
  </a:clrScheme>
  <a:fontScheme name="Reform Society">
    <a:majorFont>
      <a:latin typeface="FORMULA CONDENSED RS WWW"/>
      <a:ea typeface=""/>
      <a:cs typeface=""/>
    </a:majorFont>
    <a:minorFont>
      <a:latin typeface="Inter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Reform Society 1">
    <a:dk1>
      <a:srgbClr val="000000"/>
    </a:dk1>
    <a:lt1>
      <a:srgbClr val="FFFFFF"/>
    </a:lt1>
    <a:dk2>
      <a:srgbClr val="000000"/>
    </a:dk2>
    <a:lt2>
      <a:srgbClr val="F8F5E7"/>
    </a:lt2>
    <a:accent1>
      <a:srgbClr val="FF6632"/>
    </a:accent1>
    <a:accent2>
      <a:srgbClr val="EAE03C"/>
    </a:accent2>
    <a:accent3>
      <a:srgbClr val="8671FF"/>
    </a:accent3>
    <a:accent4>
      <a:srgbClr val="02BB49"/>
    </a:accent4>
    <a:accent5>
      <a:srgbClr val="9E8C58"/>
    </a:accent5>
    <a:accent6>
      <a:srgbClr val="F0A6A6"/>
    </a:accent6>
    <a:hlink>
      <a:srgbClr val="FF6632"/>
    </a:hlink>
    <a:folHlink>
      <a:srgbClr val="91804F"/>
    </a:folHlink>
  </a:clrScheme>
  <a:fontScheme name="Reform Society">
    <a:majorFont>
      <a:latin typeface="FORMULA CONDENSED RS WWW"/>
      <a:ea typeface=""/>
      <a:cs typeface=""/>
    </a:majorFont>
    <a:minorFont>
      <a:latin typeface="Inter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Reform Society 1">
    <a:dk1>
      <a:srgbClr val="000000"/>
    </a:dk1>
    <a:lt1>
      <a:srgbClr val="FFFFFF"/>
    </a:lt1>
    <a:dk2>
      <a:srgbClr val="000000"/>
    </a:dk2>
    <a:lt2>
      <a:srgbClr val="F8F5E7"/>
    </a:lt2>
    <a:accent1>
      <a:srgbClr val="FF6632"/>
    </a:accent1>
    <a:accent2>
      <a:srgbClr val="EAE03C"/>
    </a:accent2>
    <a:accent3>
      <a:srgbClr val="8671FF"/>
    </a:accent3>
    <a:accent4>
      <a:srgbClr val="02BB49"/>
    </a:accent4>
    <a:accent5>
      <a:srgbClr val="9E8C58"/>
    </a:accent5>
    <a:accent6>
      <a:srgbClr val="F0A6A6"/>
    </a:accent6>
    <a:hlink>
      <a:srgbClr val="FF6632"/>
    </a:hlink>
    <a:folHlink>
      <a:srgbClr val="91804F"/>
    </a:folHlink>
  </a:clrScheme>
  <a:fontScheme name="Reform Society">
    <a:majorFont>
      <a:latin typeface="FORMULA CONDENSED RS WWW"/>
      <a:ea typeface=""/>
      <a:cs typeface=""/>
    </a:majorFont>
    <a:minorFont>
      <a:latin typeface="Inter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Reform Society 1">
    <a:dk1>
      <a:srgbClr val="000000"/>
    </a:dk1>
    <a:lt1>
      <a:srgbClr val="FFFFFF"/>
    </a:lt1>
    <a:dk2>
      <a:srgbClr val="000000"/>
    </a:dk2>
    <a:lt2>
      <a:srgbClr val="F8F5E7"/>
    </a:lt2>
    <a:accent1>
      <a:srgbClr val="FF6632"/>
    </a:accent1>
    <a:accent2>
      <a:srgbClr val="EAE03C"/>
    </a:accent2>
    <a:accent3>
      <a:srgbClr val="8671FF"/>
    </a:accent3>
    <a:accent4>
      <a:srgbClr val="02BB49"/>
    </a:accent4>
    <a:accent5>
      <a:srgbClr val="9E8C58"/>
    </a:accent5>
    <a:accent6>
      <a:srgbClr val="F0A6A6"/>
    </a:accent6>
    <a:hlink>
      <a:srgbClr val="FF6632"/>
    </a:hlink>
    <a:folHlink>
      <a:srgbClr val="91804F"/>
    </a:folHlink>
  </a:clrScheme>
  <a:fontScheme name="Reform Society">
    <a:majorFont>
      <a:latin typeface="FORMULA CONDENSED RS WWW"/>
      <a:ea typeface=""/>
      <a:cs typeface=""/>
    </a:majorFont>
    <a:minorFont>
      <a:latin typeface="Inter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Reform Society 1">
    <a:dk1>
      <a:srgbClr val="000000"/>
    </a:dk1>
    <a:lt1>
      <a:srgbClr val="FFFFFF"/>
    </a:lt1>
    <a:dk2>
      <a:srgbClr val="000000"/>
    </a:dk2>
    <a:lt2>
      <a:srgbClr val="F8F5E7"/>
    </a:lt2>
    <a:accent1>
      <a:srgbClr val="FF6632"/>
    </a:accent1>
    <a:accent2>
      <a:srgbClr val="EAE03C"/>
    </a:accent2>
    <a:accent3>
      <a:srgbClr val="8671FF"/>
    </a:accent3>
    <a:accent4>
      <a:srgbClr val="02BB49"/>
    </a:accent4>
    <a:accent5>
      <a:srgbClr val="9E8C58"/>
    </a:accent5>
    <a:accent6>
      <a:srgbClr val="F0A6A6"/>
    </a:accent6>
    <a:hlink>
      <a:srgbClr val="FF6632"/>
    </a:hlink>
    <a:folHlink>
      <a:srgbClr val="91804F"/>
    </a:folHlink>
  </a:clrScheme>
  <a:fontScheme name="Reform Society">
    <a:majorFont>
      <a:latin typeface="FORMULA CONDENSED RS WWW"/>
      <a:ea typeface=""/>
      <a:cs typeface=""/>
    </a:majorFont>
    <a:minorFont>
      <a:latin typeface="Inter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Reform Society 1">
    <a:dk1>
      <a:srgbClr val="000000"/>
    </a:dk1>
    <a:lt1>
      <a:srgbClr val="FFFFFF"/>
    </a:lt1>
    <a:dk2>
      <a:srgbClr val="000000"/>
    </a:dk2>
    <a:lt2>
      <a:srgbClr val="F8F5E7"/>
    </a:lt2>
    <a:accent1>
      <a:srgbClr val="FF6632"/>
    </a:accent1>
    <a:accent2>
      <a:srgbClr val="EAE03C"/>
    </a:accent2>
    <a:accent3>
      <a:srgbClr val="8671FF"/>
    </a:accent3>
    <a:accent4>
      <a:srgbClr val="02BB49"/>
    </a:accent4>
    <a:accent5>
      <a:srgbClr val="9E8C58"/>
    </a:accent5>
    <a:accent6>
      <a:srgbClr val="F0A6A6"/>
    </a:accent6>
    <a:hlink>
      <a:srgbClr val="FF6632"/>
    </a:hlink>
    <a:folHlink>
      <a:srgbClr val="91804F"/>
    </a:folHlink>
  </a:clrScheme>
  <a:fontScheme name="Reform Society">
    <a:majorFont>
      <a:latin typeface="FORMULA CONDENSED RS WWW"/>
      <a:ea typeface=""/>
      <a:cs typeface=""/>
    </a:majorFont>
    <a:minorFont>
      <a:latin typeface="Inter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Reform Society 1">
    <a:dk1>
      <a:srgbClr val="000000"/>
    </a:dk1>
    <a:lt1>
      <a:srgbClr val="FFFFFF"/>
    </a:lt1>
    <a:dk2>
      <a:srgbClr val="000000"/>
    </a:dk2>
    <a:lt2>
      <a:srgbClr val="F8F5E7"/>
    </a:lt2>
    <a:accent1>
      <a:srgbClr val="FF6632"/>
    </a:accent1>
    <a:accent2>
      <a:srgbClr val="EAE03C"/>
    </a:accent2>
    <a:accent3>
      <a:srgbClr val="8671FF"/>
    </a:accent3>
    <a:accent4>
      <a:srgbClr val="02BB49"/>
    </a:accent4>
    <a:accent5>
      <a:srgbClr val="9E8C58"/>
    </a:accent5>
    <a:accent6>
      <a:srgbClr val="F0A6A6"/>
    </a:accent6>
    <a:hlink>
      <a:srgbClr val="FF6632"/>
    </a:hlink>
    <a:folHlink>
      <a:srgbClr val="91804F"/>
    </a:folHlink>
  </a:clrScheme>
  <a:fontScheme name="Reform Society">
    <a:majorFont>
      <a:latin typeface="FORMULA CONDENSED RS WWW"/>
      <a:ea typeface=""/>
      <a:cs typeface=""/>
    </a:majorFont>
    <a:minorFont>
      <a:latin typeface="Inter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Reform Society 1">
    <a:dk1>
      <a:srgbClr val="000000"/>
    </a:dk1>
    <a:lt1>
      <a:srgbClr val="FFFFFF"/>
    </a:lt1>
    <a:dk2>
      <a:srgbClr val="000000"/>
    </a:dk2>
    <a:lt2>
      <a:srgbClr val="F8F5E7"/>
    </a:lt2>
    <a:accent1>
      <a:srgbClr val="FF6632"/>
    </a:accent1>
    <a:accent2>
      <a:srgbClr val="EAE03C"/>
    </a:accent2>
    <a:accent3>
      <a:srgbClr val="8671FF"/>
    </a:accent3>
    <a:accent4>
      <a:srgbClr val="02BB49"/>
    </a:accent4>
    <a:accent5>
      <a:srgbClr val="9E8C58"/>
    </a:accent5>
    <a:accent6>
      <a:srgbClr val="F0A6A6"/>
    </a:accent6>
    <a:hlink>
      <a:srgbClr val="FF6632"/>
    </a:hlink>
    <a:folHlink>
      <a:srgbClr val="91804F"/>
    </a:folHlink>
  </a:clrScheme>
  <a:fontScheme name="Reform Society">
    <a:majorFont>
      <a:latin typeface="FORMULA CONDENSED RS WWW"/>
      <a:ea typeface=""/>
      <a:cs typeface=""/>
    </a:majorFont>
    <a:minorFont>
      <a:latin typeface="Inter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Reform Society 1">
    <a:dk1>
      <a:srgbClr val="000000"/>
    </a:dk1>
    <a:lt1>
      <a:srgbClr val="FFFFFF"/>
    </a:lt1>
    <a:dk2>
      <a:srgbClr val="000000"/>
    </a:dk2>
    <a:lt2>
      <a:srgbClr val="F8F5E7"/>
    </a:lt2>
    <a:accent1>
      <a:srgbClr val="FF6632"/>
    </a:accent1>
    <a:accent2>
      <a:srgbClr val="EAE03C"/>
    </a:accent2>
    <a:accent3>
      <a:srgbClr val="8671FF"/>
    </a:accent3>
    <a:accent4>
      <a:srgbClr val="02BB49"/>
    </a:accent4>
    <a:accent5>
      <a:srgbClr val="9E8C58"/>
    </a:accent5>
    <a:accent6>
      <a:srgbClr val="F0A6A6"/>
    </a:accent6>
    <a:hlink>
      <a:srgbClr val="FF6632"/>
    </a:hlink>
    <a:folHlink>
      <a:srgbClr val="91804F"/>
    </a:folHlink>
  </a:clrScheme>
  <a:fontScheme name="Reform Society">
    <a:majorFont>
      <a:latin typeface="FORMULA CONDENSED RS WWW"/>
      <a:ea typeface=""/>
      <a:cs typeface=""/>
    </a:majorFont>
    <a:minorFont>
      <a:latin typeface="Inter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Reform Society 1">
    <a:dk1>
      <a:srgbClr val="000000"/>
    </a:dk1>
    <a:lt1>
      <a:srgbClr val="FFFFFF"/>
    </a:lt1>
    <a:dk2>
      <a:srgbClr val="000000"/>
    </a:dk2>
    <a:lt2>
      <a:srgbClr val="F8F5E7"/>
    </a:lt2>
    <a:accent1>
      <a:srgbClr val="FF6632"/>
    </a:accent1>
    <a:accent2>
      <a:srgbClr val="EAE03C"/>
    </a:accent2>
    <a:accent3>
      <a:srgbClr val="8671FF"/>
    </a:accent3>
    <a:accent4>
      <a:srgbClr val="02BB49"/>
    </a:accent4>
    <a:accent5>
      <a:srgbClr val="9E8C58"/>
    </a:accent5>
    <a:accent6>
      <a:srgbClr val="F0A6A6"/>
    </a:accent6>
    <a:hlink>
      <a:srgbClr val="FF6632"/>
    </a:hlink>
    <a:folHlink>
      <a:srgbClr val="91804F"/>
    </a:folHlink>
  </a:clrScheme>
  <a:fontScheme name="Reform Society">
    <a:majorFont>
      <a:latin typeface="FORMULA CONDENSED RS WWW"/>
      <a:ea typeface=""/>
      <a:cs typeface=""/>
    </a:majorFont>
    <a:minorFont>
      <a:latin typeface="Inter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Reform Society 1">
    <a:dk1>
      <a:srgbClr val="000000"/>
    </a:dk1>
    <a:lt1>
      <a:srgbClr val="FFFFFF"/>
    </a:lt1>
    <a:dk2>
      <a:srgbClr val="000000"/>
    </a:dk2>
    <a:lt2>
      <a:srgbClr val="F8F5E7"/>
    </a:lt2>
    <a:accent1>
      <a:srgbClr val="FF6632"/>
    </a:accent1>
    <a:accent2>
      <a:srgbClr val="EAE03C"/>
    </a:accent2>
    <a:accent3>
      <a:srgbClr val="8671FF"/>
    </a:accent3>
    <a:accent4>
      <a:srgbClr val="02BB49"/>
    </a:accent4>
    <a:accent5>
      <a:srgbClr val="9E8C58"/>
    </a:accent5>
    <a:accent6>
      <a:srgbClr val="F0A6A6"/>
    </a:accent6>
    <a:hlink>
      <a:srgbClr val="FF6632"/>
    </a:hlink>
    <a:folHlink>
      <a:srgbClr val="91804F"/>
    </a:folHlink>
  </a:clrScheme>
  <a:fontScheme name="Reform Society">
    <a:majorFont>
      <a:latin typeface="FORMULA CONDENSED RS WWW"/>
      <a:ea typeface=""/>
      <a:cs typeface=""/>
    </a:majorFont>
    <a:minorFont>
      <a:latin typeface="Inter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Reform Society 1">
    <a:dk1>
      <a:srgbClr val="000000"/>
    </a:dk1>
    <a:lt1>
      <a:srgbClr val="FFFFFF"/>
    </a:lt1>
    <a:dk2>
      <a:srgbClr val="000000"/>
    </a:dk2>
    <a:lt2>
      <a:srgbClr val="F8F5E7"/>
    </a:lt2>
    <a:accent1>
      <a:srgbClr val="FF6632"/>
    </a:accent1>
    <a:accent2>
      <a:srgbClr val="EAE03C"/>
    </a:accent2>
    <a:accent3>
      <a:srgbClr val="8671FF"/>
    </a:accent3>
    <a:accent4>
      <a:srgbClr val="02BB49"/>
    </a:accent4>
    <a:accent5>
      <a:srgbClr val="9E8C58"/>
    </a:accent5>
    <a:accent6>
      <a:srgbClr val="F0A6A6"/>
    </a:accent6>
    <a:hlink>
      <a:srgbClr val="FF6632"/>
    </a:hlink>
    <a:folHlink>
      <a:srgbClr val="91804F"/>
    </a:folHlink>
  </a:clrScheme>
  <a:fontScheme name="Reform Society">
    <a:majorFont>
      <a:latin typeface="FORMULA CONDENSED RS WWW"/>
      <a:ea typeface=""/>
      <a:cs typeface=""/>
    </a:majorFont>
    <a:minorFont>
      <a:latin typeface="Inter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Reform Society 1">
    <a:dk1>
      <a:srgbClr val="000000"/>
    </a:dk1>
    <a:lt1>
      <a:srgbClr val="FFFFFF"/>
    </a:lt1>
    <a:dk2>
      <a:srgbClr val="000000"/>
    </a:dk2>
    <a:lt2>
      <a:srgbClr val="F8F5E7"/>
    </a:lt2>
    <a:accent1>
      <a:srgbClr val="FF6632"/>
    </a:accent1>
    <a:accent2>
      <a:srgbClr val="EAE03C"/>
    </a:accent2>
    <a:accent3>
      <a:srgbClr val="8671FF"/>
    </a:accent3>
    <a:accent4>
      <a:srgbClr val="02BB49"/>
    </a:accent4>
    <a:accent5>
      <a:srgbClr val="9E8C58"/>
    </a:accent5>
    <a:accent6>
      <a:srgbClr val="F0A6A6"/>
    </a:accent6>
    <a:hlink>
      <a:srgbClr val="FF6632"/>
    </a:hlink>
    <a:folHlink>
      <a:srgbClr val="91804F"/>
    </a:folHlink>
  </a:clrScheme>
  <a:fontScheme name="Reform Society">
    <a:majorFont>
      <a:latin typeface="FORMULA CONDENSED RS WWW"/>
      <a:ea typeface=""/>
      <a:cs typeface=""/>
    </a:majorFont>
    <a:minorFont>
      <a:latin typeface="Inter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Reform Society 1">
    <a:dk1>
      <a:srgbClr val="000000"/>
    </a:dk1>
    <a:lt1>
      <a:srgbClr val="FFFFFF"/>
    </a:lt1>
    <a:dk2>
      <a:srgbClr val="000000"/>
    </a:dk2>
    <a:lt2>
      <a:srgbClr val="F8F5E7"/>
    </a:lt2>
    <a:accent1>
      <a:srgbClr val="FF6632"/>
    </a:accent1>
    <a:accent2>
      <a:srgbClr val="EAE03C"/>
    </a:accent2>
    <a:accent3>
      <a:srgbClr val="8671FF"/>
    </a:accent3>
    <a:accent4>
      <a:srgbClr val="02BB49"/>
    </a:accent4>
    <a:accent5>
      <a:srgbClr val="9E8C58"/>
    </a:accent5>
    <a:accent6>
      <a:srgbClr val="F0A6A6"/>
    </a:accent6>
    <a:hlink>
      <a:srgbClr val="FF6632"/>
    </a:hlink>
    <a:folHlink>
      <a:srgbClr val="91804F"/>
    </a:folHlink>
  </a:clrScheme>
  <a:fontScheme name="Reform Society">
    <a:majorFont>
      <a:latin typeface="FORMULA CONDENSED RS WWW"/>
      <a:ea typeface=""/>
      <a:cs typeface=""/>
    </a:majorFont>
    <a:minorFont>
      <a:latin typeface="Inter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Reform Society 1">
    <a:dk1>
      <a:srgbClr val="000000"/>
    </a:dk1>
    <a:lt1>
      <a:srgbClr val="FFFFFF"/>
    </a:lt1>
    <a:dk2>
      <a:srgbClr val="000000"/>
    </a:dk2>
    <a:lt2>
      <a:srgbClr val="F8F5E7"/>
    </a:lt2>
    <a:accent1>
      <a:srgbClr val="FF6632"/>
    </a:accent1>
    <a:accent2>
      <a:srgbClr val="EAE03C"/>
    </a:accent2>
    <a:accent3>
      <a:srgbClr val="8671FF"/>
    </a:accent3>
    <a:accent4>
      <a:srgbClr val="02BB49"/>
    </a:accent4>
    <a:accent5>
      <a:srgbClr val="9E8C58"/>
    </a:accent5>
    <a:accent6>
      <a:srgbClr val="F0A6A6"/>
    </a:accent6>
    <a:hlink>
      <a:srgbClr val="FF6632"/>
    </a:hlink>
    <a:folHlink>
      <a:srgbClr val="91804F"/>
    </a:folHlink>
  </a:clrScheme>
  <a:fontScheme name="Reform Society">
    <a:majorFont>
      <a:latin typeface="FORMULA CONDENSED RS WWW"/>
      <a:ea typeface=""/>
      <a:cs typeface=""/>
    </a:majorFont>
    <a:minorFont>
      <a:latin typeface="Inter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Reform Society 1">
    <a:dk1>
      <a:srgbClr val="000000"/>
    </a:dk1>
    <a:lt1>
      <a:srgbClr val="FFFFFF"/>
    </a:lt1>
    <a:dk2>
      <a:srgbClr val="000000"/>
    </a:dk2>
    <a:lt2>
      <a:srgbClr val="F8F5E7"/>
    </a:lt2>
    <a:accent1>
      <a:srgbClr val="FF6632"/>
    </a:accent1>
    <a:accent2>
      <a:srgbClr val="EAE03C"/>
    </a:accent2>
    <a:accent3>
      <a:srgbClr val="8671FF"/>
    </a:accent3>
    <a:accent4>
      <a:srgbClr val="02BB49"/>
    </a:accent4>
    <a:accent5>
      <a:srgbClr val="9E8C58"/>
    </a:accent5>
    <a:accent6>
      <a:srgbClr val="F0A6A6"/>
    </a:accent6>
    <a:hlink>
      <a:srgbClr val="FF6632"/>
    </a:hlink>
    <a:folHlink>
      <a:srgbClr val="91804F"/>
    </a:folHlink>
  </a:clrScheme>
  <a:fontScheme name="Reform Society">
    <a:majorFont>
      <a:latin typeface="FORMULA CONDENSED RS WWW"/>
      <a:ea typeface=""/>
      <a:cs typeface=""/>
    </a:majorFont>
    <a:minorFont>
      <a:latin typeface="Inter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Reform Society 1">
    <a:dk1>
      <a:srgbClr val="000000"/>
    </a:dk1>
    <a:lt1>
      <a:srgbClr val="FFFFFF"/>
    </a:lt1>
    <a:dk2>
      <a:srgbClr val="000000"/>
    </a:dk2>
    <a:lt2>
      <a:srgbClr val="F8F5E7"/>
    </a:lt2>
    <a:accent1>
      <a:srgbClr val="FF6632"/>
    </a:accent1>
    <a:accent2>
      <a:srgbClr val="EAE03C"/>
    </a:accent2>
    <a:accent3>
      <a:srgbClr val="8671FF"/>
    </a:accent3>
    <a:accent4>
      <a:srgbClr val="02BB49"/>
    </a:accent4>
    <a:accent5>
      <a:srgbClr val="9E8C58"/>
    </a:accent5>
    <a:accent6>
      <a:srgbClr val="F0A6A6"/>
    </a:accent6>
    <a:hlink>
      <a:srgbClr val="FF6632"/>
    </a:hlink>
    <a:folHlink>
      <a:srgbClr val="91804F"/>
    </a:folHlink>
  </a:clrScheme>
  <a:fontScheme name="Reform Society">
    <a:majorFont>
      <a:latin typeface="FORMULA CONDENSED RS WWW"/>
      <a:ea typeface=""/>
      <a:cs typeface=""/>
    </a:majorFont>
    <a:minorFont>
      <a:latin typeface="Inter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Start, slut och bilder</Template>
  <TotalTime>602</TotalTime>
  <Words>1007</Words>
  <Application>Microsoft Office PowerPoint</Application>
  <PresentationFormat>Bildspel på skärmen (16:9)</PresentationFormat>
  <Paragraphs>96</Paragraphs>
  <Slides>34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5</vt:i4>
      </vt:variant>
      <vt:variant>
        <vt:lpstr>Bildrubriker</vt:lpstr>
      </vt:variant>
      <vt:variant>
        <vt:i4>34</vt:i4>
      </vt:variant>
    </vt:vector>
  </HeadingPairs>
  <TitlesOfParts>
    <vt:vector size="46" baseType="lpstr">
      <vt:lpstr>Aptos</vt:lpstr>
      <vt:lpstr>Arial</vt:lpstr>
      <vt:lpstr>Consolas</vt:lpstr>
      <vt:lpstr>Formula Condensed</vt:lpstr>
      <vt:lpstr>FORMULA CONDENSED RS WWW</vt:lpstr>
      <vt:lpstr>Inter</vt:lpstr>
      <vt:lpstr>Verdana</vt:lpstr>
      <vt:lpstr>Start, slut och bilder</vt:lpstr>
      <vt:lpstr>Innehållssidor</vt:lpstr>
      <vt:lpstr>Innehåll i flera delar</vt:lpstr>
      <vt:lpstr>Återkommande bilder</vt:lpstr>
      <vt:lpstr>Dokument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PptxGenJS Presentation</dc:subject>
  <dc:creator>Njord Frölander</dc:creator>
  <cp:lastModifiedBy>Peter Edfelt</cp:lastModifiedBy>
  <cp:revision>74</cp:revision>
  <dcterms:created xsi:type="dcterms:W3CDTF">2026-04-29T11:52:09Z</dcterms:created>
  <dcterms:modified xsi:type="dcterms:W3CDTF">2026-06-04T11:36:18Z</dcterms:modified>
</cp:coreProperties>
</file>