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4"/>
  </p:sldMasterIdLst>
  <p:notesMasterIdLst>
    <p:notesMasterId r:id="rId15"/>
  </p:notesMasterIdLst>
  <p:handoutMasterIdLst>
    <p:handoutMasterId r:id="rId16"/>
  </p:handoutMasterIdLst>
  <p:sldIdLst>
    <p:sldId id="256" r:id="rId5"/>
    <p:sldId id="257" r:id="rId6"/>
    <p:sldId id="258" r:id="rId7"/>
    <p:sldId id="259" r:id="rId8"/>
    <p:sldId id="260" r:id="rId9"/>
    <p:sldId id="261" r:id="rId10"/>
    <p:sldId id="263" r:id="rId11"/>
    <p:sldId id="262" r:id="rId12"/>
    <p:sldId id="264" r:id="rId13"/>
    <p:sldId id="265" r:id="rId14"/>
  </p:sldIdLst>
  <p:sldSz cx="9144000" cy="6858000" type="screen4x3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03" userDrawn="1">
          <p15:clr>
            <a:srgbClr val="A4A3A4"/>
          </p15:clr>
        </p15:guide>
        <p15:guide id="2" pos="408" userDrawn="1">
          <p15:clr>
            <a:srgbClr val="A4A3A4"/>
          </p15:clr>
        </p15:guide>
        <p15:guide id="3" orient="horz" pos="777" userDrawn="1">
          <p15:clr>
            <a:srgbClr val="A4A3A4"/>
          </p15:clr>
        </p15:guide>
        <p15:guide id="4" pos="2404" userDrawn="1">
          <p15:clr>
            <a:srgbClr val="A4A3A4"/>
          </p15:clr>
        </p15:guide>
        <p15:guide id="5" pos="546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6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85" autoAdjust="0"/>
    <p:restoredTop sz="74346" autoAdjust="0"/>
  </p:normalViewPr>
  <p:slideViewPr>
    <p:cSldViewPr snapToGrid="0" snapToObjects="1" showGuides="1">
      <p:cViewPr varScale="1">
        <p:scale>
          <a:sx n="51" d="100"/>
          <a:sy n="51" d="100"/>
        </p:scale>
        <p:origin x="1524" y="40"/>
      </p:cViewPr>
      <p:guideLst>
        <p:guide orient="horz" pos="1003"/>
        <p:guide pos="408"/>
        <p:guide orient="horz" pos="777"/>
        <p:guide pos="2404"/>
        <p:guide pos="5465"/>
      </p:guideLst>
    </p:cSldViewPr>
  </p:slideViewPr>
  <p:outlineViewPr>
    <p:cViewPr>
      <p:scale>
        <a:sx n="33" d="100"/>
        <a:sy n="33" d="100"/>
      </p:scale>
      <p:origin x="0" y="-133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r>
              <a:rPr lang="sv-SE" smtClean="0"/>
              <a:t>2024-10-15</a:t>
            </a:r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7555DCC8-C29F-4165-A4F0-423644F59F7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49156119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r>
              <a:rPr lang="sv-SE" smtClean="0"/>
              <a:t>2024-10-15</a:t>
            </a:r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249363" y="1279525"/>
            <a:ext cx="4605337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68FD80A3-E747-DA4A-8F47-59388CF8799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8162588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medlem@hjart-lung.se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Riksförbundet</a:t>
            </a:r>
            <a:r>
              <a:rPr lang="sv-SE" baseline="0" dirty="0"/>
              <a:t> </a:t>
            </a:r>
            <a:r>
              <a:rPr lang="sv-SE" baseline="0" dirty="0" err="1"/>
              <a:t>HjärtLung</a:t>
            </a:r>
            <a:endParaRPr lang="sv-SE" dirty="0"/>
          </a:p>
          <a:p>
            <a:r>
              <a:rPr lang="sv-SE" dirty="0"/>
              <a:t>Vi är en ideell organisation som arbetar för att alla med </a:t>
            </a:r>
            <a:r>
              <a:rPr lang="sv-SE" dirty="0" smtClean="0">
                <a:solidFill>
                  <a:schemeClr val="bg1"/>
                </a:solidFill>
              </a:rPr>
              <a:t>hjärt-,</a:t>
            </a:r>
            <a:r>
              <a:rPr lang="sv-SE" baseline="0" dirty="0" smtClean="0">
                <a:solidFill>
                  <a:schemeClr val="bg1"/>
                </a:solidFill>
              </a:rPr>
              <a:t> kärl-, och </a:t>
            </a:r>
            <a:r>
              <a:rPr lang="sv-SE" dirty="0" smtClean="0">
                <a:solidFill>
                  <a:schemeClr val="bg1"/>
                </a:solidFill>
              </a:rPr>
              <a:t>lungsjukdom </a:t>
            </a:r>
            <a:r>
              <a:rPr lang="sv-SE" dirty="0"/>
              <a:t>i Sverige ska kunna leva ett så bra liv som möjligt. Oavsett vilka de är, var de bor eller vad de tror på. Vårt jobb är viktigt. I Sverige lever över två miljoner människor med hjärt-, kärl- och lungsjukdom. De har rätt till ett bra liv, till rätt behandling och till värme och gemenskap. Det är därför vi finns.</a:t>
            </a:r>
          </a:p>
          <a:p>
            <a:endParaRPr lang="sv-SE" dirty="0"/>
          </a:p>
          <a:p>
            <a:pPr defTabSz="990752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sv-SE" dirty="0"/>
              <a:t>Vi har </a:t>
            </a:r>
            <a:r>
              <a:rPr lang="sv-SE" sz="1000" dirty="0"/>
              <a:t>närmare 35.000 medlemmar och cirka </a:t>
            </a:r>
            <a:r>
              <a:rPr lang="sv-SE" sz="1000" dirty="0"/>
              <a:t>160 </a:t>
            </a:r>
            <a:r>
              <a:rPr lang="sv-SE" sz="1000" dirty="0"/>
              <a:t>föreningar </a:t>
            </a:r>
            <a:r>
              <a:rPr lang="sv-SE" sz="1000" dirty="0" err="1"/>
              <a:t>inkl</a:t>
            </a:r>
            <a:r>
              <a:rPr lang="sv-SE" sz="1000" dirty="0"/>
              <a:t> medlemsorganisationer </a:t>
            </a:r>
            <a:r>
              <a:rPr lang="sv-SE" baseline="0" dirty="0"/>
              <a:t>runt om i landet och är en av Sveriges största patientorganisationer.</a:t>
            </a:r>
          </a:p>
          <a:p>
            <a:endParaRPr lang="sv-SE" baseline="0" dirty="0"/>
          </a:p>
          <a:p>
            <a:endParaRPr lang="sv-SE" baseline="0" dirty="0"/>
          </a:p>
          <a:p>
            <a:endParaRPr lang="sv-SE" baseline="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FD80A3-E747-DA4A-8F47-59388CF8799D}" type="slidenum">
              <a:rPr lang="sv-SE" smtClean="0"/>
              <a:t>2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sv-SE" smtClean="0"/>
              <a:t>2024-10-15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234089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baseline="0" dirty="0"/>
              <a:t>Detta är en översiktsbild och bilderna 4-8 är en fördjupning av ovanstående punkter.</a:t>
            </a:r>
          </a:p>
          <a:p>
            <a:endParaRPr lang="sv-SE" baseline="0" dirty="0"/>
          </a:p>
          <a:p>
            <a:r>
              <a:rPr lang="sv-SE" baseline="0" dirty="0"/>
              <a:t>Vi jobbar för alla med hjärt-, kärl- och lungsjukdom inom följande kärnområden:</a:t>
            </a:r>
          </a:p>
          <a:p>
            <a:endParaRPr lang="sv-SE" baseline="0" dirty="0"/>
          </a:p>
          <a:p>
            <a:pPr marL="185766" indent="-185766">
              <a:buFont typeface="Arial" panose="020B0604020202020204" pitchFamily="34" charset="0"/>
              <a:buChar char="•"/>
            </a:pPr>
            <a:r>
              <a:rPr lang="sv-SE" baseline="0" dirty="0"/>
              <a:t>Opinionsbildning</a:t>
            </a:r>
          </a:p>
          <a:p>
            <a:pPr marL="185766" indent="-185766">
              <a:buFont typeface="Arial" panose="020B0604020202020204" pitchFamily="34" charset="0"/>
              <a:buChar char="•"/>
            </a:pPr>
            <a:r>
              <a:rPr lang="sv-SE" baseline="0" dirty="0"/>
              <a:t>Livsstil</a:t>
            </a:r>
          </a:p>
          <a:p>
            <a:pPr marL="185766" indent="-185766">
              <a:buFont typeface="Arial" panose="020B0604020202020204" pitchFamily="34" charset="0"/>
              <a:buChar char="•"/>
            </a:pPr>
            <a:r>
              <a:rPr lang="sv-SE" baseline="0" dirty="0" err="1"/>
              <a:t>Trygghet-gemenskap-stöd</a:t>
            </a:r>
            <a:endParaRPr lang="sv-SE" baseline="0" dirty="0"/>
          </a:p>
          <a:p>
            <a:pPr marL="185766" indent="-185766">
              <a:buFont typeface="Arial" panose="020B0604020202020204" pitchFamily="34" charset="0"/>
              <a:buChar char="•"/>
            </a:pPr>
            <a:endParaRPr lang="sv-SE" baseline="0" dirty="0"/>
          </a:p>
          <a:p>
            <a:r>
              <a:rPr lang="sv-SE" baseline="0" dirty="0"/>
              <a:t>Vi ger också ut tidningen </a:t>
            </a:r>
            <a:r>
              <a:rPr lang="sv-SE" baseline="0" dirty="0" smtClean="0"/>
              <a:t>Status, </a:t>
            </a:r>
            <a:r>
              <a:rPr lang="sv-SE" baseline="0" dirty="0" err="1" smtClean="0"/>
              <a:t>digtala</a:t>
            </a:r>
            <a:r>
              <a:rPr lang="sv-SE" baseline="0" dirty="0" smtClean="0"/>
              <a:t> nyhetsbrev </a:t>
            </a:r>
            <a:r>
              <a:rPr lang="sv-SE" baseline="0" dirty="0"/>
              <a:t>samt </a:t>
            </a:r>
            <a:r>
              <a:rPr lang="sv-SE" u="none" baseline="0" dirty="0"/>
              <a:t>stödjer forskning för </a:t>
            </a:r>
            <a:r>
              <a:rPr lang="sv-SE" u="none" baseline="0" dirty="0" smtClean="0"/>
              <a:t>en bättre vård och en bättre </a:t>
            </a:r>
            <a:r>
              <a:rPr lang="sv-SE" u="none" baseline="0" dirty="0"/>
              <a:t>vardag efter diagnosen.</a:t>
            </a:r>
            <a:endParaRPr lang="sv-SE" u="non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FD80A3-E747-DA4A-8F47-59388CF8799D}" type="slidenum">
              <a:rPr lang="sv-SE" smtClean="0"/>
              <a:t>3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sv-SE" smtClean="0"/>
              <a:t>2024-10-15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613182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752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sv-SE" sz="1000" dirty="0"/>
              <a:t>Vi företräder våra medlemmar och människor med hjärt-, kärl- och lungsjukdom.</a:t>
            </a:r>
          </a:p>
          <a:p>
            <a:pPr defTabSz="990752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endParaRPr lang="sv-SE" dirty="0"/>
          </a:p>
          <a:p>
            <a:r>
              <a:rPr lang="sv-SE" sz="1000" dirty="0"/>
              <a:t>Vi deltar i samhällsdebatten och ställer krav på utvecklingen främst inom hälso- och sjukvården. Det sker i dialog med företrädare från riksdagen, departementen, landstingen, Socialstyrelsen, medicinska professionen och andra organisationer. Vi arbetar för personcentrerad vård där patienten deltar aktivt i planering och genomförande av den egna vården i samarbete med vårdpersonal. </a:t>
            </a:r>
          </a:p>
          <a:p>
            <a:endParaRPr lang="sv-SE" sz="1000" dirty="0"/>
          </a:p>
          <a:p>
            <a:r>
              <a:rPr lang="sv-SE" sz="1000" dirty="0"/>
              <a:t>I samverkan med hälso- och sjukvården arbetar vi fram nytt material och nya modeller för att ytterligare höja nivån på vård och rehabilitering.</a:t>
            </a:r>
          </a:p>
          <a:p>
            <a:endParaRPr lang="sv-SE" sz="1000" dirty="0"/>
          </a:p>
          <a:p>
            <a:r>
              <a:rPr lang="sv-SE" sz="1000" dirty="0"/>
              <a:t>Vi följer och påverkar kommuner och landsting i hjärt- och lungfrågor. </a:t>
            </a:r>
          </a:p>
          <a:p>
            <a:endParaRPr lang="sv-SE" sz="1000" dirty="0"/>
          </a:p>
          <a:p>
            <a:r>
              <a:rPr lang="sv-SE" dirty="0"/>
              <a:t>Exempel på aktiviteter och projekt:</a:t>
            </a:r>
          </a:p>
          <a:p>
            <a:endParaRPr lang="sv-SE" dirty="0"/>
          </a:p>
          <a:p>
            <a:pPr marL="185766" indent="-185766">
              <a:buFont typeface="Arial" panose="020B0604020202020204" pitchFamily="34" charset="0"/>
              <a:buChar char="•"/>
            </a:pPr>
            <a:r>
              <a:rPr lang="sv-SE" dirty="0"/>
              <a:t>Hjärtemånaden</a:t>
            </a:r>
          </a:p>
          <a:p>
            <a:pPr marL="185766" indent="-185766">
              <a:buFont typeface="Arial" panose="020B0604020202020204" pitchFamily="34" charset="0"/>
              <a:buChar char="•"/>
            </a:pPr>
            <a:r>
              <a:rPr lang="sv-SE" dirty="0"/>
              <a:t>Lungmånaden</a:t>
            </a:r>
          </a:p>
          <a:p>
            <a:pPr marL="185766" indent="-185766">
              <a:buFont typeface="Arial" panose="020B0604020202020204" pitchFamily="34" charset="0"/>
              <a:buChar char="•"/>
            </a:pPr>
            <a:r>
              <a:rPr lang="sv-SE" u="none" dirty="0"/>
              <a:t>HLR-veckan</a:t>
            </a:r>
            <a:endParaRPr lang="sv-SE" sz="1000" dirty="0"/>
          </a:p>
          <a:p>
            <a:pPr marL="185766" indent="-185766">
              <a:buFont typeface="Arial" panose="020B0604020202020204" pitchFamily="34" charset="0"/>
              <a:buChar char="•"/>
            </a:pPr>
            <a:r>
              <a:rPr lang="sv-SE" sz="1000" dirty="0"/>
              <a:t>Årets Hjärt-</a:t>
            </a:r>
            <a:r>
              <a:rPr lang="sv-SE" sz="1000" dirty="0" err="1"/>
              <a:t>lungräddare</a:t>
            </a:r>
            <a:endParaRPr lang="sv-SE" sz="1000" dirty="0"/>
          </a:p>
          <a:p>
            <a:r>
              <a:rPr lang="sv-SE" dirty="0"/>
              <a:t>•</a:t>
            </a:r>
            <a:r>
              <a:rPr lang="sv-SE" baseline="0" dirty="0"/>
              <a:t>   </a:t>
            </a:r>
            <a:r>
              <a:rPr lang="sv-SE" dirty="0" smtClean="0"/>
              <a:t>Hjärtguiden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FD80A3-E747-DA4A-8F47-59388CF8799D}" type="slidenum">
              <a:rPr lang="sv-SE" smtClean="0"/>
              <a:t>4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sv-SE" smtClean="0"/>
              <a:t>2024-10-15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75614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Vi påverkar attityder hos allmänheten när det gäller livsstilsfrågor. </a:t>
            </a:r>
          </a:p>
          <a:p>
            <a:r>
              <a:rPr lang="sv-SE" dirty="0"/>
              <a:t>Syftet är att sprida kunskap om hjärt-, kärl- och lungsjukdomar, rätten till vård, behandling och långsiktiga livsstilsförändringar</a:t>
            </a:r>
            <a:r>
              <a:rPr lang="sv-SE" dirty="0" smtClean="0"/>
              <a:t>. </a:t>
            </a:r>
          </a:p>
          <a:p>
            <a:endParaRPr lang="sv-SE" dirty="0"/>
          </a:p>
          <a:p>
            <a:r>
              <a:rPr lang="sv-SE" dirty="0"/>
              <a:t>För medlemmar:</a:t>
            </a:r>
          </a:p>
          <a:p>
            <a:r>
              <a:rPr lang="sv-SE" dirty="0"/>
              <a:t>Vi tar fram</a:t>
            </a:r>
            <a:r>
              <a:rPr lang="sv-SE" baseline="0" dirty="0"/>
              <a:t> motions- och träningsprogram för att erbjuda en möjlighet till anpassad </a:t>
            </a:r>
            <a:r>
              <a:rPr lang="sv-SE" baseline="0" dirty="0" smtClean="0"/>
              <a:t>motion.</a:t>
            </a:r>
            <a:endParaRPr lang="sv-SE" baseline="0" dirty="0"/>
          </a:p>
          <a:p>
            <a:r>
              <a:rPr lang="sv-SE" baseline="0" dirty="0"/>
              <a:t>Vi anordnar studiecirklar och tematräffar i livsstilsfrågor samt föreläsningar och samtalsgrupper utifrån olika diagnoser</a:t>
            </a:r>
            <a:r>
              <a:rPr lang="sv-SE" baseline="0" dirty="0" smtClean="0"/>
              <a:t>. Vi erbjuder samtalsstöd via våra diagnosstödjare och digitala livsstilsaktiviteter så som yoga, jympa och kurser, via riksförbundet.</a:t>
            </a:r>
            <a:endParaRPr lang="sv-SE" baseline="0" dirty="0"/>
          </a:p>
          <a:p>
            <a:r>
              <a:rPr lang="sv-SE" baseline="0" dirty="0"/>
              <a:t>Vi tar fram material om våra diagnoser, med information om sjukdom, behandling och livsstil.</a:t>
            </a:r>
          </a:p>
          <a:p>
            <a:endParaRPr lang="sv-SE" baseline="0" dirty="0"/>
          </a:p>
          <a:p>
            <a:r>
              <a:rPr lang="sv-SE" baseline="0" dirty="0"/>
              <a:t>För alla:</a:t>
            </a:r>
          </a:p>
          <a:p>
            <a:r>
              <a:rPr lang="sv-SE" sz="1000" dirty="0"/>
              <a:t>Vi samarbetar med landets kommuner för att skapa promenader för ett hälsosammare Sverige.</a:t>
            </a:r>
          </a:p>
          <a:p>
            <a:r>
              <a:rPr lang="sv-SE" sz="1000" dirty="0"/>
              <a:t>Hälsans Stig är en trygg och promenadvänlig slinga utan given start- eller slutpunkt. Slingan är vanligen 3-6 kilometer lång och löper där människor normalt brukar promenera. Det finns idag cirka </a:t>
            </a:r>
            <a:r>
              <a:rPr lang="sv-SE" sz="1000" dirty="0"/>
              <a:t>160 </a:t>
            </a:r>
            <a:r>
              <a:rPr lang="sv-SE" sz="1000" dirty="0"/>
              <a:t>Hälsans Stig runt om i landet.</a:t>
            </a:r>
          </a:p>
          <a:p>
            <a:pPr defTabSz="990752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sv-SE" baseline="0" dirty="0"/>
              <a:t>Vi tar fram diagnosbroschyrer för alla som vill få en bättre förståelse för sin sjukdom och vad som krävs för att leva med den.</a:t>
            </a:r>
          </a:p>
          <a:p>
            <a:endParaRPr lang="sv-SE" dirty="0"/>
          </a:p>
          <a:p>
            <a:endParaRPr lang="sv-SE" dirty="0"/>
          </a:p>
          <a:p>
            <a:r>
              <a:rPr lang="sv-SE" dirty="0"/>
              <a:t>För vården:</a:t>
            </a:r>
          </a:p>
          <a:p>
            <a:r>
              <a:rPr lang="sv-SE" dirty="0"/>
              <a:t>Vi</a:t>
            </a:r>
            <a:r>
              <a:rPr lang="sv-SE" baseline="0" dirty="0"/>
              <a:t> erbjuder </a:t>
            </a:r>
            <a:r>
              <a:rPr lang="sv-SE" dirty="0"/>
              <a:t>kompletta och kostnadsfria</a:t>
            </a:r>
            <a:r>
              <a:rPr lang="sv-SE" baseline="0" dirty="0"/>
              <a:t> patientutbildningar som vårdpersonal över hela landet kan använda för att utbilda sina patienter. Utbildningsmaterialet innehåller handledarmanual, PowerPoint-bilder, uppgifter, faktablad, filmer och träningsprogram. Fokus i utbildningarna ligger på att möjliggöra en bra egenvård och livskvalitet genom kunskap och motivation</a:t>
            </a:r>
            <a:r>
              <a:rPr lang="sv-SE" baseline="0" dirty="0" smtClean="0"/>
              <a:t>.</a:t>
            </a:r>
          </a:p>
          <a:p>
            <a:endParaRPr lang="sv-SE" baseline="0" dirty="0" smtClean="0"/>
          </a:p>
          <a:p>
            <a:r>
              <a:rPr lang="sv-SE" baseline="0" dirty="0" smtClean="0"/>
              <a:t>VI tar även fram stöd till sjukvården så som Hjärtguiden och diagnosmaterial och checklistor kring Hjärt-, kärl-, och lungsjukdom.</a:t>
            </a:r>
            <a:endParaRPr lang="sv-SE" baseline="0" dirty="0"/>
          </a:p>
          <a:p>
            <a:endParaRPr lang="sv-SE" baseline="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FD80A3-E747-DA4A-8F47-59388CF8799D}" type="slidenum">
              <a:rPr lang="sv-SE" smtClean="0"/>
              <a:t>5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sv-SE" smtClean="0"/>
              <a:t>2024-10-15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67448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Mötet med andra människor betyder mycket för hälsan. </a:t>
            </a:r>
          </a:p>
          <a:p>
            <a:r>
              <a:rPr lang="sv-SE" dirty="0"/>
              <a:t>Vi erbjuder möjligheten att umgås, dela erfarenheter och att ha trevligt tillsammans. </a:t>
            </a:r>
          </a:p>
          <a:p>
            <a:r>
              <a:rPr lang="sv-SE" dirty="0"/>
              <a:t>Många medlemmar upplever föreningens gemenskap som mycket betydelsefull för en ökad livskvalitet.</a:t>
            </a:r>
          </a:p>
          <a:p>
            <a:endParaRPr lang="sv-SE" dirty="0"/>
          </a:p>
          <a:p>
            <a:r>
              <a:rPr lang="sv-SE" dirty="0"/>
              <a:t>Varje lokalförening har sitt eget aktivitetsprogram.</a:t>
            </a:r>
            <a:endParaRPr lang="sv-SE" baseline="0" dirty="0"/>
          </a:p>
          <a:p>
            <a:r>
              <a:rPr lang="sv-SE" baseline="0" dirty="0"/>
              <a:t>Exempel aktiviteter vara:</a:t>
            </a:r>
          </a:p>
          <a:p>
            <a:endParaRPr lang="sv-SE" dirty="0"/>
          </a:p>
          <a:p>
            <a:pPr marL="185766" indent="-185766">
              <a:buFont typeface="Arial" panose="020B0604020202020204" pitchFamily="34" charset="0"/>
              <a:buChar char="•"/>
            </a:pPr>
            <a:r>
              <a:rPr lang="sv-SE" dirty="0"/>
              <a:t>Vattengympa</a:t>
            </a:r>
          </a:p>
          <a:p>
            <a:pPr marL="185766" indent="-185766">
              <a:buFont typeface="Arial" panose="020B0604020202020204" pitchFamily="34" charset="0"/>
              <a:buChar char="•"/>
            </a:pPr>
            <a:r>
              <a:rPr lang="sv-SE" dirty="0"/>
              <a:t>Promenader</a:t>
            </a:r>
          </a:p>
          <a:p>
            <a:pPr marL="185766" indent="-185766">
              <a:buFont typeface="Arial" panose="020B0604020202020204" pitchFamily="34" charset="0"/>
              <a:buChar char="•"/>
            </a:pPr>
            <a:r>
              <a:rPr lang="sv-SE" dirty="0"/>
              <a:t>Medicinsk</a:t>
            </a:r>
            <a:r>
              <a:rPr lang="sv-SE" baseline="0" dirty="0"/>
              <a:t> yoga</a:t>
            </a:r>
          </a:p>
          <a:p>
            <a:pPr marL="185766" indent="-185766">
              <a:buFont typeface="Arial" panose="020B0604020202020204" pitchFamily="34" charset="0"/>
              <a:buChar char="•"/>
            </a:pPr>
            <a:r>
              <a:rPr lang="sv-SE" baseline="0" dirty="0"/>
              <a:t>Boule</a:t>
            </a:r>
          </a:p>
          <a:p>
            <a:pPr marL="185766" indent="-185766">
              <a:buFont typeface="Arial" panose="020B0604020202020204" pitchFamily="34" charset="0"/>
              <a:buChar char="•"/>
            </a:pPr>
            <a:r>
              <a:rPr lang="sv-SE" baseline="0" dirty="0"/>
              <a:t>Medicinska kurser</a:t>
            </a:r>
          </a:p>
          <a:p>
            <a:pPr marL="185766" indent="-185766">
              <a:buFont typeface="Arial" panose="020B0604020202020204" pitchFamily="34" charset="0"/>
              <a:buChar char="•"/>
            </a:pPr>
            <a:r>
              <a:rPr lang="sv-SE" baseline="0" dirty="0"/>
              <a:t>Matlagning</a:t>
            </a:r>
          </a:p>
          <a:p>
            <a:pPr marL="185766" indent="-185766">
              <a:buFont typeface="Arial" panose="020B0604020202020204" pitchFamily="34" charset="0"/>
              <a:buChar char="•"/>
            </a:pPr>
            <a:r>
              <a:rPr lang="sv-SE" baseline="0" dirty="0"/>
              <a:t>Handarbete</a:t>
            </a:r>
          </a:p>
          <a:p>
            <a:pPr marL="185766" indent="-185766">
              <a:buFont typeface="Arial" panose="020B0604020202020204" pitchFamily="34" charset="0"/>
              <a:buChar char="•"/>
            </a:pPr>
            <a:r>
              <a:rPr lang="sv-SE" baseline="0" dirty="0"/>
              <a:t>Körsång</a:t>
            </a:r>
          </a:p>
          <a:p>
            <a:pPr marL="185766" indent="-185766">
              <a:buFont typeface="Arial" panose="020B0604020202020204" pitchFamily="34" charset="0"/>
              <a:buChar char="•"/>
            </a:pPr>
            <a:r>
              <a:rPr lang="sv-SE" baseline="0" dirty="0"/>
              <a:t>Träslöjd</a:t>
            </a:r>
          </a:p>
          <a:p>
            <a:pPr marL="185766" indent="-185766">
              <a:buFont typeface="Arial" panose="020B0604020202020204" pitchFamily="34" charset="0"/>
              <a:buChar char="•"/>
            </a:pPr>
            <a:r>
              <a:rPr lang="sv-SE" baseline="0" dirty="0"/>
              <a:t>Utflykter</a:t>
            </a:r>
          </a:p>
          <a:p>
            <a:pPr marL="185766" indent="-185766">
              <a:buFont typeface="Arial" panose="020B0604020202020204" pitchFamily="34" charset="0"/>
              <a:buChar char="•"/>
            </a:pPr>
            <a:r>
              <a:rPr lang="sv-SE" baseline="0" dirty="0"/>
              <a:t>Teaterbesök</a:t>
            </a:r>
          </a:p>
          <a:p>
            <a:pPr marL="185766" indent="-185766">
              <a:buFont typeface="Arial" panose="020B0604020202020204" pitchFamily="34" charset="0"/>
              <a:buChar char="•"/>
            </a:pPr>
            <a:r>
              <a:rPr lang="sv-SE" baseline="0" dirty="0"/>
              <a:t>Resor</a:t>
            </a:r>
          </a:p>
          <a:p>
            <a:pPr marL="185766" indent="-185766">
              <a:buFont typeface="Arial" panose="020B0604020202020204" pitchFamily="34" charset="0"/>
              <a:buChar char="•"/>
            </a:pPr>
            <a:r>
              <a:rPr lang="sv-SE" baseline="0" dirty="0"/>
              <a:t>Föreläsningar</a:t>
            </a:r>
          </a:p>
          <a:p>
            <a:pPr marL="185766" indent="-185766">
              <a:buFont typeface="Arial" panose="020B0604020202020204" pitchFamily="34" charset="0"/>
              <a:buChar char="•"/>
            </a:pPr>
            <a:endParaRPr lang="sv-SE" baseline="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FD80A3-E747-DA4A-8F47-59388CF8799D}" type="slidenum">
              <a:rPr lang="sv-SE" smtClean="0"/>
              <a:t>6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sv-SE" smtClean="0"/>
              <a:t>2024-10-15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107204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000" dirty="0"/>
              <a:t>Status är en medlemstidning som kommer i brevlådan </a:t>
            </a:r>
            <a:r>
              <a:rPr lang="sv-SE" sz="1000" dirty="0"/>
              <a:t>5 </a:t>
            </a:r>
            <a:r>
              <a:rPr lang="sv-SE" sz="1000" dirty="0"/>
              <a:t>gånger om </a:t>
            </a:r>
            <a:r>
              <a:rPr lang="sv-SE" sz="1000" dirty="0"/>
              <a:t>året. Tidningen </a:t>
            </a:r>
            <a:r>
              <a:rPr lang="sv-SE" sz="1000" dirty="0"/>
              <a:t>bevakar nyheter inom hjärt-, kärl- och lungsjukvården samt blandar medicinska nyheter med reportage och aktuella händelser. Vår uppskattade tidning har ett tema för varje nummer. </a:t>
            </a:r>
            <a:endParaRPr lang="sv-SE" sz="1000" dirty="0"/>
          </a:p>
          <a:p>
            <a:endParaRPr lang="sv-SE" sz="1000" dirty="0"/>
          </a:p>
          <a:p>
            <a:r>
              <a:rPr lang="sv-SE" sz="1000" dirty="0"/>
              <a:t>Digitalt medlemsbrev skickas ut till alla medlemmar som uppgett sin e-postadress, här får du veta om det senaste från Riksförbundet HjärtLung och ta del av olika medlemsförmåner och erbjudanden.</a:t>
            </a:r>
            <a:endParaRPr lang="sv-SE" sz="1000" dirty="0"/>
          </a:p>
          <a:p>
            <a:endParaRPr lang="sv-SE" sz="1000" dirty="0"/>
          </a:p>
          <a:p>
            <a:r>
              <a:rPr lang="sv-SE" sz="1000" dirty="0"/>
              <a:t>Vi är också aktiva på sociala medier:</a:t>
            </a:r>
          </a:p>
          <a:p>
            <a:pPr marL="185766" indent="-185766">
              <a:buFont typeface="Arial" panose="020B0604020202020204" pitchFamily="34" charset="0"/>
              <a:buChar char="•"/>
            </a:pPr>
            <a:r>
              <a:rPr lang="sv-SE" sz="1000" dirty="0"/>
              <a:t>Hemsidan</a:t>
            </a:r>
          </a:p>
          <a:p>
            <a:pPr marL="185766" indent="-185766">
              <a:buFont typeface="Arial" panose="020B0604020202020204" pitchFamily="34" charset="0"/>
              <a:buChar char="•"/>
            </a:pPr>
            <a:r>
              <a:rPr lang="sv-SE" sz="1000" dirty="0"/>
              <a:t>Facebook</a:t>
            </a:r>
          </a:p>
          <a:p>
            <a:pPr marL="185766" indent="-185766">
              <a:buFont typeface="Arial" panose="020B0604020202020204" pitchFamily="34" charset="0"/>
              <a:buChar char="•"/>
            </a:pPr>
            <a:r>
              <a:rPr lang="sv-SE" sz="1000" dirty="0" err="1"/>
              <a:t>Instagram</a:t>
            </a:r>
            <a:endParaRPr lang="sv-SE" sz="1000" dirty="0"/>
          </a:p>
          <a:p>
            <a:pPr marL="185766" indent="-185766">
              <a:buFont typeface="Arial" panose="020B0604020202020204" pitchFamily="34" charset="0"/>
              <a:buChar char="•"/>
            </a:pPr>
            <a:r>
              <a:rPr lang="sv-SE" sz="1000" dirty="0"/>
              <a:t>Twitter</a:t>
            </a:r>
          </a:p>
          <a:p>
            <a:pPr marL="185766" indent="-185766">
              <a:buFont typeface="Arial" panose="020B0604020202020204" pitchFamily="34" charset="0"/>
              <a:buChar char="•"/>
            </a:pPr>
            <a:r>
              <a:rPr lang="sv-SE" sz="1000" dirty="0"/>
              <a:t>Youtube</a:t>
            </a:r>
          </a:p>
          <a:p>
            <a:endParaRPr lang="sv-SE" sz="100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FD80A3-E747-DA4A-8F47-59388CF8799D}" type="slidenum">
              <a:rPr lang="sv-SE" smtClean="0"/>
              <a:t>7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sv-SE" smtClean="0"/>
              <a:t>2024-10-15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386765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752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endParaRPr lang="sv-SE" u="sng" dirty="0"/>
          </a:p>
          <a:p>
            <a:pPr defTabSz="990752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sv-SE" sz="1000" dirty="0"/>
              <a:t>Vi är en patientorganisation med närmare 80 års kunskap och erfarenhet. </a:t>
            </a:r>
          </a:p>
          <a:p>
            <a:pPr defTabSz="990752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endParaRPr lang="sv-SE" sz="1000" dirty="0"/>
          </a:p>
          <a:p>
            <a:pPr defTabSz="990752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sv-SE" sz="1000" dirty="0"/>
              <a:t>Vi vet hur vardagen ser ut för de många människor som lever med hjärt-, kärl- och lungsjukdom. </a:t>
            </a:r>
          </a:p>
          <a:p>
            <a:pPr defTabSz="990752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sv-SE" sz="1000" dirty="0"/>
              <a:t>Därför kan vi välja forskning </a:t>
            </a:r>
            <a:r>
              <a:rPr lang="sv-SE" sz="1000" dirty="0"/>
              <a:t>för en bättre vård och </a:t>
            </a:r>
            <a:r>
              <a:rPr lang="sv-SE" sz="1000" dirty="0"/>
              <a:t>gör vardagen lättare efter diagnosen. Tillsammans kan vi hjälpa över två miljoner människor med hjärt- och lungsjukdom till bättre hälsa och flera goda levnadsår. Tack vare patientvald forskning. </a:t>
            </a:r>
          </a:p>
          <a:p>
            <a:pPr defTabSz="990752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endParaRPr lang="sv-SE" sz="1000" dirty="0"/>
          </a:p>
          <a:p>
            <a:r>
              <a:rPr lang="sv-SE" sz="1000" dirty="0"/>
              <a:t>Våra prioriterade forskningsområden är:</a:t>
            </a:r>
          </a:p>
          <a:p>
            <a:pPr marL="185766" indent="-185766">
              <a:buFont typeface="Arial" panose="020B0604020202020204" pitchFamily="34" charset="0"/>
              <a:buChar char="•"/>
            </a:pPr>
            <a:r>
              <a:rPr lang="sv-SE" sz="1000" dirty="0"/>
              <a:t>Rehabilitering</a:t>
            </a:r>
          </a:p>
          <a:p>
            <a:pPr marL="185766" indent="-185766">
              <a:buFont typeface="Arial" panose="020B0604020202020204" pitchFamily="34" charset="0"/>
              <a:buChar char="•"/>
            </a:pPr>
            <a:r>
              <a:rPr lang="sv-SE" sz="1000" dirty="0"/>
              <a:t>Förebygga återfall och försämring</a:t>
            </a:r>
          </a:p>
          <a:p>
            <a:pPr marL="185766" indent="-185766">
              <a:buFont typeface="Arial" panose="020B0604020202020204" pitchFamily="34" charset="0"/>
              <a:buChar char="•"/>
            </a:pPr>
            <a:r>
              <a:rPr lang="sv-SE" sz="1000" dirty="0"/>
              <a:t>Egenvård</a:t>
            </a:r>
          </a:p>
          <a:p>
            <a:pPr marL="185766" indent="-185766">
              <a:buFont typeface="Arial" panose="020B0604020202020204" pitchFamily="34" charset="0"/>
              <a:buChar char="•"/>
            </a:pPr>
            <a:r>
              <a:rPr lang="sv-SE" sz="1000" dirty="0"/>
              <a:t>Livsstil</a:t>
            </a:r>
          </a:p>
          <a:p>
            <a:pPr marL="185766" indent="-185766">
              <a:buFont typeface="Arial" panose="020B0604020202020204" pitchFamily="34" charset="0"/>
              <a:buChar char="•"/>
            </a:pPr>
            <a:r>
              <a:rPr lang="sv-SE" sz="1000" dirty="0"/>
              <a:t>Psykisk hälsa (mental styrka)</a:t>
            </a:r>
          </a:p>
          <a:p>
            <a:pPr marL="185766" indent="-185766">
              <a:buFont typeface="Arial" panose="020B0604020202020204" pitchFamily="34" charset="0"/>
              <a:buChar char="•"/>
            </a:pPr>
            <a:r>
              <a:rPr lang="sv-SE" sz="1000" dirty="0"/>
              <a:t>Mötet med vården</a:t>
            </a:r>
          </a:p>
          <a:p>
            <a:pPr defTabSz="990752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endParaRPr lang="sv-SE" sz="1000" dirty="0"/>
          </a:p>
          <a:p>
            <a:pPr defTabSz="990752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sv-SE" dirty="0"/>
              <a:t>Under de senaste tio åren har vi kunnat stödja 150 forskningsstudier som har förändrat vardagen för den med sjukdom i hjärta, kärl eller lunga samt deras närstående</a:t>
            </a:r>
            <a:r>
              <a:rPr lang="sv-SE" dirty="0" smtClean="0"/>
              <a:t>.</a:t>
            </a:r>
          </a:p>
          <a:p>
            <a:pPr defTabSz="990752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endParaRPr lang="sv-SE" dirty="0"/>
          </a:p>
          <a:p>
            <a:pPr defTabSz="990752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sv-SE" dirty="0"/>
              <a:t>Tack vare allmänhetens bidrag har vi kunnat dela ut cirka 2 miljoner kronor per år</a:t>
            </a:r>
            <a:r>
              <a:rPr lang="sv-SE" dirty="0" smtClean="0"/>
              <a:t>. </a:t>
            </a:r>
            <a:r>
              <a:rPr lang="sv-SE" sz="1000" dirty="0"/>
              <a:t>Hjälp oss att fylla kunskapsluckor genom att bidra till forskning som gör vardagen lättare efter diagnosen. Stöd oss genom att ge en gåva eller bli månadsgivare i Riksförbundet HjärtLung.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FD80A3-E747-DA4A-8F47-59388CF8799D}" type="slidenum">
              <a:rPr lang="sv-SE" smtClean="0"/>
              <a:t>8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sv-SE" smtClean="0"/>
              <a:t>2024-10-15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447767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752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sv-SE" sz="1000" dirty="0"/>
              <a:t>I Sverige över två miljoner människor med hjärt-, kärl- och lungsjukdom.</a:t>
            </a:r>
          </a:p>
          <a:p>
            <a:pPr defTabSz="990752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sv-SE" sz="1000" dirty="0"/>
              <a:t>Vi blir starkare tillsammans. </a:t>
            </a:r>
          </a:p>
          <a:p>
            <a:pPr defTabSz="990752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sv-SE" sz="1000" dirty="0"/>
              <a:t>Vi behöver många medlemmar för att med kraft kunna förbättra vardagen för den som lever med hjärt-, kärl- och lungsjukdom.</a:t>
            </a:r>
          </a:p>
          <a:p>
            <a:endParaRPr lang="sv-SE" dirty="0"/>
          </a:p>
          <a:p>
            <a:r>
              <a:rPr lang="sv-SE" sz="1000" dirty="0"/>
              <a:t>Du blir medlem genom att:</a:t>
            </a:r>
          </a:p>
          <a:p>
            <a:r>
              <a:rPr lang="sv-SE" sz="1000" b="1" dirty="0"/>
              <a:t> </a:t>
            </a:r>
            <a:endParaRPr lang="sv-SE" sz="1000" dirty="0"/>
          </a:p>
          <a:p>
            <a:r>
              <a:rPr lang="sv-SE" sz="1000" dirty="0"/>
              <a:t>• Anmäla dig på </a:t>
            </a:r>
            <a:r>
              <a:rPr lang="sv-SE" sz="1000" dirty="0" err="1"/>
              <a:t>www.hjart-lung.se</a:t>
            </a:r>
            <a:r>
              <a:rPr lang="sv-SE" sz="1000" dirty="0"/>
              <a:t>/bli-medlem/</a:t>
            </a:r>
          </a:p>
          <a:p>
            <a:pPr defTabSz="990752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sv-SE" sz="1000" dirty="0"/>
              <a:t>• Ringa på 08-55 606 200 eller </a:t>
            </a:r>
          </a:p>
          <a:p>
            <a:pPr defTabSz="990752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sv-SE" sz="1000" dirty="0"/>
              <a:t>• Mejla till </a:t>
            </a:r>
            <a:r>
              <a:rPr lang="sv-SE" sz="1000" u="sng" dirty="0">
                <a:hlinkClick r:id="rId3"/>
              </a:rPr>
              <a:t>medlem@hjart-lung.se</a:t>
            </a:r>
            <a:r>
              <a:rPr lang="sv-SE" sz="1000" u="sng" dirty="0"/>
              <a:t> </a:t>
            </a:r>
            <a:endParaRPr lang="sv-SE" sz="1000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FD80A3-E747-DA4A-8F47-59388CF8799D}" type="slidenum">
              <a:rPr lang="sv-SE" smtClean="0"/>
              <a:t>9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sv-SE" smtClean="0"/>
              <a:t>2024-10-15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5286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01EF70FC-8D93-2745-8417-3BF366F1FC83}"/>
              </a:ext>
            </a:extLst>
          </p:cNvPr>
          <p:cNvSpPr/>
          <p:nvPr userDrawn="1"/>
        </p:nvSpPr>
        <p:spPr>
          <a:xfrm>
            <a:off x="0" y="5953760"/>
            <a:ext cx="9144000" cy="923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96D5B74A-E146-904A-BF08-D2D6EA796C85}"/>
              </a:ext>
            </a:extLst>
          </p:cNvPr>
          <p:cNvSpPr/>
          <p:nvPr userDrawn="1"/>
        </p:nvSpPr>
        <p:spPr>
          <a:xfrm>
            <a:off x="0" y="-19198"/>
            <a:ext cx="9144000" cy="6896395"/>
          </a:xfrm>
          <a:prstGeom prst="rect">
            <a:avLst/>
          </a:prstGeom>
          <a:solidFill>
            <a:schemeClr val="accent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8" name="Bildobjekt 7" descr="En bild som visar text&#10;&#10;Automatiskt genererad beskrivning">
            <a:extLst>
              <a:ext uri="{FF2B5EF4-FFF2-40B4-BE49-F238E27FC236}">
                <a16:creationId xmlns:a16="http://schemas.microsoft.com/office/drawing/2014/main" id="{B216A15D-A4A5-3248-8835-3EA504644E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23" y="1822995"/>
            <a:ext cx="4546600" cy="1778000"/>
          </a:xfrm>
          <a:prstGeom prst="rect">
            <a:avLst/>
          </a:prstGeom>
        </p:spPr>
      </p:pic>
      <p:sp>
        <p:nvSpPr>
          <p:cNvPr id="10" name="Rubrik 1">
            <a:extLst>
              <a:ext uri="{FF2B5EF4-FFF2-40B4-BE49-F238E27FC236}">
                <a16:creationId xmlns:a16="http://schemas.microsoft.com/office/drawing/2014/main" id="{9BF968EF-2E01-754E-BB4A-D20875A1B8F7}"/>
              </a:ext>
            </a:extLst>
          </p:cNvPr>
          <p:cNvSpPr txBox="1">
            <a:spLocks/>
          </p:cNvSpPr>
          <p:nvPr userDrawn="1"/>
        </p:nvSpPr>
        <p:spPr>
          <a:xfrm>
            <a:off x="1757673" y="3477136"/>
            <a:ext cx="6124856" cy="23876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000"/>
              </a:lnSpc>
            </a:pPr>
            <a:endParaRPr lang="sv-SE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143" y="3477135"/>
            <a:ext cx="4240177" cy="2387600"/>
          </a:xfrm>
        </p:spPr>
        <p:txBody>
          <a:bodyPr/>
          <a:lstStyle>
            <a:lvl1pPr marL="0" indent="0" algn="l">
              <a:lnSpc>
                <a:spcPts val="1400"/>
              </a:lnSpc>
              <a:buNone/>
              <a:defRPr sz="1800">
                <a:solidFill>
                  <a:schemeClr val="tx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pPr>
              <a:lnSpc>
                <a:spcPts val="3000"/>
              </a:lnSpc>
            </a:pPr>
            <a:endParaRPr lang="sv-SE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045844C2-E9F7-D849-8837-6FB22D2DCF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5000"/>
          </a:blip>
          <a:stretch>
            <a:fillRect/>
          </a:stretch>
        </p:blipFill>
        <p:spPr>
          <a:xfrm>
            <a:off x="5969449" y="20320"/>
            <a:ext cx="31745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503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560832"/>
            <a:ext cx="7886700" cy="4291328"/>
          </a:xfrm>
        </p:spPr>
        <p:txBody>
          <a:bodyPr vert="eaVert"/>
          <a:lstStyle>
            <a:lvl1pPr>
              <a:lnSpc>
                <a:spcPct val="110000"/>
              </a:lnSpc>
              <a:spcBef>
                <a:spcPts val="700"/>
              </a:spcBef>
              <a:spcAft>
                <a:spcPts val="1000"/>
              </a:spcAft>
              <a:defRPr/>
            </a:lvl1pPr>
            <a:lvl2pPr>
              <a:lnSpc>
                <a:spcPct val="110000"/>
              </a:lnSpc>
              <a:spcBef>
                <a:spcPts val="700"/>
              </a:spcBef>
              <a:spcAft>
                <a:spcPts val="1000"/>
              </a:spcAft>
              <a:defRPr/>
            </a:lvl2pPr>
            <a:lvl3pPr>
              <a:lnSpc>
                <a:spcPct val="110000"/>
              </a:lnSpc>
              <a:spcBef>
                <a:spcPts val="700"/>
              </a:spcBef>
              <a:spcAft>
                <a:spcPts val="1000"/>
              </a:spcAft>
              <a:defRPr/>
            </a:lvl3pPr>
            <a:lvl4pPr>
              <a:lnSpc>
                <a:spcPct val="110000"/>
              </a:lnSpc>
              <a:spcBef>
                <a:spcPts val="700"/>
              </a:spcBef>
              <a:spcAft>
                <a:spcPts val="1000"/>
              </a:spcAft>
              <a:defRPr/>
            </a:lvl4pPr>
            <a:lvl5pPr>
              <a:lnSpc>
                <a:spcPct val="110000"/>
              </a:lnSpc>
              <a:spcBef>
                <a:spcPts val="700"/>
              </a:spcBef>
              <a:spcAft>
                <a:spcPts val="1000"/>
              </a:spcAft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BE09EF2-2708-E94D-93D8-EC328E3D8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68327"/>
            <a:ext cx="7886700" cy="864233"/>
          </a:xfrm>
        </p:spPr>
        <p:txBody>
          <a:bodyPr/>
          <a:lstStyle>
            <a:lvl1pPr>
              <a:defRPr sz="2200">
                <a:solidFill>
                  <a:schemeClr val="accent4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8847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 userDrawn="1">
          <p15:clr>
            <a:srgbClr val="FBAE40"/>
          </p15:clr>
        </p15:guide>
        <p15:guide id="3" orient="horz" pos="346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0480" y="568960"/>
            <a:ext cx="864871" cy="5303520"/>
          </a:xfrm>
        </p:spPr>
        <p:txBody>
          <a:bodyPr vert="eaVert"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568959"/>
            <a:ext cx="6849108" cy="5303521"/>
          </a:xfrm>
        </p:spPr>
        <p:txBody>
          <a:bodyPr vert="eaVert"/>
          <a:lstStyle>
            <a:lvl1pPr>
              <a:lnSpc>
                <a:spcPct val="110000"/>
              </a:lnSpc>
              <a:spcBef>
                <a:spcPts val="700"/>
              </a:spcBef>
              <a:spcAft>
                <a:spcPts val="1000"/>
              </a:spcAft>
              <a:defRPr/>
            </a:lvl1pPr>
            <a:lvl2pPr>
              <a:lnSpc>
                <a:spcPct val="110000"/>
              </a:lnSpc>
              <a:spcBef>
                <a:spcPts val="700"/>
              </a:spcBef>
              <a:spcAft>
                <a:spcPts val="1000"/>
              </a:spcAft>
              <a:defRPr/>
            </a:lvl2pPr>
            <a:lvl3pPr>
              <a:lnSpc>
                <a:spcPct val="110000"/>
              </a:lnSpc>
              <a:spcBef>
                <a:spcPts val="700"/>
              </a:spcBef>
              <a:spcAft>
                <a:spcPts val="1000"/>
              </a:spcAft>
              <a:defRPr/>
            </a:lvl3pPr>
            <a:lvl4pPr>
              <a:lnSpc>
                <a:spcPct val="110000"/>
              </a:lnSpc>
              <a:spcBef>
                <a:spcPts val="700"/>
              </a:spcBef>
              <a:spcAft>
                <a:spcPts val="1000"/>
              </a:spcAft>
              <a:defRPr/>
            </a:lvl4pPr>
            <a:lvl5pPr>
              <a:lnSpc>
                <a:spcPct val="110000"/>
              </a:lnSpc>
              <a:spcBef>
                <a:spcPts val="700"/>
              </a:spcBef>
              <a:spcAft>
                <a:spcPts val="1000"/>
              </a:spcAft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484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68327"/>
            <a:ext cx="7886700" cy="721993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19199"/>
            <a:ext cx="7920000" cy="4001231"/>
          </a:xfrm>
        </p:spPr>
        <p:txBody>
          <a:bodyPr/>
          <a:lstStyle>
            <a:lvl1pPr>
              <a:lnSpc>
                <a:spcPct val="110000"/>
              </a:lnSpc>
              <a:spcBef>
                <a:spcPts val="700"/>
              </a:spcBef>
              <a:spcAft>
                <a:spcPts val="1000"/>
              </a:spcAft>
              <a:defRPr sz="2000"/>
            </a:lvl1pPr>
            <a:lvl2pPr>
              <a:lnSpc>
                <a:spcPct val="110000"/>
              </a:lnSpc>
              <a:spcBef>
                <a:spcPts val="700"/>
              </a:spcBef>
              <a:spcAft>
                <a:spcPts val="1000"/>
              </a:spcAft>
              <a:defRPr sz="1800"/>
            </a:lvl2pPr>
            <a:lvl3pPr>
              <a:lnSpc>
                <a:spcPct val="110000"/>
              </a:lnSpc>
              <a:spcBef>
                <a:spcPts val="700"/>
              </a:spcBef>
              <a:spcAft>
                <a:spcPts val="1000"/>
              </a:spcAft>
              <a:defRPr sz="1600"/>
            </a:lvl3pPr>
            <a:lvl4pPr>
              <a:lnSpc>
                <a:spcPct val="110000"/>
              </a:lnSpc>
              <a:spcBef>
                <a:spcPts val="700"/>
              </a:spcBef>
              <a:spcAft>
                <a:spcPts val="1000"/>
              </a:spcAft>
              <a:defRPr sz="1400"/>
            </a:lvl4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</p:txBody>
      </p:sp>
    </p:spTree>
    <p:extLst>
      <p:ext uri="{BB962C8B-B14F-4D97-AF65-F5344CB8AC3E}">
        <p14:creationId xmlns:p14="http://schemas.microsoft.com/office/powerpoint/2010/main" val="1852346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200">
                <a:solidFill>
                  <a:schemeClr val="accent4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664301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17625"/>
            <a:ext cx="3888000" cy="4595495"/>
          </a:xfrm>
        </p:spPr>
        <p:txBody>
          <a:bodyPr/>
          <a:lstStyle>
            <a:lvl1pPr>
              <a:lnSpc>
                <a:spcPct val="110000"/>
              </a:lnSpc>
              <a:spcBef>
                <a:spcPts val="700"/>
              </a:spcBef>
              <a:spcAft>
                <a:spcPts val="1000"/>
              </a:spcAft>
              <a:defRPr sz="2000"/>
            </a:lvl1pPr>
            <a:lvl2pPr>
              <a:lnSpc>
                <a:spcPct val="110000"/>
              </a:lnSpc>
              <a:spcBef>
                <a:spcPts val="700"/>
              </a:spcBef>
              <a:spcAft>
                <a:spcPts val="1000"/>
              </a:spcAft>
              <a:defRPr sz="1800"/>
            </a:lvl2pPr>
            <a:lvl3pPr>
              <a:lnSpc>
                <a:spcPct val="110000"/>
              </a:lnSpc>
              <a:spcBef>
                <a:spcPts val="700"/>
              </a:spcBef>
              <a:spcAft>
                <a:spcPts val="1000"/>
              </a:spcAft>
              <a:defRPr sz="1600"/>
            </a:lvl3pPr>
            <a:lvl4pPr>
              <a:lnSpc>
                <a:spcPct val="110000"/>
              </a:lnSpc>
              <a:spcBef>
                <a:spcPts val="700"/>
              </a:spcBef>
              <a:spcAft>
                <a:spcPts val="1000"/>
              </a:spcAft>
              <a:defRPr sz="1400"/>
            </a:lvl4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17625"/>
            <a:ext cx="3886200" cy="4595495"/>
          </a:xfrm>
        </p:spPr>
        <p:txBody>
          <a:bodyPr/>
          <a:lstStyle>
            <a:lvl1pPr>
              <a:lnSpc>
                <a:spcPct val="110000"/>
              </a:lnSpc>
              <a:spcBef>
                <a:spcPts val="700"/>
              </a:spcBef>
              <a:spcAft>
                <a:spcPts val="1000"/>
              </a:spcAft>
              <a:defRPr sz="2000"/>
            </a:lvl1pPr>
            <a:lvl2pPr>
              <a:lnSpc>
                <a:spcPct val="110000"/>
              </a:lnSpc>
              <a:spcBef>
                <a:spcPts val="700"/>
              </a:spcBef>
              <a:spcAft>
                <a:spcPts val="1000"/>
              </a:spcAft>
              <a:defRPr sz="1800"/>
            </a:lvl2pPr>
            <a:lvl3pPr>
              <a:lnSpc>
                <a:spcPct val="110000"/>
              </a:lnSpc>
              <a:spcBef>
                <a:spcPts val="700"/>
              </a:spcBef>
              <a:spcAft>
                <a:spcPts val="1000"/>
              </a:spcAft>
              <a:defRPr sz="1600"/>
            </a:lvl3pPr>
            <a:lvl4pPr>
              <a:lnSpc>
                <a:spcPct val="110000"/>
              </a:lnSpc>
              <a:spcBef>
                <a:spcPts val="700"/>
              </a:spcBef>
              <a:spcAft>
                <a:spcPts val="1000"/>
              </a:spcAft>
              <a:defRPr sz="1400"/>
            </a:lvl4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82A2519-0260-A249-8884-02EB5B63A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68327"/>
            <a:ext cx="7886700" cy="721993"/>
          </a:xfrm>
        </p:spPr>
        <p:txBody>
          <a:bodyPr/>
          <a:lstStyle>
            <a:lvl1pPr>
              <a:defRPr sz="2200">
                <a:solidFill>
                  <a:schemeClr val="accent4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31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315403"/>
            <a:ext cx="3868340" cy="823912"/>
          </a:xfrm>
        </p:spPr>
        <p:txBody>
          <a:bodyPr anchor="t" anchorCtr="0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939618"/>
            <a:ext cx="3868340" cy="3367405"/>
          </a:xfrm>
        </p:spPr>
        <p:txBody>
          <a:bodyPr/>
          <a:lstStyle>
            <a:lvl1pPr>
              <a:lnSpc>
                <a:spcPct val="110000"/>
              </a:lnSpc>
              <a:spcBef>
                <a:spcPts val="700"/>
              </a:spcBef>
              <a:spcAft>
                <a:spcPts val="1000"/>
              </a:spcAft>
              <a:defRPr sz="2000"/>
            </a:lvl1pPr>
            <a:lvl2pPr>
              <a:lnSpc>
                <a:spcPct val="110000"/>
              </a:lnSpc>
              <a:spcBef>
                <a:spcPts val="700"/>
              </a:spcBef>
              <a:spcAft>
                <a:spcPts val="1000"/>
              </a:spcAft>
              <a:defRPr sz="1800"/>
            </a:lvl2pPr>
            <a:lvl3pPr>
              <a:lnSpc>
                <a:spcPct val="110000"/>
              </a:lnSpc>
              <a:spcBef>
                <a:spcPts val="700"/>
              </a:spcBef>
              <a:spcAft>
                <a:spcPts val="1000"/>
              </a:spcAft>
              <a:defRPr sz="1500"/>
            </a:lvl3pPr>
            <a:lvl4pPr>
              <a:lnSpc>
                <a:spcPct val="110000"/>
              </a:lnSpc>
              <a:spcBef>
                <a:spcPts val="700"/>
              </a:spcBef>
              <a:spcAft>
                <a:spcPts val="1000"/>
              </a:spcAft>
              <a:defRPr sz="1200"/>
            </a:lvl4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315403"/>
            <a:ext cx="3887391" cy="823912"/>
          </a:xfrm>
        </p:spPr>
        <p:txBody>
          <a:bodyPr anchor="t" anchorCtr="0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939618"/>
            <a:ext cx="3887391" cy="3377565"/>
          </a:xfrm>
        </p:spPr>
        <p:txBody>
          <a:bodyPr/>
          <a:lstStyle>
            <a:lvl1pPr>
              <a:lnSpc>
                <a:spcPct val="110000"/>
              </a:lnSpc>
              <a:spcBef>
                <a:spcPts val="700"/>
              </a:spcBef>
              <a:spcAft>
                <a:spcPts val="1000"/>
              </a:spcAft>
              <a:defRPr sz="2000"/>
            </a:lvl1pPr>
            <a:lvl2pPr>
              <a:lnSpc>
                <a:spcPct val="110000"/>
              </a:lnSpc>
              <a:spcBef>
                <a:spcPts val="700"/>
              </a:spcBef>
              <a:spcAft>
                <a:spcPts val="1000"/>
              </a:spcAft>
              <a:defRPr sz="1800"/>
            </a:lvl2pPr>
            <a:lvl3pPr>
              <a:lnSpc>
                <a:spcPct val="110000"/>
              </a:lnSpc>
              <a:spcBef>
                <a:spcPts val="700"/>
              </a:spcBef>
              <a:spcAft>
                <a:spcPts val="1000"/>
              </a:spcAft>
              <a:defRPr sz="1500"/>
            </a:lvl3pPr>
            <a:lvl4pPr>
              <a:lnSpc>
                <a:spcPct val="110000"/>
              </a:lnSpc>
              <a:spcBef>
                <a:spcPts val="700"/>
              </a:spcBef>
              <a:spcAft>
                <a:spcPts val="1000"/>
              </a:spcAft>
              <a:defRPr sz="1200"/>
            </a:lvl4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8E3426C-35C8-3244-857D-4CA08EFEE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68327"/>
            <a:ext cx="7886700" cy="721993"/>
          </a:xfrm>
        </p:spPr>
        <p:txBody>
          <a:bodyPr/>
          <a:lstStyle>
            <a:lvl1pPr>
              <a:defRPr sz="2200">
                <a:solidFill>
                  <a:schemeClr val="accent4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777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CC51203-0931-AB45-86D7-39311BBC2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68327"/>
            <a:ext cx="7886700" cy="864233"/>
          </a:xfrm>
        </p:spPr>
        <p:txBody>
          <a:bodyPr/>
          <a:lstStyle>
            <a:lvl1pPr>
              <a:defRPr sz="2200">
                <a:solidFill>
                  <a:schemeClr val="accent4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72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313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lnSpc>
                <a:spcPct val="110000"/>
              </a:lnSpc>
              <a:spcBef>
                <a:spcPts val="700"/>
              </a:spcBef>
              <a:spcAft>
                <a:spcPts val="1000"/>
              </a:spcAft>
              <a:defRPr sz="2800"/>
            </a:lvl2pPr>
            <a:lvl3pPr>
              <a:lnSpc>
                <a:spcPct val="110000"/>
              </a:lnSpc>
              <a:spcBef>
                <a:spcPts val="700"/>
              </a:spcBef>
              <a:spcAft>
                <a:spcPts val="1000"/>
              </a:spcAft>
              <a:defRPr sz="2400"/>
            </a:lvl3pPr>
            <a:lvl4pPr>
              <a:lnSpc>
                <a:spcPct val="110000"/>
              </a:lnSpc>
              <a:spcBef>
                <a:spcPts val="700"/>
              </a:spcBef>
              <a:spcAft>
                <a:spcPts val="1000"/>
              </a:spcAft>
              <a:defRPr sz="2000"/>
            </a:lvl4pPr>
            <a:lvl5pPr>
              <a:lnSpc>
                <a:spcPct val="110000"/>
              </a:lnSpc>
              <a:spcBef>
                <a:spcPts val="700"/>
              </a:spcBef>
              <a:spcAft>
                <a:spcPts val="1000"/>
              </a:spcAft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40ACB7D-9059-5E43-882F-AE61596BC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579120"/>
            <a:ext cx="2949178" cy="1600200"/>
          </a:xfrm>
        </p:spPr>
        <p:txBody>
          <a:bodyPr anchor="b"/>
          <a:lstStyle>
            <a:lvl1pPr>
              <a:defRPr sz="2800">
                <a:solidFill>
                  <a:schemeClr val="accent4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6167A4E-2A19-7F4E-852C-36B17F58CA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377440"/>
            <a:ext cx="2949178" cy="349154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23764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3815255" cy="685800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0FFFD68-1D10-0B47-BB1A-C8E6E30FF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9544" y="568327"/>
            <a:ext cx="4405805" cy="864233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19D05AE-2A14-AC42-83E3-4A36965993C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099034" y="1471448"/>
            <a:ext cx="4449616" cy="3850582"/>
          </a:xfrm>
        </p:spPr>
        <p:txBody>
          <a:bodyPr/>
          <a:lstStyle>
            <a:lvl1pPr>
              <a:lnSpc>
                <a:spcPct val="110000"/>
              </a:lnSpc>
              <a:spcBef>
                <a:spcPts val="700"/>
              </a:spcBef>
              <a:spcAft>
                <a:spcPts val="1000"/>
              </a:spcAft>
              <a:defRPr sz="2000"/>
            </a:lvl1pPr>
            <a:lvl2pPr>
              <a:lnSpc>
                <a:spcPct val="110000"/>
              </a:lnSpc>
              <a:spcBef>
                <a:spcPts val="700"/>
              </a:spcBef>
              <a:spcAft>
                <a:spcPts val="1000"/>
              </a:spcAft>
              <a:defRPr sz="1800"/>
            </a:lvl2pPr>
            <a:lvl3pPr>
              <a:lnSpc>
                <a:spcPct val="110000"/>
              </a:lnSpc>
              <a:spcBef>
                <a:spcPts val="700"/>
              </a:spcBef>
              <a:spcAft>
                <a:spcPts val="1000"/>
              </a:spcAft>
              <a:defRPr sz="1600"/>
            </a:lvl3pPr>
            <a:lvl4pPr>
              <a:lnSpc>
                <a:spcPct val="110000"/>
              </a:lnSpc>
              <a:spcBef>
                <a:spcPts val="700"/>
              </a:spcBef>
              <a:spcAft>
                <a:spcPts val="1000"/>
              </a:spcAft>
              <a:defRPr sz="1400"/>
            </a:lvl4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</p:txBody>
      </p:sp>
    </p:spTree>
    <p:extLst>
      <p:ext uri="{BB962C8B-B14F-4D97-AF65-F5344CB8AC3E}">
        <p14:creationId xmlns:p14="http://schemas.microsoft.com/office/powerpoint/2010/main" val="29330312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568327"/>
            <a:ext cx="7886700" cy="864233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240791"/>
            <a:ext cx="7920000" cy="432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D484FD34-CC09-B948-8A72-0D3765DCF4D7}"/>
              </a:ext>
            </a:extLst>
          </p:cNvPr>
          <p:cNvSpPr txBox="1">
            <a:spLocks/>
          </p:cNvSpPr>
          <p:nvPr userDrawn="1"/>
        </p:nvSpPr>
        <p:spPr>
          <a:xfrm>
            <a:off x="203200" y="64547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14BF2E-8989-774B-982C-B6C4DFFAD9C4}" type="datetimeFigureOut">
              <a:rPr lang="sv-SE" smtClean="0"/>
              <a:pPr/>
              <a:t>2024-10-15</a:t>
            </a:fld>
            <a:endParaRPr lang="sv-SE" dirty="0"/>
          </a:p>
        </p:txBody>
      </p:sp>
      <p:sp>
        <p:nvSpPr>
          <p:cNvPr id="9" name="Platshållare för bildnummer 5">
            <a:extLst>
              <a:ext uri="{FF2B5EF4-FFF2-40B4-BE49-F238E27FC236}">
                <a16:creationId xmlns:a16="http://schemas.microsoft.com/office/drawing/2014/main" id="{3F8EF768-C18F-294E-ACD8-B7795AA5E310}"/>
              </a:ext>
            </a:extLst>
          </p:cNvPr>
          <p:cNvSpPr txBox="1">
            <a:spLocks/>
          </p:cNvSpPr>
          <p:nvPr userDrawn="1"/>
        </p:nvSpPr>
        <p:spPr>
          <a:xfrm>
            <a:off x="3385125" y="6454775"/>
            <a:ext cx="23171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87E839E-BD91-CD49-B9B2-EDB19324AE82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10" name="Bildobjekt 9" descr="En bild som visar text&#10;&#10;Automatiskt genererad beskrivning">
            <a:extLst>
              <a:ext uri="{FF2B5EF4-FFF2-40B4-BE49-F238E27FC236}">
                <a16:creationId xmlns:a16="http://schemas.microsoft.com/office/drawing/2014/main" id="{D026D45A-8C50-3C44-B322-0301EF08C7E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081519" y="6032514"/>
            <a:ext cx="1929021" cy="75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409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914377" rtl="0" eaLnBrk="1" latinLnBrk="0" hangingPunct="1">
        <a:lnSpc>
          <a:spcPct val="110000"/>
        </a:lnSpc>
        <a:spcBef>
          <a:spcPct val="0"/>
        </a:spcBef>
        <a:buNone/>
        <a:defRPr sz="2200" b="1" kern="1200">
          <a:solidFill>
            <a:schemeClr val="accent4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110000"/>
        </a:lnSpc>
        <a:spcBef>
          <a:spcPts val="700"/>
        </a:spcBef>
        <a:spcAft>
          <a:spcPts val="10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783" indent="-228594" algn="l" defTabSz="914377" rtl="0" eaLnBrk="1" latinLnBrk="0" hangingPunct="1">
        <a:lnSpc>
          <a:spcPct val="110000"/>
        </a:lnSpc>
        <a:spcBef>
          <a:spcPts val="700"/>
        </a:spcBef>
        <a:spcAft>
          <a:spcPts val="10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2971" indent="-228594" algn="l" defTabSz="914377" rtl="0" eaLnBrk="1" latinLnBrk="0" hangingPunct="1">
        <a:lnSpc>
          <a:spcPct val="110000"/>
        </a:lnSpc>
        <a:spcBef>
          <a:spcPts val="700"/>
        </a:spcBef>
        <a:spcAft>
          <a:spcPts val="10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160" indent="-228594" algn="l" defTabSz="914377" rtl="0" eaLnBrk="1" latinLnBrk="0" hangingPunct="1">
        <a:lnSpc>
          <a:spcPct val="110000"/>
        </a:lnSpc>
        <a:spcBef>
          <a:spcPts val="700"/>
        </a:spcBef>
        <a:spcAft>
          <a:spcPts val="10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349" indent="-228594" algn="l" defTabSz="914377" rtl="0" eaLnBrk="1" latinLnBrk="0" hangingPunct="1">
        <a:lnSpc>
          <a:spcPct val="110000"/>
        </a:lnSpc>
        <a:spcBef>
          <a:spcPts val="700"/>
        </a:spcBef>
        <a:spcAft>
          <a:spcPts val="10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derrubrik 3">
            <a:extLst>
              <a:ext uri="{FF2B5EF4-FFF2-40B4-BE49-F238E27FC236}">
                <a16:creationId xmlns:a16="http://schemas.microsoft.com/office/drawing/2014/main" id="{D1CB6141-E9AD-2A43-8BC8-01A3B01440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76143" y="3477135"/>
            <a:ext cx="4240177" cy="1891278"/>
          </a:xfrm>
        </p:spPr>
        <p:txBody>
          <a:bodyPr lIns="0" rIns="0"/>
          <a:lstStyle/>
          <a:p>
            <a:pPr>
              <a:lnSpc>
                <a:spcPts val="2400"/>
              </a:lnSpc>
              <a:spcBef>
                <a:spcPts val="2000"/>
              </a:spcBef>
            </a:pPr>
            <a:r>
              <a:rPr lang="sv-SE" dirty="0"/>
              <a:t>Riksförbundet HjärtLung är en </a:t>
            </a:r>
            <a:br>
              <a:rPr lang="sv-SE" dirty="0"/>
            </a:br>
            <a:r>
              <a:rPr lang="sv-SE" dirty="0"/>
              <a:t>patientorganisation som </a:t>
            </a:r>
            <a:r>
              <a:rPr lang="sv-SE" dirty="0" smtClean="0"/>
              <a:t>har kunskap, kraft och engagemang att ge dig som lever med hjärt-, kärl- eller lungsjukdom ett längre och rikare liv.</a:t>
            </a:r>
            <a:endParaRPr lang="sv-SE" dirty="0"/>
          </a:p>
          <a:p>
            <a:pPr>
              <a:lnSpc>
                <a:spcPts val="2400"/>
              </a:lnSpc>
            </a:pPr>
            <a:r>
              <a:rPr lang="sv-SE" b="1" dirty="0" smtClean="0">
                <a:solidFill>
                  <a:schemeClr val="accent1"/>
                </a:solidFill>
              </a:rPr>
              <a:t>hjart-lung.se</a:t>
            </a:r>
            <a:endParaRPr lang="sv-SE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3746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derrubrik 3">
            <a:extLst>
              <a:ext uri="{FF2B5EF4-FFF2-40B4-BE49-F238E27FC236}">
                <a16:creationId xmlns:a16="http://schemas.microsoft.com/office/drawing/2014/main" id="{D1CB6141-E9AD-2A43-8BC8-01A3B01440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lIns="0" rIns="0"/>
          <a:lstStyle/>
          <a:p>
            <a:pPr>
              <a:lnSpc>
                <a:spcPts val="2400"/>
              </a:lnSpc>
              <a:spcBef>
                <a:spcPts val="2000"/>
              </a:spcBef>
            </a:pPr>
            <a:r>
              <a:rPr lang="sv-SE" b="1" dirty="0"/>
              <a:t>Kunskap, kraft och engagemang för dig som lever med hjärt-, kärl- eller lungsjukdom</a:t>
            </a:r>
            <a:r>
              <a:rPr lang="sv-SE" b="1" dirty="0" smtClean="0"/>
              <a:t>!</a:t>
            </a:r>
          </a:p>
          <a:p>
            <a:pPr>
              <a:lnSpc>
                <a:spcPts val="2400"/>
              </a:lnSpc>
              <a:spcBef>
                <a:spcPts val="2000"/>
              </a:spcBef>
            </a:pPr>
            <a:r>
              <a:rPr lang="sv-SE" b="1" dirty="0" smtClean="0">
                <a:solidFill>
                  <a:schemeClr val="accent1"/>
                </a:solidFill>
              </a:rPr>
              <a:t>Välkommen som medlem!</a:t>
            </a:r>
            <a:r>
              <a:rPr lang="sv-SE" b="1" dirty="0">
                <a:solidFill>
                  <a:schemeClr val="accent1"/>
                </a:solidFill>
              </a:rPr>
              <a:t/>
            </a:r>
            <a:br>
              <a:rPr lang="sv-SE" b="1" dirty="0">
                <a:solidFill>
                  <a:schemeClr val="accent1"/>
                </a:solidFill>
              </a:rPr>
            </a:br>
            <a:r>
              <a:rPr lang="sv-SE" b="1" dirty="0" err="1">
                <a:solidFill>
                  <a:schemeClr val="accent1"/>
                </a:solidFill>
              </a:rPr>
              <a:t>hjart-lung.se</a:t>
            </a:r>
            <a:endParaRPr lang="sv-SE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3407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person, utomhus, sport, simmar&#10;&#10;Automatiskt genererad beskrivning">
            <a:extLst>
              <a:ext uri="{FF2B5EF4-FFF2-40B4-BE49-F238E27FC236}">
                <a16:creationId xmlns:a16="http://schemas.microsoft.com/office/drawing/2014/main" id="{62954842-5483-B906-61C5-02D129383C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4416849"/>
          </a:xfrm>
          <a:prstGeom prst="rect">
            <a:avLst/>
          </a:prstGeom>
        </p:spPr>
      </p:pic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7D8217A9-8459-2640-BA9D-A4A96AFF09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4604929"/>
            <a:ext cx="8376602" cy="2334351"/>
          </a:xfrm>
        </p:spPr>
        <p:txBody>
          <a:bodyPr/>
          <a:lstStyle/>
          <a:p>
            <a:pPr marL="0" indent="0">
              <a:buNone/>
            </a:pPr>
            <a:r>
              <a:rPr lang="sv-SE" sz="2400" dirty="0"/>
              <a:t>Vi är </a:t>
            </a:r>
            <a:r>
              <a:rPr lang="sv-SE" sz="2400" dirty="0" smtClean="0"/>
              <a:t>närmare </a:t>
            </a:r>
            <a:r>
              <a:rPr lang="sv-SE" sz="2400" dirty="0"/>
              <a:t>35 000 medlemmar som tillsammans jobbar för att alla med hjärt-, kärl- och lungsjukdom ska må så bra som möjligt.</a:t>
            </a:r>
          </a:p>
        </p:txBody>
      </p:sp>
    </p:spTree>
    <p:extLst>
      <p:ext uri="{BB962C8B-B14F-4D97-AF65-F5344CB8AC3E}">
        <p14:creationId xmlns:p14="http://schemas.microsoft.com/office/powerpoint/2010/main" val="3840022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E70201C-8C19-A94F-8D37-DB6ECF559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2200" dirty="0"/>
              <a:t>Som medlem får du: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6599331-D794-A941-9799-6C824F0BA8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0706" y="1320799"/>
            <a:ext cx="7397944" cy="4001231"/>
          </a:xfrm>
        </p:spPr>
        <p:txBody>
          <a:bodyPr/>
          <a:lstStyle/>
          <a:p>
            <a:pPr marL="0" indent="0">
              <a:buNone/>
            </a:pPr>
            <a:r>
              <a:rPr lang="sv-SE" dirty="0"/>
              <a:t>En </a:t>
            </a:r>
            <a:r>
              <a:rPr lang="sv-SE" dirty="0" smtClean="0"/>
              <a:t>viktig </a:t>
            </a:r>
            <a:r>
              <a:rPr lang="sv-SE" dirty="0"/>
              <a:t>röst </a:t>
            </a:r>
            <a:r>
              <a:rPr lang="sv-SE" dirty="0" smtClean="0"/>
              <a:t>i samhället för </a:t>
            </a:r>
            <a:r>
              <a:rPr lang="sv-SE" dirty="0"/>
              <a:t>alla som lever med hjärt-, kärl- </a:t>
            </a:r>
            <a:r>
              <a:rPr lang="sv-SE" dirty="0" smtClean="0"/>
              <a:t>och </a:t>
            </a:r>
            <a:r>
              <a:rPr lang="sv-SE" dirty="0"/>
              <a:t>lungsjukdom</a:t>
            </a:r>
          </a:p>
          <a:p>
            <a:pPr marL="0" indent="0">
              <a:buNone/>
            </a:pPr>
            <a:r>
              <a:rPr lang="sv-SE" dirty="0"/>
              <a:t>Kunskap, motivation och aktiviteter för </a:t>
            </a:r>
            <a:r>
              <a:rPr lang="sv-SE" dirty="0" smtClean="0"/>
              <a:t>en hälsosammare </a:t>
            </a:r>
            <a:r>
              <a:rPr lang="sv-SE" dirty="0" smtClean="0"/>
              <a:t>livsstil både i din förening och digitalt</a:t>
            </a:r>
            <a:endParaRPr lang="sv-SE" dirty="0"/>
          </a:p>
          <a:p>
            <a:pPr marL="0" indent="0">
              <a:buNone/>
            </a:pPr>
            <a:r>
              <a:rPr lang="sv-SE" dirty="0"/>
              <a:t>Gemenskap och </a:t>
            </a:r>
            <a:r>
              <a:rPr lang="sv-SE" dirty="0" smtClean="0"/>
              <a:t>glädje och ta del av andras erfarenheter</a:t>
            </a:r>
            <a:endParaRPr lang="sv-SE" dirty="0"/>
          </a:p>
          <a:p>
            <a:pPr marL="0" indent="0">
              <a:buNone/>
            </a:pPr>
            <a:r>
              <a:rPr lang="sv-SE" dirty="0"/>
              <a:t>Tidningen Status </a:t>
            </a:r>
            <a:r>
              <a:rPr lang="sv-SE" dirty="0" smtClean="0"/>
              <a:t>och digitalt nyhetsbrev med medicinska </a:t>
            </a:r>
            <a:r>
              <a:rPr lang="sv-SE" dirty="0"/>
              <a:t>nyheter och reportage</a:t>
            </a:r>
          </a:p>
          <a:p>
            <a:pPr marL="0" indent="0">
              <a:buNone/>
            </a:pPr>
            <a:r>
              <a:rPr lang="sv-SE" dirty="0"/>
              <a:t>Patientvald forskning för en bättre </a:t>
            </a:r>
            <a:r>
              <a:rPr lang="sv-SE" dirty="0" smtClean="0"/>
              <a:t>vardag efter diagnos</a:t>
            </a:r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sp>
        <p:nvSpPr>
          <p:cNvPr id="4" name="Ellips 3">
            <a:extLst>
              <a:ext uri="{FF2B5EF4-FFF2-40B4-BE49-F238E27FC236}">
                <a16:creationId xmlns:a16="http://schemas.microsoft.com/office/drawing/2014/main" id="{EDA5C0C8-4448-4D42-8DAE-F6FEB2658111}"/>
              </a:ext>
            </a:extLst>
          </p:cNvPr>
          <p:cNvSpPr/>
          <p:nvPr/>
        </p:nvSpPr>
        <p:spPr>
          <a:xfrm>
            <a:off x="594933" y="1295540"/>
            <a:ext cx="335666" cy="335666"/>
          </a:xfrm>
          <a:prstGeom prst="ellipse">
            <a:avLst/>
          </a:prstGeom>
          <a:solidFill>
            <a:srgbClr val="40B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Rubrik 3">
            <a:extLst>
              <a:ext uri="{FF2B5EF4-FFF2-40B4-BE49-F238E27FC236}">
                <a16:creationId xmlns:a16="http://schemas.microsoft.com/office/drawing/2014/main" id="{6EBAD0F0-6DEB-4A4B-B6B4-00AF35E3C7C7}"/>
              </a:ext>
            </a:extLst>
          </p:cNvPr>
          <p:cNvSpPr txBox="1">
            <a:spLocks/>
          </p:cNvSpPr>
          <p:nvPr/>
        </p:nvSpPr>
        <p:spPr bwMode="auto">
          <a:xfrm>
            <a:off x="621629" y="1364728"/>
            <a:ext cx="285454" cy="24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6858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/>
            <a:r>
              <a:rPr lang="sv-SE" sz="14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6" name="Ellips 5">
            <a:extLst>
              <a:ext uri="{FF2B5EF4-FFF2-40B4-BE49-F238E27FC236}">
                <a16:creationId xmlns:a16="http://schemas.microsoft.com/office/drawing/2014/main" id="{A4F181F9-7482-614D-B35F-34B8066F2B03}"/>
              </a:ext>
            </a:extLst>
          </p:cNvPr>
          <p:cNvSpPr/>
          <p:nvPr/>
        </p:nvSpPr>
        <p:spPr>
          <a:xfrm>
            <a:off x="594933" y="2198693"/>
            <a:ext cx="335666" cy="33566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ubrik 3">
            <a:extLst>
              <a:ext uri="{FF2B5EF4-FFF2-40B4-BE49-F238E27FC236}">
                <a16:creationId xmlns:a16="http://schemas.microsoft.com/office/drawing/2014/main" id="{38717532-83BD-0D4D-95D6-6663BFC521AC}"/>
              </a:ext>
            </a:extLst>
          </p:cNvPr>
          <p:cNvSpPr txBox="1">
            <a:spLocks/>
          </p:cNvSpPr>
          <p:nvPr/>
        </p:nvSpPr>
        <p:spPr bwMode="auto">
          <a:xfrm>
            <a:off x="621629" y="2259789"/>
            <a:ext cx="285454" cy="24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6858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/>
            <a:r>
              <a:rPr lang="sv-SE" sz="14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8" name="Ellips 7">
            <a:extLst>
              <a:ext uri="{FF2B5EF4-FFF2-40B4-BE49-F238E27FC236}">
                <a16:creationId xmlns:a16="http://schemas.microsoft.com/office/drawing/2014/main" id="{70381AA8-D5FE-F640-9EF8-0A999BB76D6B}"/>
              </a:ext>
            </a:extLst>
          </p:cNvPr>
          <p:cNvSpPr/>
          <p:nvPr/>
        </p:nvSpPr>
        <p:spPr>
          <a:xfrm>
            <a:off x="594933" y="3076099"/>
            <a:ext cx="335666" cy="33566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ubrik 3">
            <a:extLst>
              <a:ext uri="{FF2B5EF4-FFF2-40B4-BE49-F238E27FC236}">
                <a16:creationId xmlns:a16="http://schemas.microsoft.com/office/drawing/2014/main" id="{FDA85FFC-CFE3-7F42-B60C-95718EBEFFCD}"/>
              </a:ext>
            </a:extLst>
          </p:cNvPr>
          <p:cNvSpPr txBox="1">
            <a:spLocks/>
          </p:cNvSpPr>
          <p:nvPr/>
        </p:nvSpPr>
        <p:spPr bwMode="auto">
          <a:xfrm>
            <a:off x="621629" y="3137195"/>
            <a:ext cx="285454" cy="24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6858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/>
            <a:r>
              <a:rPr lang="sv-SE" sz="14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0" name="Ellips 9">
            <a:extLst>
              <a:ext uri="{FF2B5EF4-FFF2-40B4-BE49-F238E27FC236}">
                <a16:creationId xmlns:a16="http://schemas.microsoft.com/office/drawing/2014/main" id="{A0105730-255D-6045-A18B-9D7C8DBEFA33}"/>
              </a:ext>
            </a:extLst>
          </p:cNvPr>
          <p:cNvSpPr/>
          <p:nvPr/>
        </p:nvSpPr>
        <p:spPr>
          <a:xfrm>
            <a:off x="594933" y="3639462"/>
            <a:ext cx="335666" cy="33566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Rubrik 3">
            <a:extLst>
              <a:ext uri="{FF2B5EF4-FFF2-40B4-BE49-F238E27FC236}">
                <a16:creationId xmlns:a16="http://schemas.microsoft.com/office/drawing/2014/main" id="{0E9DAF7E-A67C-C143-8B4D-313B2A7285AE}"/>
              </a:ext>
            </a:extLst>
          </p:cNvPr>
          <p:cNvSpPr txBox="1">
            <a:spLocks/>
          </p:cNvSpPr>
          <p:nvPr/>
        </p:nvSpPr>
        <p:spPr bwMode="auto">
          <a:xfrm>
            <a:off x="621629" y="3700558"/>
            <a:ext cx="285454" cy="24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6858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/>
            <a:r>
              <a:rPr lang="sv-SE" sz="14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2" name="Ellips 11">
            <a:extLst>
              <a:ext uri="{FF2B5EF4-FFF2-40B4-BE49-F238E27FC236}">
                <a16:creationId xmlns:a16="http://schemas.microsoft.com/office/drawing/2014/main" id="{4744C1EB-D554-A34E-82EE-FD23A3AA1485}"/>
              </a:ext>
            </a:extLst>
          </p:cNvPr>
          <p:cNvSpPr/>
          <p:nvPr/>
        </p:nvSpPr>
        <p:spPr>
          <a:xfrm>
            <a:off x="594933" y="4533594"/>
            <a:ext cx="335666" cy="33566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Rubrik 3">
            <a:extLst>
              <a:ext uri="{FF2B5EF4-FFF2-40B4-BE49-F238E27FC236}">
                <a16:creationId xmlns:a16="http://schemas.microsoft.com/office/drawing/2014/main" id="{7F15B84D-8298-CC49-991D-9E1B71510C65}"/>
              </a:ext>
            </a:extLst>
          </p:cNvPr>
          <p:cNvSpPr txBox="1">
            <a:spLocks/>
          </p:cNvSpPr>
          <p:nvPr/>
        </p:nvSpPr>
        <p:spPr bwMode="auto">
          <a:xfrm>
            <a:off x="612472" y="4597183"/>
            <a:ext cx="285454" cy="24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6858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/>
            <a:r>
              <a:rPr lang="sv-SE" sz="1400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4" name="Platshållare för innehåll 2">
            <a:extLst>
              <a:ext uri="{FF2B5EF4-FFF2-40B4-BE49-F238E27FC236}">
                <a16:creationId xmlns:a16="http://schemas.microsoft.com/office/drawing/2014/main" id="{53DB017D-233F-6444-B95B-93731DFD8B1D}"/>
              </a:ext>
            </a:extLst>
          </p:cNvPr>
          <p:cNvSpPr txBox="1">
            <a:spLocks/>
          </p:cNvSpPr>
          <p:nvPr/>
        </p:nvSpPr>
        <p:spPr bwMode="auto">
          <a:xfrm>
            <a:off x="1150706" y="5186131"/>
            <a:ext cx="7001229" cy="73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71450" indent="-171450" algn="l" defTabSz="685800" rtl="0" eaLnBrk="0" fontAlgn="base" hangingPunct="0">
              <a:lnSpc>
                <a:spcPct val="120000"/>
              </a:lnSpc>
              <a:spcBef>
                <a:spcPts val="750"/>
              </a:spcBef>
              <a:spcAft>
                <a:spcPts val="1000"/>
              </a:spcAft>
              <a:buClr>
                <a:srgbClr val="9C0D26"/>
              </a:buClr>
              <a:buSzPct val="120000"/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indent="-400050" algn="ctr">
              <a:lnSpc>
                <a:spcPct val="110000"/>
              </a:lnSpc>
              <a:spcBef>
                <a:spcPts val="700"/>
              </a:spcBef>
              <a:buFont typeface="Arial" panose="020B0604020202020204" pitchFamily="34" charset="0"/>
              <a:buNone/>
              <a:tabLst>
                <a:tab pos="477838" algn="l"/>
              </a:tabLst>
            </a:pPr>
            <a:r>
              <a:rPr lang="sv-SE" sz="2000" b="1" dirty="0">
                <a:solidFill>
                  <a:schemeClr val="accent1"/>
                </a:solidFill>
              </a:rPr>
              <a:t>=  fem starka argument till att gå med i </a:t>
            </a:r>
            <a:r>
              <a:rPr lang="sv-SE" sz="2000" b="1" dirty="0" smtClean="0">
                <a:solidFill>
                  <a:schemeClr val="accent1"/>
                </a:solidFill>
              </a:rPr>
              <a:t/>
            </a:r>
            <a:br>
              <a:rPr lang="sv-SE" sz="2000" b="1" dirty="0" smtClean="0">
                <a:solidFill>
                  <a:schemeClr val="accent1"/>
                </a:solidFill>
              </a:rPr>
            </a:br>
            <a:r>
              <a:rPr lang="sv-SE" sz="2000" b="1" dirty="0" smtClean="0">
                <a:solidFill>
                  <a:schemeClr val="accent1"/>
                </a:solidFill>
              </a:rPr>
              <a:t>Riksförbundet HjärtLung</a:t>
            </a:r>
            <a:r>
              <a:rPr lang="sv-SE" sz="2000" b="1" dirty="0">
                <a:solidFill>
                  <a:schemeClr val="accent1"/>
                </a:solidFill>
              </a:rPr>
              <a:t>!</a:t>
            </a:r>
            <a:endParaRPr lang="sv-SE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5117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En bild som visar person&#10;&#10;Automatiskt genererad beskrivning">
            <a:extLst>
              <a:ext uri="{FF2B5EF4-FFF2-40B4-BE49-F238E27FC236}">
                <a16:creationId xmlns:a16="http://schemas.microsoft.com/office/drawing/2014/main" id="{D8E2E731-3976-4746-8E13-1C826CAE8F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719" r="41260"/>
          <a:stretch/>
        </p:blipFill>
        <p:spPr>
          <a:xfrm>
            <a:off x="0" y="0"/>
            <a:ext cx="3810000" cy="6858000"/>
          </a:xfrm>
          <a:prstGeom prst="rect">
            <a:avLst/>
          </a:prstGeom>
        </p:spPr>
      </p:pic>
      <p:sp>
        <p:nvSpPr>
          <p:cNvPr id="4" name="Rubrik 3">
            <a:extLst>
              <a:ext uri="{FF2B5EF4-FFF2-40B4-BE49-F238E27FC236}">
                <a16:creationId xmlns:a16="http://schemas.microsoft.com/office/drawing/2014/main" id="{4257DC47-B370-DB47-B212-FCACFB728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3737" y="568327"/>
            <a:ext cx="3869777" cy="864233"/>
          </a:xfrm>
        </p:spPr>
        <p:txBody>
          <a:bodyPr/>
          <a:lstStyle/>
          <a:p>
            <a:r>
              <a:rPr lang="sv-SE" sz="2200" dirty="0"/>
              <a:t>Vi gör oss hörda i politiken och vården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31F9BBCF-A0DF-5E41-9639-017005CDE87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099034" y="1808163"/>
            <a:ext cx="4449616" cy="3850582"/>
          </a:xfrm>
        </p:spPr>
        <p:txBody>
          <a:bodyPr/>
          <a:lstStyle/>
          <a:p>
            <a:pPr marL="0" indent="0">
              <a:spcAft>
                <a:spcPts val="900"/>
              </a:spcAft>
              <a:buNone/>
            </a:pPr>
            <a:r>
              <a:rPr lang="sv-SE" b="1" dirty="0">
                <a:solidFill>
                  <a:schemeClr val="accent1"/>
                </a:solidFill>
              </a:rPr>
              <a:t>Vi jobbar för:</a:t>
            </a:r>
          </a:p>
          <a:p>
            <a:r>
              <a:rPr lang="sv-SE" dirty="0"/>
              <a:t>Tidig diagnos och behandling</a:t>
            </a:r>
          </a:p>
          <a:p>
            <a:r>
              <a:rPr lang="sv-SE" dirty="0"/>
              <a:t>Bästa möjliga vård och rehabilitering</a:t>
            </a:r>
          </a:p>
          <a:p>
            <a:r>
              <a:rPr lang="sv-SE" dirty="0"/>
              <a:t>Jämlik vård över hela landet</a:t>
            </a:r>
          </a:p>
          <a:p>
            <a:r>
              <a:rPr lang="sv-SE" dirty="0"/>
              <a:t>Ökad kunskap och delaktighet för patienter</a:t>
            </a:r>
            <a:br>
              <a:rPr lang="sv-SE" dirty="0"/>
            </a:br>
            <a:endParaRPr lang="sv-SE" dirty="0"/>
          </a:p>
          <a:p>
            <a:endParaRPr lang="sv-SE" dirty="0"/>
          </a:p>
        </p:txBody>
      </p:sp>
      <p:sp>
        <p:nvSpPr>
          <p:cNvPr id="8" name="Ellips 7">
            <a:extLst>
              <a:ext uri="{FF2B5EF4-FFF2-40B4-BE49-F238E27FC236}">
                <a16:creationId xmlns:a16="http://schemas.microsoft.com/office/drawing/2014/main" id="{8AD61466-330E-4E4E-B0A6-F62557FF93E1}"/>
              </a:ext>
            </a:extLst>
          </p:cNvPr>
          <p:cNvSpPr/>
          <p:nvPr/>
        </p:nvSpPr>
        <p:spPr>
          <a:xfrm>
            <a:off x="4067821" y="521974"/>
            <a:ext cx="459945" cy="465038"/>
          </a:xfrm>
          <a:prstGeom prst="ellipse">
            <a:avLst/>
          </a:prstGeom>
          <a:solidFill>
            <a:srgbClr val="40B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ubrik 3">
            <a:extLst>
              <a:ext uri="{FF2B5EF4-FFF2-40B4-BE49-F238E27FC236}">
                <a16:creationId xmlns:a16="http://schemas.microsoft.com/office/drawing/2014/main" id="{55F1F943-0A6C-AB41-95C7-7346D2E60874}"/>
              </a:ext>
            </a:extLst>
          </p:cNvPr>
          <p:cNvSpPr txBox="1">
            <a:spLocks/>
          </p:cNvSpPr>
          <p:nvPr/>
        </p:nvSpPr>
        <p:spPr bwMode="auto">
          <a:xfrm>
            <a:off x="4090369" y="574960"/>
            <a:ext cx="414540" cy="35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6858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/>
            <a:r>
              <a:rPr lang="sv-SE" sz="2300" dirty="0">
                <a:solidFill>
                  <a:schemeClr val="bg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7385938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63FFADF3-E856-EB4C-833B-CF37A76FBE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7633" y="1532859"/>
            <a:ext cx="3888000" cy="4595495"/>
          </a:xfrm>
        </p:spPr>
        <p:txBody>
          <a:bodyPr/>
          <a:lstStyle/>
          <a:p>
            <a:pPr marL="0" indent="0">
              <a:buNone/>
            </a:pPr>
            <a:r>
              <a:rPr lang="sv-SE" sz="2000" b="1" dirty="0">
                <a:solidFill>
                  <a:schemeClr val="accent1"/>
                </a:solidFill>
              </a:rPr>
              <a:t>För medlemmar</a:t>
            </a:r>
          </a:p>
          <a:p>
            <a:pPr>
              <a:lnSpc>
                <a:spcPct val="110000"/>
              </a:lnSpc>
              <a:spcBef>
                <a:spcPts val="700"/>
              </a:spcBef>
              <a:spcAft>
                <a:spcPts val="1000"/>
              </a:spcAft>
            </a:pPr>
            <a:r>
              <a:rPr lang="sv-SE" sz="2000" dirty="0" smtClean="0"/>
              <a:t>Motionsgrupper</a:t>
            </a:r>
          </a:p>
          <a:p>
            <a:pPr>
              <a:lnSpc>
                <a:spcPct val="110000"/>
              </a:lnSpc>
              <a:spcBef>
                <a:spcPts val="700"/>
              </a:spcBef>
              <a:spcAft>
                <a:spcPts val="1000"/>
              </a:spcAft>
            </a:pPr>
            <a:r>
              <a:rPr lang="sv-SE" sz="2000" dirty="0" smtClean="0"/>
              <a:t>Studiecirklar/tematräffar</a:t>
            </a:r>
            <a:endParaRPr lang="sv-SE" sz="2000" dirty="0"/>
          </a:p>
          <a:p>
            <a:pPr>
              <a:lnSpc>
                <a:spcPct val="110000"/>
              </a:lnSpc>
              <a:spcBef>
                <a:spcPts val="700"/>
              </a:spcBef>
              <a:spcAft>
                <a:spcPts val="1000"/>
              </a:spcAft>
            </a:pPr>
            <a:r>
              <a:rPr lang="sv-SE" sz="2000" dirty="0" smtClean="0"/>
              <a:t>Samtalsgrupper</a:t>
            </a:r>
          </a:p>
          <a:p>
            <a:r>
              <a:rPr lang="sv-SE" dirty="0"/>
              <a:t>Digitala livsstilsaktiviteter</a:t>
            </a:r>
          </a:p>
          <a:p>
            <a:pPr>
              <a:lnSpc>
                <a:spcPct val="110000"/>
              </a:lnSpc>
              <a:spcBef>
                <a:spcPts val="700"/>
              </a:spcBef>
              <a:spcAft>
                <a:spcPts val="1000"/>
              </a:spcAft>
            </a:pPr>
            <a:r>
              <a:rPr lang="sv-SE" dirty="0" smtClean="0"/>
              <a:t>Samtalsstöd med diagnosstödjare</a:t>
            </a:r>
            <a:endParaRPr lang="sv-SE" sz="2000" dirty="0"/>
          </a:p>
          <a:p>
            <a:pPr>
              <a:lnSpc>
                <a:spcPct val="110000"/>
              </a:lnSpc>
              <a:spcBef>
                <a:spcPts val="700"/>
              </a:spcBef>
              <a:spcAft>
                <a:spcPts val="1000"/>
              </a:spcAft>
            </a:pPr>
            <a:r>
              <a:rPr lang="sv-SE" sz="2000" dirty="0"/>
              <a:t>Informationsmaterial</a:t>
            </a:r>
          </a:p>
          <a:p>
            <a:pPr>
              <a:lnSpc>
                <a:spcPct val="110000"/>
              </a:lnSpc>
              <a:spcBef>
                <a:spcPts val="700"/>
              </a:spcBef>
              <a:spcAft>
                <a:spcPts val="1000"/>
              </a:spcAft>
            </a:pPr>
            <a:r>
              <a:rPr lang="sv-SE" sz="2000" dirty="0"/>
              <a:t>Föreläsningar och filmer </a:t>
            </a:r>
            <a:br>
              <a:rPr lang="sv-SE" sz="2000" dirty="0"/>
            </a:br>
            <a:r>
              <a:rPr lang="sv-SE" sz="2000" dirty="0"/>
              <a:t>om diagnos och livsstil</a:t>
            </a:r>
          </a:p>
        </p:txBody>
      </p:sp>
      <p:sp>
        <p:nvSpPr>
          <p:cNvPr id="12" name="Platshållare för innehåll 11">
            <a:extLst>
              <a:ext uri="{FF2B5EF4-FFF2-40B4-BE49-F238E27FC236}">
                <a16:creationId xmlns:a16="http://schemas.microsoft.com/office/drawing/2014/main" id="{4038187A-85ED-FB40-8312-239F2AB478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532859"/>
            <a:ext cx="4072398" cy="4740122"/>
          </a:xfrm>
        </p:spPr>
        <p:txBody>
          <a:bodyPr/>
          <a:lstStyle/>
          <a:p>
            <a:pPr marL="11112" indent="0">
              <a:lnSpc>
                <a:spcPct val="110000"/>
              </a:lnSpc>
              <a:spcBef>
                <a:spcPts val="700"/>
              </a:spcBef>
              <a:buClr>
                <a:srgbClr val="000000"/>
              </a:buClr>
              <a:buSzPct val="120000"/>
              <a:buNone/>
            </a:pPr>
            <a:r>
              <a:rPr lang="sv-SE" b="1" dirty="0">
                <a:solidFill>
                  <a:schemeClr val="accent1"/>
                </a:solidFill>
              </a:rPr>
              <a:t>För alla</a:t>
            </a:r>
          </a:p>
          <a:p>
            <a:pPr marL="273050" indent="-261938">
              <a:lnSpc>
                <a:spcPct val="110000"/>
              </a:lnSpc>
              <a:spcBef>
                <a:spcPts val="700"/>
              </a:spcBef>
              <a:spcAft>
                <a:spcPts val="1000"/>
              </a:spcAft>
              <a:buClr>
                <a:srgbClr val="000000"/>
              </a:buClr>
              <a:buSzPct val="120000"/>
            </a:pPr>
            <a:r>
              <a:rPr lang="sv-SE" dirty="0"/>
              <a:t>Hälsans Stig</a:t>
            </a:r>
          </a:p>
          <a:p>
            <a:pPr marL="273050" indent="-261938">
              <a:lnSpc>
                <a:spcPct val="110000"/>
              </a:lnSpc>
              <a:spcBef>
                <a:spcPts val="700"/>
              </a:spcBef>
              <a:spcAft>
                <a:spcPts val="1000"/>
              </a:spcAft>
              <a:buClr>
                <a:srgbClr val="000000"/>
              </a:buClr>
              <a:buSzPct val="120000"/>
            </a:pPr>
            <a:r>
              <a:rPr lang="sv-SE" dirty="0" smtClean="0"/>
              <a:t>Diagnosbroschyrer</a:t>
            </a:r>
            <a:endParaRPr lang="sv-SE" sz="1800" b="1" dirty="0">
              <a:solidFill>
                <a:srgbClr val="CF003D"/>
              </a:solidFill>
            </a:endParaRPr>
          </a:p>
          <a:p>
            <a:pPr marL="273050" indent="-261938">
              <a:lnSpc>
                <a:spcPct val="110000"/>
              </a:lnSpc>
              <a:spcBef>
                <a:spcPts val="700"/>
              </a:spcBef>
              <a:buClr>
                <a:srgbClr val="000000"/>
              </a:buClr>
              <a:buSzPct val="120000"/>
              <a:buNone/>
            </a:pPr>
            <a:r>
              <a:rPr lang="sv-SE" b="1" dirty="0">
                <a:solidFill>
                  <a:srgbClr val="CF003D"/>
                </a:solidFill>
              </a:rPr>
              <a:t>För vården</a:t>
            </a:r>
          </a:p>
          <a:p>
            <a:pPr marL="273050" indent="-261938">
              <a:lnSpc>
                <a:spcPct val="110000"/>
              </a:lnSpc>
              <a:spcBef>
                <a:spcPts val="700"/>
              </a:spcBef>
              <a:spcAft>
                <a:spcPts val="1000"/>
              </a:spcAft>
              <a:buClr>
                <a:srgbClr val="000000"/>
              </a:buClr>
              <a:buSzPct val="120000"/>
            </a:pPr>
            <a:r>
              <a:rPr lang="sv-SE" dirty="0" smtClean="0"/>
              <a:t>Patientutbildningar </a:t>
            </a:r>
            <a:r>
              <a:rPr lang="sv-SE" dirty="0" smtClean="0"/>
              <a:t>Aktiv med Förmaksflimmer, Hjärtsvikt, KOL </a:t>
            </a:r>
            <a:r>
              <a:rPr lang="sv-SE" dirty="0" smtClean="0"/>
              <a:t>och </a:t>
            </a:r>
            <a:r>
              <a:rPr lang="sv-SE" dirty="0" smtClean="0"/>
              <a:t>Sömnapné</a:t>
            </a:r>
          </a:p>
          <a:p>
            <a:pPr marL="273050" indent="-261938">
              <a:lnSpc>
                <a:spcPct val="110000"/>
              </a:lnSpc>
              <a:spcBef>
                <a:spcPts val="700"/>
              </a:spcBef>
              <a:spcAft>
                <a:spcPts val="1000"/>
              </a:spcAft>
              <a:buClr>
                <a:srgbClr val="000000"/>
              </a:buClr>
              <a:buSzPct val="120000"/>
            </a:pPr>
            <a:r>
              <a:rPr lang="sv-SE" dirty="0" smtClean="0"/>
              <a:t>Hjärtguiden</a:t>
            </a:r>
          </a:p>
          <a:p>
            <a:pPr marL="273050" indent="-261938">
              <a:lnSpc>
                <a:spcPct val="110000"/>
              </a:lnSpc>
              <a:spcBef>
                <a:spcPts val="700"/>
              </a:spcBef>
              <a:spcAft>
                <a:spcPts val="1000"/>
              </a:spcAft>
              <a:buClr>
                <a:srgbClr val="000000"/>
              </a:buClr>
              <a:buSzPct val="120000"/>
            </a:pPr>
            <a:r>
              <a:rPr lang="sv-SE" dirty="0" smtClean="0"/>
              <a:t>Diagnosmaterial/Checklistor</a:t>
            </a:r>
          </a:p>
          <a:p>
            <a:pPr marL="11112" indent="0">
              <a:lnSpc>
                <a:spcPct val="110000"/>
              </a:lnSpc>
              <a:spcBef>
                <a:spcPts val="700"/>
              </a:spcBef>
              <a:spcAft>
                <a:spcPts val="1000"/>
              </a:spcAft>
              <a:buClr>
                <a:srgbClr val="000000"/>
              </a:buClr>
              <a:buSzPct val="120000"/>
              <a:buNone/>
            </a:pPr>
            <a:endParaRPr lang="sv-SE" dirty="0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FB34624D-FAE9-014B-A922-48603B222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2262" y="568327"/>
            <a:ext cx="7233088" cy="721993"/>
          </a:xfrm>
        </p:spPr>
        <p:txBody>
          <a:bodyPr/>
          <a:lstStyle/>
          <a:p>
            <a:r>
              <a:rPr lang="sv-SE" dirty="0">
                <a:solidFill>
                  <a:schemeClr val="accent4"/>
                </a:solidFill>
              </a:rPr>
              <a:t>Vi ger dig kunskap, motivation och aktiviteter </a:t>
            </a:r>
            <a:br>
              <a:rPr lang="sv-SE" dirty="0">
                <a:solidFill>
                  <a:schemeClr val="accent4"/>
                </a:solidFill>
              </a:rPr>
            </a:br>
            <a:r>
              <a:rPr lang="sv-SE" dirty="0">
                <a:solidFill>
                  <a:schemeClr val="accent4"/>
                </a:solidFill>
              </a:rPr>
              <a:t>för en god livsstil och egenvård</a:t>
            </a:r>
          </a:p>
        </p:txBody>
      </p:sp>
      <p:sp>
        <p:nvSpPr>
          <p:cNvPr id="5" name="Ellips 4">
            <a:extLst>
              <a:ext uri="{FF2B5EF4-FFF2-40B4-BE49-F238E27FC236}">
                <a16:creationId xmlns:a16="http://schemas.microsoft.com/office/drawing/2014/main" id="{764D2BD4-22B3-5E49-91F2-DEB0C2BC0998}"/>
              </a:ext>
            </a:extLst>
          </p:cNvPr>
          <p:cNvSpPr/>
          <p:nvPr/>
        </p:nvSpPr>
        <p:spPr>
          <a:xfrm>
            <a:off x="617633" y="616567"/>
            <a:ext cx="459945" cy="465038"/>
          </a:xfrm>
          <a:prstGeom prst="ellipse">
            <a:avLst/>
          </a:prstGeom>
          <a:solidFill>
            <a:srgbClr val="40B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Rubrik 3">
            <a:extLst>
              <a:ext uri="{FF2B5EF4-FFF2-40B4-BE49-F238E27FC236}">
                <a16:creationId xmlns:a16="http://schemas.microsoft.com/office/drawing/2014/main" id="{D7C261B9-B0BF-6646-8326-CDD9014FC85B}"/>
              </a:ext>
            </a:extLst>
          </p:cNvPr>
          <p:cNvSpPr txBox="1">
            <a:spLocks/>
          </p:cNvSpPr>
          <p:nvPr/>
        </p:nvSpPr>
        <p:spPr bwMode="auto">
          <a:xfrm>
            <a:off x="640181" y="669553"/>
            <a:ext cx="414540" cy="35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6858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/>
            <a:r>
              <a:rPr lang="sv-SE" sz="2300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252153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269324E-628E-7443-A945-9BBE7E85C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568327"/>
            <a:ext cx="7219950" cy="721993"/>
          </a:xfrm>
        </p:spPr>
        <p:txBody>
          <a:bodyPr/>
          <a:lstStyle/>
          <a:p>
            <a:r>
              <a:rPr lang="sv-SE" dirty="0"/>
              <a:t>Vi ger dig möjlighet att umgås och må bra tillsammans med andra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5EF9D4C-EE25-9849-AFC1-D6CB9EE64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08163"/>
            <a:ext cx="7920000" cy="4001231"/>
          </a:xfrm>
        </p:spPr>
        <p:txBody>
          <a:bodyPr/>
          <a:lstStyle/>
          <a:p>
            <a:r>
              <a:rPr lang="sv-SE" dirty="0"/>
              <a:t>Träffa andra i samma situation</a:t>
            </a:r>
          </a:p>
          <a:p>
            <a:r>
              <a:rPr lang="sv-SE" dirty="0"/>
              <a:t>Dela erfarenheter</a:t>
            </a:r>
          </a:p>
          <a:p>
            <a:r>
              <a:rPr lang="sv-SE" dirty="0"/>
              <a:t>Lära tillsammans</a:t>
            </a:r>
          </a:p>
          <a:p>
            <a:r>
              <a:rPr lang="sv-SE" dirty="0"/>
              <a:t>Röra på sig i grupp</a:t>
            </a:r>
          </a:p>
          <a:p>
            <a:r>
              <a:rPr lang="sv-SE" dirty="0"/>
              <a:t>Ha roligt!</a:t>
            </a:r>
          </a:p>
          <a:p>
            <a:endParaRPr lang="sv-SE" dirty="0"/>
          </a:p>
          <a:p>
            <a:endParaRPr lang="sv-SE" dirty="0"/>
          </a:p>
        </p:txBody>
      </p:sp>
      <p:sp>
        <p:nvSpPr>
          <p:cNvPr id="4" name="Ellips 3">
            <a:extLst>
              <a:ext uri="{FF2B5EF4-FFF2-40B4-BE49-F238E27FC236}">
                <a16:creationId xmlns:a16="http://schemas.microsoft.com/office/drawing/2014/main" id="{BBC16C5B-87E0-3047-B52A-8FF7FB989DFB}"/>
              </a:ext>
            </a:extLst>
          </p:cNvPr>
          <p:cNvSpPr/>
          <p:nvPr/>
        </p:nvSpPr>
        <p:spPr>
          <a:xfrm>
            <a:off x="617633" y="616567"/>
            <a:ext cx="459945" cy="465038"/>
          </a:xfrm>
          <a:prstGeom prst="ellipse">
            <a:avLst/>
          </a:prstGeom>
          <a:solidFill>
            <a:srgbClr val="40B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Rubrik 3">
            <a:extLst>
              <a:ext uri="{FF2B5EF4-FFF2-40B4-BE49-F238E27FC236}">
                <a16:creationId xmlns:a16="http://schemas.microsoft.com/office/drawing/2014/main" id="{E63ECE04-DCE5-4B47-BCBA-CA4AA7B4EA2D}"/>
              </a:ext>
            </a:extLst>
          </p:cNvPr>
          <p:cNvSpPr txBox="1">
            <a:spLocks/>
          </p:cNvSpPr>
          <p:nvPr/>
        </p:nvSpPr>
        <p:spPr bwMode="auto">
          <a:xfrm>
            <a:off x="640181" y="669553"/>
            <a:ext cx="414540" cy="35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6858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/>
            <a:r>
              <a:rPr lang="sv-SE" sz="23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65134E74-8580-F64D-A58A-224FFCE428BF}"/>
              </a:ext>
            </a:extLst>
          </p:cNvPr>
          <p:cNvSpPr txBox="1">
            <a:spLocks noChangeAspect="1"/>
          </p:cNvSpPr>
          <p:nvPr/>
        </p:nvSpPr>
        <p:spPr bwMode="auto">
          <a:xfrm>
            <a:off x="2681288" y="1544145"/>
            <a:ext cx="5994400" cy="443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r">
              <a:lnSpc>
                <a:spcPts val="4600"/>
              </a:lnSpc>
            </a:pPr>
            <a:r>
              <a:rPr lang="sv-SE" sz="4000" b="0" i="1" dirty="0">
                <a:solidFill>
                  <a:srgbClr val="CF003D"/>
                </a:solidFill>
                <a:latin typeface="Times New Roman" charset="0"/>
                <a:ea typeface="Times New Roman" charset="0"/>
                <a:cs typeface="Times New Roman" charset="0"/>
              </a:rPr>
              <a:t>vattengympa</a:t>
            </a:r>
            <a:r>
              <a:rPr lang="sv-SE" sz="2200" dirty="0">
                <a:solidFill>
                  <a:srgbClr val="9B0B25"/>
                </a:solidFill>
              </a:rPr>
              <a:t> </a:t>
            </a:r>
            <a:br>
              <a:rPr lang="sv-SE" sz="2200" dirty="0">
                <a:solidFill>
                  <a:srgbClr val="9B0B25"/>
                </a:solidFill>
              </a:rPr>
            </a:br>
            <a:r>
              <a:rPr lang="sv-SE" sz="32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bokcirkel</a:t>
            </a:r>
            <a:r>
              <a:rPr lang="sv-SE" sz="3200" dirty="0">
                <a:solidFill>
                  <a:srgbClr val="C00000"/>
                </a:solidFill>
              </a:rPr>
              <a:t> </a:t>
            </a:r>
            <a:r>
              <a:rPr lang="sv-SE" sz="3000" dirty="0">
                <a:solidFill>
                  <a:srgbClr val="CF003D"/>
                </a:solidFill>
              </a:rPr>
              <a:t>resor</a:t>
            </a:r>
            <a:r>
              <a:rPr lang="sv-SE" sz="800" b="0" i="1" dirty="0">
                <a:solidFill>
                  <a:srgbClr val="9B0B25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br>
              <a:rPr lang="sv-SE" sz="800" b="0" i="1" dirty="0">
                <a:solidFill>
                  <a:srgbClr val="9B0B25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sv-SE" sz="4000" b="0" i="1" dirty="0">
                <a:solidFill>
                  <a:srgbClr val="CF003D"/>
                </a:solidFill>
                <a:latin typeface="Times New Roman" charset="0"/>
                <a:ea typeface="Times New Roman" charset="0"/>
                <a:cs typeface="Times New Roman" charset="0"/>
              </a:rPr>
              <a:t>promenadgrupp</a:t>
            </a:r>
            <a:endParaRPr lang="sv-SE" sz="4000" dirty="0">
              <a:solidFill>
                <a:srgbClr val="CF003D"/>
              </a:solidFill>
            </a:endParaRPr>
          </a:p>
          <a:p>
            <a:pPr algn="r">
              <a:lnSpc>
                <a:spcPts val="4600"/>
              </a:lnSpc>
            </a:pPr>
            <a:r>
              <a:rPr lang="sv-SE" sz="3000" dirty="0">
                <a:solidFill>
                  <a:srgbClr val="CF003D"/>
                </a:solidFill>
              </a:rPr>
              <a:t>boule</a:t>
            </a:r>
            <a:r>
              <a:rPr lang="sv-SE" sz="2200" dirty="0">
                <a:solidFill>
                  <a:srgbClr val="9B0B25"/>
                </a:solidFill>
              </a:rPr>
              <a:t> </a:t>
            </a:r>
            <a:r>
              <a:rPr lang="sv-SE" sz="3200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studiecirklar</a:t>
            </a:r>
            <a:r>
              <a:rPr lang="sv-SE" sz="2000" dirty="0">
                <a:solidFill>
                  <a:srgbClr val="C00000"/>
                </a:solidFill>
              </a:rPr>
              <a:t> </a:t>
            </a:r>
            <a:br>
              <a:rPr lang="sv-SE" sz="2000" dirty="0">
                <a:solidFill>
                  <a:srgbClr val="C00000"/>
                </a:solidFill>
              </a:rPr>
            </a:br>
            <a:r>
              <a:rPr lang="sv-SE" sz="3200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körsång</a:t>
            </a:r>
            <a:r>
              <a:rPr lang="sv-SE" sz="3600" b="0" i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sv-SE" sz="4000" b="0" i="1" dirty="0">
                <a:solidFill>
                  <a:srgbClr val="CF003D"/>
                </a:solidFill>
                <a:latin typeface="Times New Roman" charset="0"/>
                <a:ea typeface="Times New Roman" charset="0"/>
                <a:cs typeface="Times New Roman" charset="0"/>
              </a:rPr>
              <a:t>fikastunder</a:t>
            </a:r>
            <a:r>
              <a:rPr lang="sv-SE" sz="2000" b="0" i="1" dirty="0">
                <a:solidFill>
                  <a:srgbClr val="9B0B25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br>
              <a:rPr lang="sv-SE" sz="2000" b="0" i="1" dirty="0">
                <a:solidFill>
                  <a:srgbClr val="9B0B25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sv-SE" sz="2000" b="0" dirty="0">
                <a:solidFill>
                  <a:srgbClr val="CF003D"/>
                </a:solidFill>
              </a:rPr>
              <a:t> </a:t>
            </a:r>
            <a:r>
              <a:rPr lang="sv-SE" sz="4000" b="0" i="1" dirty="0">
                <a:solidFill>
                  <a:srgbClr val="CF003D"/>
                </a:solidFill>
                <a:latin typeface="Times New Roman" charset="0"/>
                <a:ea typeface="Times New Roman" charset="0"/>
                <a:cs typeface="Times New Roman" charset="0"/>
              </a:rPr>
              <a:t>föreläsningar </a:t>
            </a:r>
            <a:r>
              <a:rPr lang="sv-SE" sz="3000" dirty="0">
                <a:solidFill>
                  <a:srgbClr val="CF003D"/>
                </a:solidFill>
              </a:rPr>
              <a:t>utflykter</a:t>
            </a:r>
            <a:r>
              <a:rPr lang="sv-SE" sz="2000" b="0" dirty="0">
                <a:solidFill>
                  <a:srgbClr val="CF003D"/>
                </a:solidFill>
              </a:rPr>
              <a:t> </a:t>
            </a:r>
            <a:r>
              <a:rPr lang="sv-SE" sz="4800" dirty="0">
                <a:solidFill>
                  <a:srgbClr val="CF003D"/>
                </a:solidFill>
              </a:rPr>
              <a:t/>
            </a:r>
            <a:br>
              <a:rPr lang="sv-SE" sz="4800" dirty="0">
                <a:solidFill>
                  <a:srgbClr val="CF003D"/>
                </a:solidFill>
              </a:rPr>
            </a:br>
            <a:r>
              <a:rPr lang="sv-SE" sz="3000" dirty="0">
                <a:solidFill>
                  <a:srgbClr val="CF003D"/>
                </a:solidFill>
              </a:rPr>
              <a:t> sittgympa </a:t>
            </a:r>
            <a:r>
              <a:rPr lang="sv-SE" sz="3200" b="0" dirty="0">
                <a:solidFill>
                  <a:srgbClr val="000000"/>
                </a:solidFill>
              </a:rPr>
              <a:t>medicinsk yoga</a:t>
            </a:r>
            <a:endParaRPr lang="sv-SE" sz="3200" dirty="0">
              <a:solidFill>
                <a:srgbClr val="000000"/>
              </a:solidFill>
            </a:endParaRPr>
          </a:p>
          <a:p>
            <a:pPr algn="r">
              <a:lnSpc>
                <a:spcPts val="4600"/>
              </a:lnSpc>
            </a:pPr>
            <a:endParaRPr lang="sv-SE" sz="2200" dirty="0">
              <a:solidFill>
                <a:srgbClr val="A5B9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97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AD8CA4D-81BF-4F4A-AFE8-882B215A3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568327"/>
            <a:ext cx="7219950" cy="721993"/>
          </a:xfrm>
        </p:spPr>
        <p:txBody>
          <a:bodyPr/>
          <a:lstStyle/>
          <a:p>
            <a:r>
              <a:rPr lang="sv-SE" dirty="0"/>
              <a:t>Vi håller dig uppdaterad om medicinsk utveckling, ny behandling &amp; livsstilsfrågor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225AC98-2A0F-4F4F-8F69-DD9D5E25A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08163"/>
            <a:ext cx="4542440" cy="3513867"/>
          </a:xfrm>
        </p:spPr>
        <p:txBody>
          <a:bodyPr/>
          <a:lstStyle/>
          <a:p>
            <a:pPr marL="0" indent="0">
              <a:lnSpc>
                <a:spcPct val="110000"/>
              </a:lnSpc>
              <a:spcBef>
                <a:spcPts val="700"/>
              </a:spcBef>
              <a:spcAft>
                <a:spcPts val="1000"/>
              </a:spcAft>
              <a:buNone/>
            </a:pPr>
            <a:r>
              <a:rPr lang="sv-SE" b="1" dirty="0">
                <a:solidFill>
                  <a:schemeClr val="accent1"/>
                </a:solidFill>
              </a:rPr>
              <a:t>Tidningen </a:t>
            </a:r>
            <a:r>
              <a:rPr lang="sv-SE" b="1" dirty="0" smtClean="0">
                <a:solidFill>
                  <a:schemeClr val="accent1"/>
                </a:solidFill>
              </a:rPr>
              <a:t>Status och digitalt nyhetsbrev ingår i ditt medlemskap:</a:t>
            </a:r>
            <a:endParaRPr lang="sv-SE" b="1" dirty="0">
              <a:solidFill>
                <a:schemeClr val="accent1"/>
              </a:solidFill>
            </a:endParaRPr>
          </a:p>
          <a:p>
            <a:pPr>
              <a:lnSpc>
                <a:spcPct val="110000"/>
              </a:lnSpc>
              <a:spcBef>
                <a:spcPts val="700"/>
              </a:spcBef>
              <a:spcAft>
                <a:spcPts val="1000"/>
              </a:spcAft>
            </a:pPr>
            <a:r>
              <a:rPr lang="sv-SE" dirty="0"/>
              <a:t>Nyheter om diagnos, läkemedel, </a:t>
            </a:r>
            <a:br>
              <a:rPr lang="sv-SE" dirty="0"/>
            </a:br>
            <a:r>
              <a:rPr lang="sv-SE" dirty="0"/>
              <a:t>behandling och forskning</a:t>
            </a:r>
          </a:p>
          <a:p>
            <a:pPr>
              <a:lnSpc>
                <a:spcPct val="110000"/>
              </a:lnSpc>
              <a:spcBef>
                <a:spcPts val="700"/>
              </a:spcBef>
              <a:spcAft>
                <a:spcPts val="1000"/>
              </a:spcAft>
            </a:pPr>
            <a:r>
              <a:rPr lang="sv-SE" dirty="0"/>
              <a:t>Kunskap och motivation för </a:t>
            </a:r>
            <a:br>
              <a:rPr lang="sv-SE" dirty="0"/>
            </a:br>
            <a:r>
              <a:rPr lang="sv-SE" dirty="0"/>
              <a:t>en god livsstil</a:t>
            </a:r>
          </a:p>
          <a:p>
            <a:pPr>
              <a:lnSpc>
                <a:spcPct val="110000"/>
              </a:lnSpc>
              <a:spcBef>
                <a:spcPts val="700"/>
              </a:spcBef>
              <a:spcAft>
                <a:spcPts val="1000"/>
              </a:spcAft>
            </a:pPr>
            <a:r>
              <a:rPr lang="sv-SE" dirty="0"/>
              <a:t>Reportage om människor och händelser </a:t>
            </a:r>
          </a:p>
          <a:p>
            <a:pPr>
              <a:lnSpc>
                <a:spcPct val="110000"/>
              </a:lnSpc>
              <a:spcBef>
                <a:spcPts val="700"/>
              </a:spcBef>
              <a:spcAft>
                <a:spcPts val="1000"/>
              </a:spcAft>
            </a:pPr>
            <a:r>
              <a:rPr lang="sv-SE" dirty="0"/>
              <a:t>Senaste nytt inom </a:t>
            </a:r>
            <a:br>
              <a:rPr lang="sv-SE" dirty="0"/>
            </a:br>
            <a:r>
              <a:rPr lang="sv-SE" dirty="0"/>
              <a:t>Riksförbundet </a:t>
            </a:r>
            <a:r>
              <a:rPr lang="sv-SE" dirty="0" err="1"/>
              <a:t>HjärtLung</a:t>
            </a:r>
            <a:endParaRPr lang="sv-SE" dirty="0"/>
          </a:p>
        </p:txBody>
      </p:sp>
      <p:sp>
        <p:nvSpPr>
          <p:cNvPr id="4" name="Ellips 3">
            <a:extLst>
              <a:ext uri="{FF2B5EF4-FFF2-40B4-BE49-F238E27FC236}">
                <a16:creationId xmlns:a16="http://schemas.microsoft.com/office/drawing/2014/main" id="{72FE7031-0AF0-2B42-BB0E-D56A2E033FFB}"/>
              </a:ext>
            </a:extLst>
          </p:cNvPr>
          <p:cNvSpPr/>
          <p:nvPr/>
        </p:nvSpPr>
        <p:spPr>
          <a:xfrm>
            <a:off x="617633" y="616567"/>
            <a:ext cx="459945" cy="465038"/>
          </a:xfrm>
          <a:prstGeom prst="ellipse">
            <a:avLst/>
          </a:prstGeom>
          <a:solidFill>
            <a:srgbClr val="40B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Rubrik 3">
            <a:extLst>
              <a:ext uri="{FF2B5EF4-FFF2-40B4-BE49-F238E27FC236}">
                <a16:creationId xmlns:a16="http://schemas.microsoft.com/office/drawing/2014/main" id="{D09304F4-4A46-3C4F-A62E-BAADDB29EC11}"/>
              </a:ext>
            </a:extLst>
          </p:cNvPr>
          <p:cNvSpPr txBox="1">
            <a:spLocks/>
          </p:cNvSpPr>
          <p:nvPr/>
        </p:nvSpPr>
        <p:spPr bwMode="auto">
          <a:xfrm>
            <a:off x="640181" y="669553"/>
            <a:ext cx="414540" cy="35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6858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/>
            <a:r>
              <a:rPr lang="sv-SE" sz="23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D89E8195-67A1-884A-83F0-FC821413386C}"/>
              </a:ext>
            </a:extLst>
          </p:cNvPr>
          <p:cNvSpPr/>
          <p:nvPr/>
        </p:nvSpPr>
        <p:spPr>
          <a:xfrm>
            <a:off x="5388889" y="1821257"/>
            <a:ext cx="3283525" cy="3397308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DB7E654B-2852-9A4D-A43D-42BC114E08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13" b="15052"/>
          <a:stretch/>
        </p:blipFill>
        <p:spPr>
          <a:xfrm>
            <a:off x="5547136" y="4447414"/>
            <a:ext cx="2926863" cy="606800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A5458B42-A517-494E-AD95-25830CEC1E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" b="-1"/>
          <a:stretch/>
        </p:blipFill>
        <p:spPr>
          <a:xfrm>
            <a:off x="5547138" y="2520116"/>
            <a:ext cx="2926864" cy="17652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11ACFE86-C171-744C-8340-11172C5AF824}"/>
              </a:ext>
            </a:extLst>
          </p:cNvPr>
          <p:cNvSpPr/>
          <p:nvPr/>
        </p:nvSpPr>
        <p:spPr>
          <a:xfrm>
            <a:off x="5388888" y="1813145"/>
            <a:ext cx="3286800" cy="410833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Triangel 9">
            <a:extLst>
              <a:ext uri="{FF2B5EF4-FFF2-40B4-BE49-F238E27FC236}">
                <a16:creationId xmlns:a16="http://schemas.microsoft.com/office/drawing/2014/main" id="{F6F0AA91-E826-E548-BCB9-4D364F84CF29}"/>
              </a:ext>
            </a:extLst>
          </p:cNvPr>
          <p:cNvSpPr/>
          <p:nvPr/>
        </p:nvSpPr>
        <p:spPr>
          <a:xfrm rot="10800000">
            <a:off x="6771322" y="2000292"/>
            <a:ext cx="444500" cy="383190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Platshållare för innehåll 2">
            <a:extLst>
              <a:ext uri="{FF2B5EF4-FFF2-40B4-BE49-F238E27FC236}">
                <a16:creationId xmlns:a16="http://schemas.microsoft.com/office/drawing/2014/main" id="{DCF7782D-B11B-314F-9EA2-EC68AB043597}"/>
              </a:ext>
            </a:extLst>
          </p:cNvPr>
          <p:cNvSpPr txBox="1">
            <a:spLocks/>
          </p:cNvSpPr>
          <p:nvPr/>
        </p:nvSpPr>
        <p:spPr bwMode="auto">
          <a:xfrm>
            <a:off x="5488324" y="1892478"/>
            <a:ext cx="3007542" cy="316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71450" indent="-171450" algn="l" defTabSz="685800" rtl="0" eaLnBrk="0" fontAlgn="base" hangingPunct="0">
              <a:lnSpc>
                <a:spcPct val="120000"/>
              </a:lnSpc>
              <a:spcBef>
                <a:spcPts val="750"/>
              </a:spcBef>
              <a:spcAft>
                <a:spcPts val="1000"/>
              </a:spcAft>
              <a:buClr>
                <a:srgbClr val="CF003D"/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sv-SE" sz="1600" dirty="0">
                <a:solidFill>
                  <a:schemeClr val="bg1"/>
                </a:solidFill>
              </a:rPr>
              <a:t>Sociala medier:</a:t>
            </a:r>
          </a:p>
        </p:txBody>
      </p:sp>
    </p:spTree>
    <p:extLst>
      <p:ext uri="{BB962C8B-B14F-4D97-AF65-F5344CB8AC3E}">
        <p14:creationId xmlns:p14="http://schemas.microsoft.com/office/powerpoint/2010/main" val="17113266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4257DC47-B370-DB47-B212-FCACFB728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3737" y="568327"/>
            <a:ext cx="3869777" cy="864233"/>
          </a:xfrm>
        </p:spPr>
        <p:txBody>
          <a:bodyPr/>
          <a:lstStyle/>
          <a:p>
            <a:r>
              <a:rPr lang="sv-SE" dirty="0"/>
              <a:t>Vi satsar på forskning som gör direkt nytta </a:t>
            </a:r>
            <a:endParaRPr lang="sv-SE" sz="2200" dirty="0"/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31F9BBCF-A0DF-5E41-9639-017005CDE87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099034" y="1808163"/>
            <a:ext cx="4449616" cy="3850582"/>
          </a:xfrm>
        </p:spPr>
        <p:txBody>
          <a:bodyPr/>
          <a:lstStyle/>
          <a:p>
            <a:pPr>
              <a:spcAft>
                <a:spcPts val="900"/>
              </a:spcAft>
            </a:pPr>
            <a:r>
              <a:rPr lang="sv-SE" dirty="0"/>
              <a:t>Patientvald forskning för </a:t>
            </a:r>
            <a:r>
              <a:rPr lang="sv-SE" dirty="0" smtClean="0"/>
              <a:t>en bättre vård och bättre </a:t>
            </a:r>
            <a:r>
              <a:rPr lang="sv-SE" dirty="0"/>
              <a:t>vardag efter </a:t>
            </a:r>
            <a:r>
              <a:rPr lang="sv-SE" dirty="0" smtClean="0"/>
              <a:t>diagnosen</a:t>
            </a:r>
            <a:endParaRPr lang="sv-SE" dirty="0"/>
          </a:p>
          <a:p>
            <a:pPr>
              <a:spcAft>
                <a:spcPts val="900"/>
              </a:spcAft>
            </a:pPr>
            <a:r>
              <a:rPr lang="sv-SE" dirty="0"/>
              <a:t>Sex stycken prioriterade forskningsområden</a:t>
            </a:r>
          </a:p>
          <a:p>
            <a:pPr>
              <a:spcAft>
                <a:spcPts val="900"/>
              </a:spcAft>
            </a:pPr>
            <a:r>
              <a:rPr lang="sv-SE" dirty="0"/>
              <a:t>Fler än 150 studier senaste </a:t>
            </a:r>
            <a:br>
              <a:rPr lang="sv-SE" dirty="0"/>
            </a:br>
            <a:r>
              <a:rPr lang="sv-SE" dirty="0"/>
              <a:t>10 åren</a:t>
            </a:r>
          </a:p>
          <a:p>
            <a:pPr>
              <a:spcAft>
                <a:spcPts val="900"/>
              </a:spcAft>
            </a:pPr>
            <a:r>
              <a:rPr lang="sv-SE" dirty="0" smtClean="0"/>
              <a:t>Finansieras </a:t>
            </a:r>
            <a:r>
              <a:rPr lang="sv-SE" dirty="0"/>
              <a:t>genom gåvor och </a:t>
            </a:r>
            <a:r>
              <a:rPr lang="sv-SE" dirty="0" smtClean="0"/>
              <a:t>testamenten</a:t>
            </a:r>
            <a:endParaRPr lang="sv-SE" dirty="0"/>
          </a:p>
          <a:p>
            <a:pPr>
              <a:spcAft>
                <a:spcPts val="900"/>
              </a:spcAft>
            </a:pPr>
            <a:endParaRPr lang="sv-SE" dirty="0"/>
          </a:p>
        </p:txBody>
      </p:sp>
      <p:sp>
        <p:nvSpPr>
          <p:cNvPr id="8" name="Ellips 7">
            <a:extLst>
              <a:ext uri="{FF2B5EF4-FFF2-40B4-BE49-F238E27FC236}">
                <a16:creationId xmlns:a16="http://schemas.microsoft.com/office/drawing/2014/main" id="{8AD61466-330E-4E4E-B0A6-F62557FF93E1}"/>
              </a:ext>
            </a:extLst>
          </p:cNvPr>
          <p:cNvSpPr/>
          <p:nvPr/>
        </p:nvSpPr>
        <p:spPr>
          <a:xfrm>
            <a:off x="4067821" y="521974"/>
            <a:ext cx="459945" cy="465038"/>
          </a:xfrm>
          <a:prstGeom prst="ellipse">
            <a:avLst/>
          </a:prstGeom>
          <a:solidFill>
            <a:srgbClr val="40B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ubrik 3">
            <a:extLst>
              <a:ext uri="{FF2B5EF4-FFF2-40B4-BE49-F238E27FC236}">
                <a16:creationId xmlns:a16="http://schemas.microsoft.com/office/drawing/2014/main" id="{55F1F943-0A6C-AB41-95C7-7346D2E60874}"/>
              </a:ext>
            </a:extLst>
          </p:cNvPr>
          <p:cNvSpPr txBox="1">
            <a:spLocks/>
          </p:cNvSpPr>
          <p:nvPr/>
        </p:nvSpPr>
        <p:spPr bwMode="auto">
          <a:xfrm>
            <a:off x="4090369" y="574960"/>
            <a:ext cx="414540" cy="35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6858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/>
            <a:r>
              <a:rPr lang="sv-SE" sz="2300" dirty="0">
                <a:solidFill>
                  <a:schemeClr val="bg1"/>
                </a:solidFill>
              </a:rPr>
              <a:t>5</a:t>
            </a:r>
          </a:p>
        </p:txBody>
      </p:sp>
      <p:pic>
        <p:nvPicPr>
          <p:cNvPr id="3" name="Bildobjekt 2" descr="En bild som visar person, fönster, inomhus, sport&#10;&#10;Automatiskt genererad beskrivning">
            <a:extLst>
              <a:ext uri="{FF2B5EF4-FFF2-40B4-BE49-F238E27FC236}">
                <a16:creationId xmlns:a16="http://schemas.microsoft.com/office/drawing/2014/main" id="{7AE35981-856C-8142-B3AE-9D4BC6BC73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298" r="37513"/>
          <a:stretch/>
        </p:blipFill>
        <p:spPr>
          <a:xfrm>
            <a:off x="0" y="0"/>
            <a:ext cx="3816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5416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E5ABB60-26ED-3E48-86FA-C4EC9EAB6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Välkommen till oss!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16983BE-3120-4F46-90B6-43ACC01A64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10000"/>
              </a:lnSpc>
              <a:spcBef>
                <a:spcPts val="700"/>
              </a:spcBef>
              <a:spcAft>
                <a:spcPts val="1000"/>
              </a:spcAft>
              <a:buNone/>
            </a:pPr>
            <a:r>
              <a:rPr lang="sv-SE" b="1" dirty="0">
                <a:solidFill>
                  <a:schemeClr val="accent1"/>
                </a:solidFill>
              </a:rPr>
              <a:t>Riksförbundet </a:t>
            </a:r>
            <a:r>
              <a:rPr lang="sv-SE" b="1" dirty="0" err="1">
                <a:solidFill>
                  <a:schemeClr val="accent1"/>
                </a:solidFill>
              </a:rPr>
              <a:t>HjärtLung</a:t>
            </a:r>
            <a:r>
              <a:rPr lang="sv-SE" b="1" dirty="0">
                <a:solidFill>
                  <a:schemeClr val="accent1"/>
                </a:solidFill>
              </a:rPr>
              <a:t>:</a:t>
            </a:r>
            <a:endParaRPr lang="sv-SE" dirty="0"/>
          </a:p>
          <a:p>
            <a:pPr>
              <a:lnSpc>
                <a:spcPct val="110000"/>
              </a:lnSpc>
              <a:spcBef>
                <a:spcPts val="700"/>
              </a:spcBef>
              <a:spcAft>
                <a:spcPts val="1000"/>
              </a:spcAft>
            </a:pPr>
            <a:r>
              <a:rPr lang="sv-SE" dirty="0"/>
              <a:t>Bildades 1939</a:t>
            </a:r>
          </a:p>
          <a:p>
            <a:pPr>
              <a:lnSpc>
                <a:spcPct val="110000"/>
              </a:lnSpc>
              <a:spcBef>
                <a:spcPts val="700"/>
              </a:spcBef>
              <a:spcAft>
                <a:spcPts val="1000"/>
              </a:spcAft>
            </a:pPr>
            <a:r>
              <a:rPr lang="sv-SE" dirty="0"/>
              <a:t>Består av cirka </a:t>
            </a:r>
            <a:r>
              <a:rPr lang="sv-SE" dirty="0" smtClean="0"/>
              <a:t>160 </a:t>
            </a:r>
            <a:r>
              <a:rPr lang="sv-SE" dirty="0"/>
              <a:t>föreningar </a:t>
            </a:r>
            <a:br>
              <a:rPr lang="sv-SE" dirty="0"/>
            </a:br>
            <a:r>
              <a:rPr lang="sv-SE" dirty="0"/>
              <a:t>runt om i landet</a:t>
            </a:r>
          </a:p>
          <a:p>
            <a:pPr>
              <a:lnSpc>
                <a:spcPct val="110000"/>
              </a:lnSpc>
              <a:spcBef>
                <a:spcPts val="700"/>
              </a:spcBef>
              <a:spcAft>
                <a:spcPts val="1000"/>
              </a:spcAft>
            </a:pPr>
            <a:r>
              <a:rPr lang="sv-SE" dirty="0"/>
              <a:t>Har närmare 35 000 medlemmar</a:t>
            </a:r>
          </a:p>
          <a:p>
            <a:pPr>
              <a:lnSpc>
                <a:spcPct val="110000"/>
              </a:lnSpc>
              <a:spcBef>
                <a:spcPts val="700"/>
              </a:spcBef>
              <a:spcAft>
                <a:spcPts val="1000"/>
              </a:spcAft>
            </a:pPr>
            <a:r>
              <a:rPr lang="sv-SE" dirty="0"/>
              <a:t>Är en av Sveriges största </a:t>
            </a:r>
            <a:br>
              <a:rPr lang="sv-SE" dirty="0"/>
            </a:br>
            <a:r>
              <a:rPr lang="sv-SE" dirty="0"/>
              <a:t>patientorganisationer</a:t>
            </a:r>
          </a:p>
          <a:p>
            <a:pPr>
              <a:lnSpc>
                <a:spcPct val="110000"/>
              </a:lnSpc>
              <a:spcBef>
                <a:spcPts val="700"/>
              </a:spcBef>
              <a:spcAft>
                <a:spcPts val="1000"/>
              </a:spcAft>
            </a:pPr>
            <a:r>
              <a:rPr lang="sv-SE" dirty="0"/>
              <a:t>Bli medlem på </a:t>
            </a:r>
            <a:r>
              <a:rPr lang="sv-SE" b="1" dirty="0" err="1">
                <a:solidFill>
                  <a:schemeClr val="accent1"/>
                </a:solidFill>
              </a:rPr>
              <a:t>hjart-lung.se</a:t>
            </a:r>
            <a:endParaRPr lang="sv-SE" b="1" dirty="0">
              <a:solidFill>
                <a:schemeClr val="accent1"/>
              </a:solidFill>
            </a:endParaRPr>
          </a:p>
        </p:txBody>
      </p:sp>
      <p:sp>
        <p:nvSpPr>
          <p:cNvPr id="4" name="Ellips 3">
            <a:extLst>
              <a:ext uri="{FF2B5EF4-FFF2-40B4-BE49-F238E27FC236}">
                <a16:creationId xmlns:a16="http://schemas.microsoft.com/office/drawing/2014/main" id="{17D30457-09D8-234F-AE9E-2B57BB6BE653}"/>
              </a:ext>
            </a:extLst>
          </p:cNvPr>
          <p:cNvSpPr/>
          <p:nvPr/>
        </p:nvSpPr>
        <p:spPr>
          <a:xfrm>
            <a:off x="5555364" y="1233488"/>
            <a:ext cx="3120324" cy="307507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Platshållare för innehåll 2">
            <a:extLst>
              <a:ext uri="{FF2B5EF4-FFF2-40B4-BE49-F238E27FC236}">
                <a16:creationId xmlns:a16="http://schemas.microsoft.com/office/drawing/2014/main" id="{E614FA1D-A9EE-9A49-966E-7FE6CAE26B54}"/>
              </a:ext>
            </a:extLst>
          </p:cNvPr>
          <p:cNvSpPr txBox="1">
            <a:spLocks/>
          </p:cNvSpPr>
          <p:nvPr/>
        </p:nvSpPr>
        <p:spPr bwMode="auto">
          <a:xfrm>
            <a:off x="6041398" y="1808707"/>
            <a:ext cx="2824654" cy="2007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71450" indent="-171450" algn="l" defTabSz="685800" rtl="0" eaLnBrk="0" fontAlgn="base" hangingPunct="0">
              <a:lnSpc>
                <a:spcPct val="120000"/>
              </a:lnSpc>
              <a:spcBef>
                <a:spcPts val="750"/>
              </a:spcBef>
              <a:spcAft>
                <a:spcPts val="1000"/>
              </a:spcAft>
              <a:buClr>
                <a:srgbClr val="CF003D"/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500"/>
              </a:spcBef>
              <a:spcAft>
                <a:spcPts val="0"/>
              </a:spcAft>
              <a:buNone/>
            </a:pPr>
            <a:r>
              <a:rPr lang="sv-SE" sz="1600" dirty="0">
                <a:solidFill>
                  <a:schemeClr val="bg1"/>
                </a:solidFill>
              </a:rPr>
              <a:t>I Sverige lever över </a:t>
            </a:r>
            <a:br>
              <a:rPr lang="sv-SE" sz="1600" dirty="0">
                <a:solidFill>
                  <a:schemeClr val="bg1"/>
                </a:solidFill>
              </a:rPr>
            </a:br>
            <a:r>
              <a:rPr lang="sv-SE" sz="1600" dirty="0">
                <a:solidFill>
                  <a:schemeClr val="bg1"/>
                </a:solidFill>
              </a:rPr>
              <a:t>två miljoner människor med hjärt-, kärl- eller lungsjukdom.</a:t>
            </a:r>
          </a:p>
          <a:p>
            <a:pPr marL="0" indent="0">
              <a:spcBef>
                <a:spcPts val="1000"/>
              </a:spcBef>
              <a:spcAft>
                <a:spcPts val="0"/>
              </a:spcAft>
              <a:buNone/>
            </a:pPr>
            <a:r>
              <a:rPr lang="sv-SE" sz="1600" dirty="0">
                <a:solidFill>
                  <a:schemeClr val="bg1"/>
                </a:solidFill>
              </a:rPr>
              <a:t>Vi blir starkare tillsammans.</a:t>
            </a:r>
          </a:p>
        </p:txBody>
      </p:sp>
      <p:sp>
        <p:nvSpPr>
          <p:cNvPr id="6" name="Triangel 5">
            <a:extLst>
              <a:ext uri="{FF2B5EF4-FFF2-40B4-BE49-F238E27FC236}">
                <a16:creationId xmlns:a16="http://schemas.microsoft.com/office/drawing/2014/main" id="{66898B8C-A181-E44E-AF13-815FAA9B0561}"/>
              </a:ext>
            </a:extLst>
          </p:cNvPr>
          <p:cNvSpPr/>
          <p:nvPr/>
        </p:nvSpPr>
        <p:spPr>
          <a:xfrm rot="8523998">
            <a:off x="7951210" y="3841750"/>
            <a:ext cx="444500" cy="383190"/>
          </a:xfrm>
          <a:prstGeom prst="triangle">
            <a:avLst/>
          </a:prstGeom>
          <a:solidFill>
            <a:srgbClr val="40B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698210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Riksförbundet HjärtLung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CC0F37"/>
      </a:accent1>
      <a:accent2>
        <a:srgbClr val="BAC8D3"/>
      </a:accent2>
      <a:accent3>
        <a:srgbClr val="009FE3"/>
      </a:accent3>
      <a:accent4>
        <a:srgbClr val="49B170"/>
      </a:accent4>
      <a:accent5>
        <a:srgbClr val="F59C00"/>
      </a:accent5>
      <a:accent6>
        <a:srgbClr val="E0E6EB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376C10E52473A4388B96E1B97937793" ma:contentTypeVersion="18" ma:contentTypeDescription="Skapa ett nytt dokument." ma:contentTypeScope="" ma:versionID="7f5cc8a5592ef2d03a25464673afb847">
  <xsd:schema xmlns:xsd="http://www.w3.org/2001/XMLSchema" xmlns:xs="http://www.w3.org/2001/XMLSchema" xmlns:p="http://schemas.microsoft.com/office/2006/metadata/properties" xmlns:ns3="9a36c944-625a-4359-ac89-8f08cb2d5063" xmlns:ns4="b5a06f80-6928-485c-a303-e3c2308fee6a" targetNamespace="http://schemas.microsoft.com/office/2006/metadata/properties" ma:root="true" ma:fieldsID="4e01c8a666f460f2f8d7d6bcfb765daa" ns3:_="" ns4:_="">
    <xsd:import namespace="9a36c944-625a-4359-ac89-8f08cb2d5063"/>
    <xsd:import namespace="b5a06f80-6928-485c-a303-e3c2308fee6a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DateTaken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_activity" minOccurs="0"/>
                <xsd:element ref="ns4:MediaServiceLocation" minOccurs="0"/>
                <xsd:element ref="ns4:MediaServiceObjectDetectorVersions" minOccurs="0"/>
                <xsd:element ref="ns4:MediaLengthInSeconds" minOccurs="0"/>
                <xsd:element ref="ns4:MediaServiceSystemTag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36c944-625a-4359-ac89-8f08cb2d506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Delat med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lat med information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Delar tips, Hash" ma:description="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a06f80-6928-485c-a303-e3c2308fee6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activity" ma:index="20" nillable="true" ma:displayName="_activity" ma:hidden="true" ma:internalName="_activity">
      <xsd:simpleType>
        <xsd:restriction base="dms:Note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b5a06f80-6928-485c-a303-e3c2308fee6a" xsi:nil="true"/>
  </documentManagement>
</p:properties>
</file>

<file path=customXml/itemProps1.xml><?xml version="1.0" encoding="utf-8"?>
<ds:datastoreItem xmlns:ds="http://schemas.openxmlformats.org/officeDocument/2006/customXml" ds:itemID="{E2B10407-29A5-4D6D-BF0E-5A7533B7A42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36c944-625a-4359-ac89-8f08cb2d5063"/>
    <ds:schemaRef ds:uri="b5a06f80-6928-485c-a303-e3c2308fee6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4874E49-E43A-49D2-9B69-356D75B50D2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38CAC6E-20AB-44FA-A2C9-8B92B006F44A}">
  <ds:schemaRefs>
    <ds:schemaRef ds:uri="b5a06f80-6928-485c-a303-e3c2308fee6a"/>
    <ds:schemaRef ds:uri="http://purl.org/dc/terms/"/>
    <ds:schemaRef ds:uri="http://schemas.microsoft.com/office/2006/metadata/properties"/>
    <ds:schemaRef ds:uri="http://purl.org/dc/dcmitype/"/>
    <ds:schemaRef ds:uri="http://www.w3.org/XML/1998/namespace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9a36c944-625a-4359-ac89-8f08cb2d506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{04F76590-C29B-E844-842D-02979A2AB5B4}tf16401378</Template>
  <TotalTime>1200</TotalTime>
  <Words>1386</Words>
  <Application>Microsoft Office PowerPoint</Application>
  <PresentationFormat>Bildspel på skärmen (4:3)</PresentationFormat>
  <Paragraphs>192</Paragraphs>
  <Slides>10</Slides>
  <Notes>8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10</vt:i4>
      </vt:variant>
    </vt:vector>
  </HeadingPairs>
  <TitlesOfParts>
    <vt:vector size="15" baseType="lpstr">
      <vt:lpstr>Arial</vt:lpstr>
      <vt:lpstr>Calibri</vt:lpstr>
      <vt:lpstr>Times New Roman</vt:lpstr>
      <vt:lpstr>Verdana</vt:lpstr>
      <vt:lpstr>Office-tema</vt:lpstr>
      <vt:lpstr>PowerPoint-presentation</vt:lpstr>
      <vt:lpstr>PowerPoint-presentation</vt:lpstr>
      <vt:lpstr>Som medlem får du:</vt:lpstr>
      <vt:lpstr>Vi gör oss hörda i politiken och vården</vt:lpstr>
      <vt:lpstr>Vi ger dig kunskap, motivation och aktiviteter  för en god livsstil och egenvård</vt:lpstr>
      <vt:lpstr>Vi ger dig möjlighet att umgås och må bra tillsammans med andra</vt:lpstr>
      <vt:lpstr>Vi håller dig uppdaterad om medicinsk utveckling, ny behandling &amp; livsstilsfrågor</vt:lpstr>
      <vt:lpstr>Vi satsar på forskning som gör direkt nytta </vt:lpstr>
      <vt:lpstr>Välkommen till oss!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Lisa Lidgren;Ulrika Fridsell</dc:creator>
  <cp:lastModifiedBy>Ulrika Fridsell</cp:lastModifiedBy>
  <cp:revision>19</cp:revision>
  <cp:lastPrinted>2024-10-15T18:48:34Z</cp:lastPrinted>
  <dcterms:created xsi:type="dcterms:W3CDTF">2022-02-17T13:38:41Z</dcterms:created>
  <dcterms:modified xsi:type="dcterms:W3CDTF">2024-10-15T18:49:09Z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0x010100F376C10E52473A4388B96E1B97937793</vt:lpwstr>
  </property>
</Properties>
</file>