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97" r:id="rId3"/>
    <p:sldId id="298" r:id="rId4"/>
    <p:sldId id="299" r:id="rId5"/>
    <p:sldId id="278" r:id="rId6"/>
    <p:sldId id="280" r:id="rId7"/>
    <p:sldId id="281" r:id="rId8"/>
    <p:sldId id="282" r:id="rId9"/>
    <p:sldId id="300" r:id="rId10"/>
    <p:sldId id="301" r:id="rId11"/>
    <p:sldId id="302" r:id="rId12"/>
    <p:sldId id="303" r:id="rId13"/>
    <p:sldId id="304" r:id="rId14"/>
    <p:sldId id="317" r:id="rId15"/>
    <p:sldId id="318" r:id="rId16"/>
    <p:sldId id="319" r:id="rId17"/>
    <p:sldId id="320" r:id="rId18"/>
    <p:sldId id="305" r:id="rId19"/>
    <p:sldId id="326" r:id="rId20"/>
    <p:sldId id="327" r:id="rId21"/>
    <p:sldId id="329" r:id="rId22"/>
    <p:sldId id="330" r:id="rId23"/>
    <p:sldId id="331" r:id="rId24"/>
    <p:sldId id="332" r:id="rId25"/>
    <p:sldId id="335" r:id="rId26"/>
    <p:sldId id="322" r:id="rId27"/>
    <p:sldId id="260" r:id="rId28"/>
    <p:sldId id="286" r:id="rId29"/>
    <p:sldId id="306" r:id="rId30"/>
    <p:sldId id="307" r:id="rId31"/>
    <p:sldId id="311" r:id="rId32"/>
    <p:sldId id="313" r:id="rId33"/>
    <p:sldId id="315" r:id="rId34"/>
    <p:sldId id="314" r:id="rId35"/>
    <p:sldId id="308" r:id="rId36"/>
    <p:sldId id="310" r:id="rId37"/>
    <p:sldId id="312" r:id="rId38"/>
    <p:sldId id="321" r:id="rId39"/>
    <p:sldId id="309" r:id="rId40"/>
    <p:sldId id="316" r:id="rId41"/>
    <p:sldId id="323" r:id="rId42"/>
    <p:sldId id="324" r:id="rId43"/>
    <p:sldId id="325" r:id="rId44"/>
    <p:sldId id="337"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0CEA0-7506-4195-87AC-8D7622EE9BA9}" type="datetimeFigureOut">
              <a:rPr lang="sv-SE" smtClean="0"/>
              <a:t>2017-05-10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2D022-81D2-4989-B87D-C75820ADE6F1}" type="slidenum">
              <a:rPr lang="sv-SE" smtClean="0"/>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1</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52644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30</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356594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31</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289941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32</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232291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33</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7682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34</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359922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35</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2354507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36</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80442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37</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90009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38</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295179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39</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413457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2</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236488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40</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410676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41</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1403009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42</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167572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43</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1145547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44</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132203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3</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311571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18</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322471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19</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r>
              <a:rPr lang="sv-SE" altLang="sv-SE" sz="1200" dirty="0" smtClean="0">
                <a:latin typeface="Futura LT Light" pitchFamily="18" charset="0"/>
              </a:rPr>
              <a:t>174 (antal föreningar), 53 antal besök</a:t>
            </a:r>
            <a:endParaRPr lang="sv-SE" altLang="sv-SE" sz="1200" dirty="0">
              <a:latin typeface="Futura LT Light" pitchFamily="18" charset="0"/>
            </a:endParaRPr>
          </a:p>
        </p:txBody>
      </p:sp>
    </p:spTree>
    <p:extLst>
      <p:ext uri="{BB962C8B-B14F-4D97-AF65-F5344CB8AC3E}">
        <p14:creationId xmlns:p14="http://schemas.microsoft.com/office/powerpoint/2010/main" val="20730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849F72F-7F35-42E7-891B-F44B3D399FB8}" type="slidenum">
              <a:rPr lang="sv-SE" smtClean="0"/>
              <a:t>20</a:t>
            </a:fld>
            <a:endParaRPr lang="sv-SE"/>
          </a:p>
        </p:txBody>
      </p:sp>
    </p:spTree>
    <p:extLst>
      <p:ext uri="{BB962C8B-B14F-4D97-AF65-F5344CB8AC3E}">
        <p14:creationId xmlns:p14="http://schemas.microsoft.com/office/powerpoint/2010/main" val="4491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952D022-81D2-4989-B87D-C75820ADE6F1}" type="slidenum">
              <a:rPr lang="sv-SE" smtClean="0"/>
              <a:t>25</a:t>
            </a:fld>
            <a:endParaRPr lang="sv-SE"/>
          </a:p>
        </p:txBody>
      </p:sp>
    </p:spTree>
    <p:extLst>
      <p:ext uri="{BB962C8B-B14F-4D97-AF65-F5344CB8AC3E}">
        <p14:creationId xmlns:p14="http://schemas.microsoft.com/office/powerpoint/2010/main" val="298134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26</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4559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28EA0B-566B-4B39-81C6-5790E5496B27}" type="slidenum">
              <a:rPr lang="sv-SE" altLang="sv-SE" sz="1300" smtClean="0"/>
              <a:pPr>
                <a:spcBef>
                  <a:spcPct val="0"/>
                </a:spcBef>
              </a:pPr>
              <a:t>29</a:t>
            </a:fld>
            <a:endParaRPr lang="sv-SE" altLang="sv-SE" sz="130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Tx/>
              <a:buNone/>
            </a:pPr>
            <a:endParaRPr lang="sv-SE" altLang="sv-SE" sz="1200">
              <a:latin typeface="Futura LT Light" pitchFamily="18" charset="0"/>
            </a:endParaRPr>
          </a:p>
        </p:txBody>
      </p:sp>
    </p:spTree>
    <p:extLst>
      <p:ext uri="{BB962C8B-B14F-4D97-AF65-F5344CB8AC3E}">
        <p14:creationId xmlns:p14="http://schemas.microsoft.com/office/powerpoint/2010/main" val="390966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CC03F92-AB8E-426A-BB08-372E259A0DA4}" type="datetimeFigureOut">
              <a:rPr lang="sv-SE" smtClean="0"/>
              <a:t>2017-05-10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262646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C03F92-AB8E-426A-BB08-372E259A0DA4}" type="datetimeFigureOut">
              <a:rPr lang="sv-SE" smtClean="0"/>
              <a:t>2017-05-10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316022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C03F92-AB8E-426A-BB08-372E259A0DA4}" type="datetimeFigureOut">
              <a:rPr lang="sv-SE" smtClean="0"/>
              <a:t>2017-05-10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371746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CC03F92-AB8E-426A-BB08-372E259A0DA4}" type="datetimeFigureOut">
              <a:rPr lang="sv-SE" smtClean="0"/>
              <a:t>2017-05-10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302572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CC03F92-AB8E-426A-BB08-372E259A0DA4}" type="datetimeFigureOut">
              <a:rPr lang="sv-SE" smtClean="0"/>
              <a:t>2017-05-10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307733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CC03F92-AB8E-426A-BB08-372E259A0DA4}" type="datetimeFigureOut">
              <a:rPr lang="sv-SE" smtClean="0"/>
              <a:t>2017-05-10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20315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CC03F92-AB8E-426A-BB08-372E259A0DA4}" type="datetimeFigureOut">
              <a:rPr lang="sv-SE" smtClean="0"/>
              <a:t>2017-05-10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52358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CC03F92-AB8E-426A-BB08-372E259A0DA4}" type="datetimeFigureOut">
              <a:rPr lang="sv-SE" smtClean="0"/>
              <a:t>2017-05-10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230935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CC03F92-AB8E-426A-BB08-372E259A0DA4}" type="datetimeFigureOut">
              <a:rPr lang="sv-SE" smtClean="0"/>
              <a:t>2017-05-10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210765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CC03F92-AB8E-426A-BB08-372E259A0DA4}" type="datetimeFigureOut">
              <a:rPr lang="sv-SE" smtClean="0"/>
              <a:t>2017-05-10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76354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CC03F92-AB8E-426A-BB08-372E259A0DA4}" type="datetimeFigureOut">
              <a:rPr lang="sv-SE" smtClean="0"/>
              <a:t>2017-05-10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CC9EFB4-7B1E-4CDD-A813-A554F435EE6E}" type="slidenum">
              <a:rPr lang="sv-SE" smtClean="0"/>
              <a:t>‹#›</a:t>
            </a:fld>
            <a:endParaRPr lang="sv-SE"/>
          </a:p>
        </p:txBody>
      </p:sp>
    </p:spTree>
    <p:extLst>
      <p:ext uri="{BB962C8B-B14F-4D97-AF65-F5344CB8AC3E}">
        <p14:creationId xmlns:p14="http://schemas.microsoft.com/office/powerpoint/2010/main" val="40464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03F92-AB8E-426A-BB08-372E259A0DA4}" type="datetimeFigureOut">
              <a:rPr lang="sv-SE" smtClean="0"/>
              <a:t>2017-05-10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9EFB4-7B1E-4CDD-A813-A554F435EE6E}" type="slidenum">
              <a:rPr lang="sv-SE" smtClean="0"/>
              <a:t>‹#›</a:t>
            </a:fld>
            <a:endParaRPr lang="sv-SE"/>
          </a:p>
        </p:txBody>
      </p:sp>
    </p:spTree>
    <p:extLst>
      <p:ext uri="{BB962C8B-B14F-4D97-AF65-F5344CB8AC3E}">
        <p14:creationId xmlns:p14="http://schemas.microsoft.com/office/powerpoint/2010/main" val="22463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surayya.eliasson@hjart-lung.se" TargetMode="Externa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215027" y="1964603"/>
            <a:ext cx="7617278" cy="523220"/>
          </a:xfrm>
          <a:prstGeom prst="rect">
            <a:avLst/>
          </a:prstGeom>
          <a:noFill/>
        </p:spPr>
        <p:txBody>
          <a:bodyPr wrap="none" rtlCol="0">
            <a:spAutoFit/>
          </a:bodyPr>
          <a:lstStyle/>
          <a:p>
            <a:r>
              <a:rPr lang="sv-SE" sz="2800">
                <a:latin typeface="Verdana" panose="020B0604030504040204" pitchFamily="34" charset="0"/>
                <a:ea typeface="Verdana" panose="020B0604030504040204" pitchFamily="34" charset="0"/>
                <a:cs typeface="Verdana" panose="020B0604030504040204" pitchFamily="34" charset="0"/>
              </a:rPr>
              <a:t>Välkommen till länsordförandekonferens!</a:t>
            </a:r>
          </a:p>
        </p:txBody>
      </p:sp>
      <p:pic>
        <p:nvPicPr>
          <p:cNvPr id="6" name="Bildobjekt 5"/>
          <p:cNvPicPr>
            <a:picLocks noChangeAspect="1"/>
          </p:cNvPicPr>
          <p:nvPr/>
        </p:nvPicPr>
        <p:blipFill>
          <a:blip r:embed="rId5"/>
          <a:stretch>
            <a:fillRect/>
          </a:stretch>
        </p:blipFill>
        <p:spPr>
          <a:xfrm>
            <a:off x="1122543" y="3312518"/>
            <a:ext cx="7509887" cy="1256368"/>
          </a:xfrm>
          <a:prstGeom prst="rect">
            <a:avLst/>
          </a:prstGeom>
        </p:spPr>
      </p:pic>
    </p:spTree>
    <p:extLst>
      <p:ext uri="{BB962C8B-B14F-4D97-AF65-F5344CB8AC3E}">
        <p14:creationId xmlns:p14="http://schemas.microsoft.com/office/powerpoint/2010/main" val="12739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1289521" y="141249"/>
            <a:ext cx="9292662" cy="5293757"/>
          </a:xfrm>
          <a:prstGeom prst="rect">
            <a:avLst/>
          </a:prstGeom>
          <a:noFill/>
        </p:spPr>
        <p:txBody>
          <a:bodyPr wrap="square" rtlCol="0">
            <a:spAutoFit/>
          </a:bodyPr>
          <a:lstStyle/>
          <a:p>
            <a:r>
              <a:rPr lang="sv-SE" b="1"/>
              <a:t>Uppförandekod</a:t>
            </a:r>
          </a:p>
          <a:p>
            <a:endParaRPr lang="sv-SE" sz="1600"/>
          </a:p>
          <a:p>
            <a:r>
              <a:rPr lang="sv-SE" sz="1600"/>
              <a:t>Vi förväntas uppträda enligt organisationens fastställda styrdokument och policys.</a:t>
            </a:r>
          </a:p>
          <a:p>
            <a:endParaRPr lang="sv-SE" sz="1600"/>
          </a:p>
          <a:p>
            <a:r>
              <a:rPr lang="sv-SE" sz="1600"/>
              <a:t>Kongress/Förbundsstyrelse/Arbetsutskott fastställer dokumenten vid protokollförda</a:t>
            </a:r>
          </a:p>
          <a:p>
            <a:r>
              <a:rPr lang="sv-SE" sz="1600"/>
              <a:t>sammanträden som då antas som gällande regler och därmed ligger till grund för beslut i</a:t>
            </a:r>
          </a:p>
          <a:p>
            <a:r>
              <a:rPr lang="sv-SE" sz="1600"/>
              <a:t>övriga verksamhetsfrågor.</a:t>
            </a:r>
          </a:p>
          <a:p>
            <a:endParaRPr lang="sv-SE" sz="1600"/>
          </a:p>
          <a:p>
            <a:r>
              <a:rPr lang="sv-SE" sz="1600"/>
              <a:t>Nyvalda ledamöter får vid start av sitt förtroendeuppdrag en introduktion inför styrelsearbetet</a:t>
            </a:r>
          </a:p>
          <a:p>
            <a:r>
              <a:rPr lang="sv-SE" sz="1600"/>
              <a:t>samt genomgång av de styrande dokumenten.</a:t>
            </a:r>
          </a:p>
          <a:p>
            <a:endParaRPr lang="sv-SE" sz="1600"/>
          </a:p>
          <a:p>
            <a:r>
              <a:rPr lang="sv-SE" sz="1600"/>
              <a:t>Vid introduktion av nyanställd personal informerar kanslichefen om styrdokument och</a:t>
            </a:r>
          </a:p>
          <a:p>
            <a:r>
              <a:rPr lang="sv-SE" sz="1600"/>
              <a:t>policys.</a:t>
            </a:r>
          </a:p>
          <a:p>
            <a:endParaRPr lang="sv-SE" sz="1600"/>
          </a:p>
          <a:p>
            <a:r>
              <a:rPr lang="sv-SE" sz="1600"/>
              <a:t>Kanslichef har en löpande dialog med facket då fastställda dokument ska överensstämma med</a:t>
            </a:r>
          </a:p>
          <a:p>
            <a:r>
              <a:rPr lang="sv-SE" sz="1600"/>
              <a:t>arbetsförhållanden och inriktning. En facklig representant har enligt förbundets stadgar</a:t>
            </a:r>
          </a:p>
          <a:p>
            <a:r>
              <a:rPr lang="sv-SE" sz="1600"/>
              <a:t>yttranderätt på förbundsstyrelsesammanträden.</a:t>
            </a:r>
          </a:p>
          <a:p>
            <a:endParaRPr lang="sv-SE" sz="1600"/>
          </a:p>
          <a:p>
            <a:r>
              <a:rPr lang="sv-SE" sz="1600"/>
              <a:t>Uppförandekoden ska finnas publicerad på förbundets hemsida för att allmänheten, givare</a:t>
            </a:r>
          </a:p>
          <a:p>
            <a:r>
              <a:rPr lang="sv-SE" sz="1600"/>
              <a:t>och andra intressenter ska få en beskrivning av vad de kan förvänta sig av organisationens</a:t>
            </a:r>
          </a:p>
          <a:p>
            <a:r>
              <a:rPr lang="sv-SE" sz="1600"/>
              <a:t>företrädare.</a:t>
            </a:r>
          </a:p>
        </p:txBody>
      </p:sp>
    </p:spTree>
    <p:extLst>
      <p:ext uri="{BB962C8B-B14F-4D97-AF65-F5344CB8AC3E}">
        <p14:creationId xmlns:p14="http://schemas.microsoft.com/office/powerpoint/2010/main" val="3774502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1156356" y="1157952"/>
            <a:ext cx="9292662" cy="3108543"/>
          </a:xfrm>
          <a:prstGeom prst="rect">
            <a:avLst/>
          </a:prstGeom>
          <a:noFill/>
        </p:spPr>
        <p:txBody>
          <a:bodyPr wrap="square" rtlCol="0">
            <a:spAutoFit/>
          </a:bodyPr>
          <a:lstStyle/>
          <a:p>
            <a:r>
              <a:rPr lang="sv-SE" b="1"/>
              <a:t>Policy oegentligheter</a:t>
            </a:r>
          </a:p>
          <a:p>
            <a:r>
              <a:rPr lang="sv-SE"/>
              <a:t>Riksförbundet HjärtLung ska med goda rutiner för intern kontroll minimera riskerna för förekomsten av oegentligheter. </a:t>
            </a:r>
          </a:p>
          <a:p>
            <a:r>
              <a:rPr lang="sv-SE"/>
              <a:t>Rutinerna består </a:t>
            </a:r>
            <a:r>
              <a:rPr lang="sv-SE" err="1"/>
              <a:t>bl</a:t>
            </a:r>
            <a:r>
              <a:rPr lang="sv-SE"/>
              <a:t> a av; </a:t>
            </a:r>
          </a:p>
          <a:p>
            <a:pPr marL="285750" indent="-285750">
              <a:buFont typeface="Arial" panose="020B0604020202020204" pitchFamily="34" charset="0"/>
              <a:buChar char="•"/>
            </a:pPr>
            <a:r>
              <a:rPr lang="sv-SE"/>
              <a:t>Delegationsordning</a:t>
            </a:r>
          </a:p>
          <a:p>
            <a:pPr marL="285750" indent="-285750">
              <a:buFont typeface="Arial" panose="020B0604020202020204" pitchFamily="34" charset="0"/>
              <a:buChar char="•"/>
            </a:pPr>
            <a:r>
              <a:rPr lang="sv-SE"/>
              <a:t>Attestordning</a:t>
            </a:r>
          </a:p>
          <a:p>
            <a:pPr marL="285750" indent="-285750">
              <a:buFont typeface="Arial" panose="020B0604020202020204" pitchFamily="34" charset="0"/>
              <a:buChar char="•"/>
            </a:pPr>
            <a:r>
              <a:rPr lang="sv-SE"/>
              <a:t>Jävspolicy</a:t>
            </a:r>
          </a:p>
          <a:p>
            <a:pPr marL="285750" indent="-285750">
              <a:buFont typeface="Arial" panose="020B0604020202020204" pitchFamily="34" charset="0"/>
              <a:buChar char="•"/>
            </a:pPr>
            <a:r>
              <a:rPr lang="sv-SE"/>
              <a:t>Uppförandekod</a:t>
            </a:r>
          </a:p>
          <a:p>
            <a:pPr marL="285750" indent="-285750">
              <a:buFont typeface="Arial" panose="020B0604020202020204" pitchFamily="34" charset="0"/>
              <a:buChar char="•"/>
            </a:pPr>
            <a:r>
              <a:rPr lang="sv-SE"/>
              <a:t>Regelbunden ekonomisk uppföljning</a:t>
            </a:r>
          </a:p>
          <a:p>
            <a:endParaRPr lang="sv-SE" sz="1600"/>
          </a:p>
          <a:p>
            <a:r>
              <a:rPr lang="sv-SE" sz="1600"/>
              <a:t>Dokumentet beskriver rutin för anmälan om oegentligheter.</a:t>
            </a:r>
          </a:p>
        </p:txBody>
      </p:sp>
    </p:spTree>
    <p:extLst>
      <p:ext uri="{BB962C8B-B14F-4D97-AF65-F5344CB8AC3E}">
        <p14:creationId xmlns:p14="http://schemas.microsoft.com/office/powerpoint/2010/main" val="82736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1156356" y="1157952"/>
            <a:ext cx="9292662" cy="3693319"/>
          </a:xfrm>
          <a:prstGeom prst="rect">
            <a:avLst/>
          </a:prstGeom>
          <a:noFill/>
        </p:spPr>
        <p:txBody>
          <a:bodyPr wrap="square" rtlCol="0">
            <a:spAutoFit/>
          </a:bodyPr>
          <a:lstStyle/>
          <a:p>
            <a:r>
              <a:rPr lang="sv-SE" b="1"/>
              <a:t>Policy för jävsituationer </a:t>
            </a:r>
          </a:p>
          <a:p>
            <a:endParaRPr lang="sv-SE"/>
          </a:p>
          <a:p>
            <a:r>
              <a:rPr lang="sv-SE"/>
              <a:t>Ideella föreningar lyder inte under förvaltningslagens avsnitt om jäv men den är lämplig att följa för en stor organisation. Viss hantering kan falla under det som kallas ”god föreningssed” eller under annan lagstiftning där formellt ansvar kan utkrävas. </a:t>
            </a:r>
          </a:p>
          <a:p>
            <a:endParaRPr lang="sv-SE"/>
          </a:p>
          <a:p>
            <a:r>
              <a:rPr lang="sv-SE"/>
              <a:t>Beslut fattas av förtroendevalda och tjänstemän enligt delegationsordning eller motsvarande. </a:t>
            </a:r>
          </a:p>
          <a:p>
            <a:endParaRPr lang="sv-SE"/>
          </a:p>
          <a:p>
            <a:r>
              <a:rPr lang="sv-SE"/>
              <a:t>Enskilda intressen kan i vissa fall riskera att beslut inte fattas opartiskt. Jäv riskerar därför att uppstå. Både tjänstemän och förtroendevalda kan vara jäviga. </a:t>
            </a:r>
          </a:p>
          <a:p>
            <a:endParaRPr lang="sv-SE"/>
          </a:p>
          <a:p>
            <a:r>
              <a:rPr lang="sv-SE"/>
              <a:t>Det är viktigt att påpeka att den som anser sig jävig ska själv anmäla detta och får inte delta i handläggningen av ärendet, alltså inte heller i förberedelserna för beslut. </a:t>
            </a:r>
            <a:endParaRPr lang="sv-SE" sz="1600"/>
          </a:p>
        </p:txBody>
      </p:sp>
    </p:spTree>
    <p:extLst>
      <p:ext uri="{BB962C8B-B14F-4D97-AF65-F5344CB8AC3E}">
        <p14:creationId xmlns:p14="http://schemas.microsoft.com/office/powerpoint/2010/main" val="137184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1156356" y="1157952"/>
            <a:ext cx="9292662" cy="3416320"/>
          </a:xfrm>
          <a:prstGeom prst="rect">
            <a:avLst/>
          </a:prstGeom>
          <a:noFill/>
        </p:spPr>
        <p:txBody>
          <a:bodyPr wrap="square" rtlCol="0">
            <a:spAutoFit/>
          </a:bodyPr>
          <a:lstStyle/>
          <a:p>
            <a:r>
              <a:rPr lang="sv-SE" b="1"/>
              <a:t>Policy för klagomålshantering </a:t>
            </a:r>
          </a:p>
          <a:p>
            <a:endParaRPr lang="sv-SE"/>
          </a:p>
          <a:p>
            <a:r>
              <a:rPr lang="sv-SE"/>
              <a:t>”Bakom varje klagomål finns ett önskemål” (Ben </a:t>
            </a:r>
            <a:r>
              <a:rPr lang="sv-SE" err="1"/>
              <a:t>Furman</a:t>
            </a:r>
            <a:r>
              <a:rPr lang="sv-SE"/>
              <a:t>) </a:t>
            </a:r>
          </a:p>
          <a:p>
            <a:endParaRPr lang="sv-SE"/>
          </a:p>
          <a:p>
            <a:r>
              <a:rPr lang="sv-SE"/>
              <a:t>Riksförbundet HjärtLung har grundinställningen att klagomål är bra – även om orsaken inte alltid är det. Klagomål ger oss möjlighet att utveckla vår verksamhet. </a:t>
            </a:r>
          </a:p>
          <a:p>
            <a:endParaRPr lang="sv-SE"/>
          </a:p>
          <a:p>
            <a:r>
              <a:rPr lang="sv-SE"/>
              <a:t>Vad är klagomål för Riksförbundet HjärtLung? </a:t>
            </a:r>
          </a:p>
          <a:p>
            <a:pPr marL="285750" indent="-285750">
              <a:buFont typeface="Arial" panose="020B0604020202020204" pitchFamily="34" charset="0"/>
              <a:buChar char="•"/>
            </a:pPr>
            <a:r>
              <a:rPr lang="sv-SE"/>
              <a:t>Misstanke om brott/oegentligheter </a:t>
            </a:r>
          </a:p>
          <a:p>
            <a:pPr marL="285750" indent="-285750">
              <a:buFont typeface="Arial" panose="020B0604020202020204" pitchFamily="34" charset="0"/>
              <a:buChar char="•"/>
            </a:pPr>
            <a:r>
              <a:rPr lang="sv-SE"/>
              <a:t>Klagomål på våra samhällspolitiska budskap </a:t>
            </a:r>
          </a:p>
          <a:p>
            <a:pPr marL="285750" indent="-285750">
              <a:buFont typeface="Arial" panose="020B0604020202020204" pitchFamily="34" charset="0"/>
              <a:buChar char="•"/>
            </a:pPr>
            <a:r>
              <a:rPr lang="sv-SE"/>
              <a:t>Klagomål på rikskansliets stödfunktion/leverans </a:t>
            </a:r>
          </a:p>
          <a:p>
            <a:pPr marL="285750" indent="-285750">
              <a:buFont typeface="Arial" panose="020B0604020202020204" pitchFamily="34" charset="0"/>
              <a:buChar char="•"/>
            </a:pPr>
            <a:r>
              <a:rPr lang="sv-SE"/>
              <a:t>Klagomål på föreningsverksamheten</a:t>
            </a:r>
            <a:endParaRPr lang="sv-SE" sz="1600"/>
          </a:p>
        </p:txBody>
      </p:sp>
    </p:spTree>
    <p:extLst>
      <p:ext uri="{BB962C8B-B14F-4D97-AF65-F5344CB8AC3E}">
        <p14:creationId xmlns:p14="http://schemas.microsoft.com/office/powerpoint/2010/main" val="298567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1706772" y="987136"/>
            <a:ext cx="8204041" cy="1354217"/>
          </a:xfrm>
          <a:prstGeom prst="rect">
            <a:avLst/>
          </a:prstGeom>
          <a:noFill/>
        </p:spPr>
        <p:txBody>
          <a:bodyPr wrap="none" rtlCol="0">
            <a:spAutoFit/>
          </a:bodyPr>
          <a:lstStyle/>
          <a:p>
            <a:endParaRPr lang="sv-SE"/>
          </a:p>
          <a:p>
            <a:r>
              <a:rPr lang="sv-SE" sz="3200" b="1"/>
              <a:t>Uppdrag om översyn av förordningen (2000:7) </a:t>
            </a:r>
          </a:p>
          <a:p>
            <a:r>
              <a:rPr lang="sv-SE" sz="3200" b="1"/>
              <a:t>om stöd till handikapporganisationer </a:t>
            </a:r>
            <a:endParaRPr lang="en-US" sz="3200"/>
          </a:p>
        </p:txBody>
      </p:sp>
      <p:pic>
        <p:nvPicPr>
          <p:cNvPr id="7" name="Bildobjekt 6"/>
          <p:cNvPicPr>
            <a:picLocks noChangeAspect="1"/>
          </p:cNvPicPr>
          <p:nvPr/>
        </p:nvPicPr>
        <p:blipFill>
          <a:blip r:embed="rId4"/>
          <a:stretch>
            <a:fillRect/>
          </a:stretch>
        </p:blipFill>
        <p:spPr>
          <a:xfrm>
            <a:off x="4025885" y="2286176"/>
            <a:ext cx="2790825" cy="4114800"/>
          </a:xfrm>
          <a:prstGeom prst="rect">
            <a:avLst/>
          </a:prstGeom>
        </p:spPr>
      </p:pic>
      <p:sp>
        <p:nvSpPr>
          <p:cNvPr id="9" name="Rektangel 8"/>
          <p:cNvSpPr/>
          <p:nvPr/>
        </p:nvSpPr>
        <p:spPr>
          <a:xfrm>
            <a:off x="5974813" y="3244334"/>
            <a:ext cx="242374" cy="369332"/>
          </a:xfrm>
          <a:prstGeom prst="rect">
            <a:avLst/>
          </a:prstGeom>
        </p:spPr>
        <p:txBody>
          <a:bodyPr wrap="none">
            <a:spAutoFit/>
          </a:bodyPr>
          <a:lstStyle/>
          <a:p>
            <a:r>
              <a:rPr lang="sv-SE">
                <a:solidFill>
                  <a:srgbClr val="000000"/>
                </a:solidFill>
                <a:latin typeface="Times New Roman" panose="02020603050405020304" pitchFamily="18" charset="0"/>
              </a:rPr>
              <a:t> </a:t>
            </a:r>
            <a:endParaRPr lang="sv-SE"/>
          </a:p>
        </p:txBody>
      </p:sp>
    </p:spTree>
    <p:extLst>
      <p:ext uri="{BB962C8B-B14F-4D97-AF65-F5344CB8AC3E}">
        <p14:creationId xmlns:p14="http://schemas.microsoft.com/office/powerpoint/2010/main" val="3754311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ktangel 16"/>
          <p:cNvSpPr/>
          <p:nvPr/>
        </p:nvSpPr>
        <p:spPr>
          <a:xfrm>
            <a:off x="5974813" y="3244334"/>
            <a:ext cx="242374" cy="369332"/>
          </a:xfrm>
          <a:prstGeom prst="rect">
            <a:avLst/>
          </a:prstGeom>
        </p:spPr>
        <p:txBody>
          <a:bodyPr wrap="none">
            <a:spAutoFit/>
          </a:bodyPr>
          <a:lstStyle/>
          <a:p>
            <a:r>
              <a:rPr lang="sv-SE">
                <a:solidFill>
                  <a:srgbClr val="000000"/>
                </a:solidFill>
                <a:latin typeface="Times New Roman" panose="02020603050405020304" pitchFamily="18" charset="0"/>
              </a:rPr>
              <a:t> </a:t>
            </a:r>
            <a:endParaRPr lang="sv-SE"/>
          </a:p>
        </p:txBody>
      </p:sp>
      <p:sp>
        <p:nvSpPr>
          <p:cNvPr id="20" name="Rektangel 19"/>
          <p:cNvSpPr/>
          <p:nvPr/>
        </p:nvSpPr>
        <p:spPr>
          <a:xfrm>
            <a:off x="5974813" y="3244334"/>
            <a:ext cx="242374" cy="369332"/>
          </a:xfrm>
          <a:prstGeom prst="rect">
            <a:avLst/>
          </a:prstGeom>
        </p:spPr>
        <p:txBody>
          <a:bodyPr wrap="none">
            <a:spAutoFit/>
          </a:bodyPr>
          <a:lstStyle/>
          <a:p>
            <a:r>
              <a:rPr lang="sv-SE">
                <a:solidFill>
                  <a:srgbClr val="000000"/>
                </a:solidFill>
                <a:latin typeface="Times New Roman" panose="02020603050405020304" pitchFamily="18" charset="0"/>
              </a:rPr>
              <a:t> </a:t>
            </a:r>
            <a:endParaRPr lang="sv-SE"/>
          </a:p>
        </p:txBody>
      </p:sp>
      <p:pic>
        <p:nvPicPr>
          <p:cNvPr id="21" name="Bildobjekt 20"/>
          <p:cNvPicPr>
            <a:picLocks noChangeAspect="1"/>
          </p:cNvPicPr>
          <p:nvPr/>
        </p:nvPicPr>
        <p:blipFill>
          <a:blip r:embed="rId2"/>
          <a:stretch>
            <a:fillRect/>
          </a:stretch>
        </p:blipFill>
        <p:spPr>
          <a:xfrm>
            <a:off x="873266" y="149805"/>
            <a:ext cx="8714572" cy="6558389"/>
          </a:xfrm>
          <a:prstGeom prst="rect">
            <a:avLst/>
          </a:prstGeom>
        </p:spPr>
      </p:pic>
    </p:spTree>
    <p:extLst>
      <p:ext uri="{BB962C8B-B14F-4D97-AF65-F5344CB8AC3E}">
        <p14:creationId xmlns:p14="http://schemas.microsoft.com/office/powerpoint/2010/main" val="310800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7" name="textruta 6"/>
          <p:cNvSpPr txBox="1"/>
          <p:nvPr/>
        </p:nvSpPr>
        <p:spPr>
          <a:xfrm>
            <a:off x="1244959" y="856349"/>
            <a:ext cx="9723816" cy="4247317"/>
          </a:xfrm>
          <a:prstGeom prst="rect">
            <a:avLst/>
          </a:prstGeom>
          <a:noFill/>
        </p:spPr>
        <p:txBody>
          <a:bodyPr wrap="none" rtlCol="0">
            <a:spAutoFit/>
          </a:bodyPr>
          <a:lstStyle/>
          <a:p>
            <a:r>
              <a:rPr lang="sv-SE" b="1"/>
              <a:t>Om uppdraget</a:t>
            </a:r>
          </a:p>
          <a:p>
            <a:r>
              <a:rPr lang="sv-SE"/>
              <a:t>Regeringen beslutade i oktober att ge Socialstyrelsen i uppdrag att genomföra en översyn av regelverk</a:t>
            </a:r>
          </a:p>
          <a:p>
            <a:r>
              <a:rPr lang="sv-SE"/>
              <a:t>och inriktning av förordningen om stöd till handikapporganisationer.</a:t>
            </a:r>
          </a:p>
          <a:p>
            <a:endParaRPr lang="sv-SE"/>
          </a:p>
          <a:p>
            <a:r>
              <a:rPr lang="sv-SE"/>
              <a:t>I uppdraget ingår också att se över om de nuvarande formerna för grundbidrag, medlemsbidrag, </a:t>
            </a:r>
          </a:p>
          <a:p>
            <a:r>
              <a:rPr lang="sv-SE"/>
              <a:t>föreningsbidrag, merkostnadsbidrag och medel för samarbete bör förändras. </a:t>
            </a:r>
          </a:p>
          <a:p>
            <a:endParaRPr lang="sv-SE"/>
          </a:p>
          <a:p>
            <a:r>
              <a:rPr lang="sv-SE"/>
              <a:t>Förslaget ska ha de beviljade ekonomiska ramarna som utgångspunkt. </a:t>
            </a:r>
          </a:p>
          <a:p>
            <a:endParaRPr lang="sv-SE"/>
          </a:p>
          <a:p>
            <a:r>
              <a:rPr lang="sv-SE"/>
              <a:t>Översynen ska ske i samråd med representanter från funktionshinderrörelsen. </a:t>
            </a:r>
          </a:p>
          <a:p>
            <a:endParaRPr lang="sv-SE"/>
          </a:p>
          <a:p>
            <a:r>
              <a:rPr lang="sv-SE"/>
              <a:t>I uppdraget ingår också att genomföra en konsekvensanalys av förändrade förordningskriterier </a:t>
            </a:r>
          </a:p>
          <a:p>
            <a:r>
              <a:rPr lang="sv-SE"/>
              <a:t>samt att genomföra relevanta kommunikationsinsatser. </a:t>
            </a:r>
          </a:p>
          <a:p>
            <a:endParaRPr lang="sv-SE"/>
          </a:p>
          <a:p>
            <a:r>
              <a:rPr lang="sv-SE"/>
              <a:t>Uppdraget ska redovisas till Socialdepartementet senast den </a:t>
            </a:r>
            <a:r>
              <a:rPr lang="sv-SE" u="sng"/>
              <a:t>15 december 2017. </a:t>
            </a:r>
          </a:p>
        </p:txBody>
      </p:sp>
    </p:spTree>
    <p:extLst>
      <p:ext uri="{BB962C8B-B14F-4D97-AF65-F5344CB8AC3E}">
        <p14:creationId xmlns:p14="http://schemas.microsoft.com/office/powerpoint/2010/main" val="2332341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7" name="textruta 6"/>
          <p:cNvSpPr txBox="1"/>
          <p:nvPr/>
        </p:nvSpPr>
        <p:spPr>
          <a:xfrm>
            <a:off x="1218381" y="987136"/>
            <a:ext cx="7873759" cy="2585323"/>
          </a:xfrm>
          <a:prstGeom prst="rect">
            <a:avLst/>
          </a:prstGeom>
          <a:noFill/>
        </p:spPr>
        <p:txBody>
          <a:bodyPr wrap="none" rtlCol="0">
            <a:spAutoFit/>
          </a:bodyPr>
          <a:lstStyle/>
          <a:p>
            <a:r>
              <a:rPr lang="sv-SE" b="1"/>
              <a:t>FS har utsett en arbetsgrupp som ska stödja dialogen/svara på enkät: </a:t>
            </a:r>
          </a:p>
          <a:p>
            <a:r>
              <a:rPr lang="sv-SE"/>
              <a:t>Inger Ros</a:t>
            </a:r>
          </a:p>
          <a:p>
            <a:r>
              <a:rPr lang="sv-SE"/>
              <a:t>Lars </a:t>
            </a:r>
            <a:r>
              <a:rPr lang="sv-SE" err="1"/>
              <a:t>Edborg</a:t>
            </a:r>
            <a:endParaRPr lang="sv-SE"/>
          </a:p>
          <a:p>
            <a:r>
              <a:rPr lang="sv-SE"/>
              <a:t>Lars-Åke Karlsson (förbundsrevisor)</a:t>
            </a:r>
          </a:p>
          <a:p>
            <a:r>
              <a:rPr lang="sv-SE"/>
              <a:t>Christine Cars-Ingels</a:t>
            </a:r>
          </a:p>
          <a:p>
            <a:endParaRPr lang="sv-SE"/>
          </a:p>
          <a:p>
            <a:endParaRPr lang="sv-SE"/>
          </a:p>
          <a:p>
            <a:r>
              <a:rPr lang="sv-SE" b="1"/>
              <a:t>Parallellt pågår vår organisationsutredning</a:t>
            </a:r>
          </a:p>
          <a:p>
            <a:r>
              <a:rPr lang="sv-SE"/>
              <a:t> – hur ska vi bäst vara organiserade för att bäst tillvarata våra medlemmars villkor?</a:t>
            </a:r>
          </a:p>
        </p:txBody>
      </p:sp>
    </p:spTree>
    <p:extLst>
      <p:ext uri="{BB962C8B-B14F-4D97-AF65-F5344CB8AC3E}">
        <p14:creationId xmlns:p14="http://schemas.microsoft.com/office/powerpoint/2010/main" val="2917820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196920" y="1330860"/>
            <a:ext cx="4209807" cy="954107"/>
          </a:xfrm>
          <a:prstGeom prst="rect">
            <a:avLst/>
          </a:prstGeom>
          <a:noFill/>
        </p:spPr>
        <p:txBody>
          <a:bodyPr wrap="none" rtlCol="0">
            <a:spAutoFit/>
          </a:bodyPr>
          <a:lstStyle/>
          <a:p>
            <a:r>
              <a:rPr lang="sv-SE" sz="2800">
                <a:latin typeface="Verdana" panose="020B0604030504040204" pitchFamily="34" charset="0"/>
                <a:ea typeface="Verdana" panose="020B0604030504040204" pitchFamily="34" charset="0"/>
                <a:cs typeface="Verdana" panose="020B0604030504040204" pitchFamily="34" charset="0"/>
              </a:rPr>
              <a:t>Surayya Eliasson</a:t>
            </a:r>
          </a:p>
          <a:p>
            <a:r>
              <a:rPr lang="sv-SE" sz="2800" i="1">
                <a:latin typeface="Verdana" panose="020B0604030504040204" pitchFamily="34" charset="0"/>
                <a:ea typeface="Verdana" panose="020B0604030504040204" pitchFamily="34" charset="0"/>
                <a:cs typeface="Verdana" panose="020B0604030504040204" pitchFamily="34" charset="0"/>
              </a:rPr>
              <a:t>Vår fadderverksamhet</a:t>
            </a:r>
          </a:p>
        </p:txBody>
      </p:sp>
      <p:pic>
        <p:nvPicPr>
          <p:cNvPr id="4" name="Bildobjekt 3"/>
          <p:cNvPicPr>
            <a:picLocks noChangeAspect="1"/>
          </p:cNvPicPr>
          <p:nvPr/>
        </p:nvPicPr>
        <p:blipFill>
          <a:blip r:embed="rId5"/>
          <a:stretch>
            <a:fillRect/>
          </a:stretch>
        </p:blipFill>
        <p:spPr>
          <a:xfrm>
            <a:off x="1358414" y="2864195"/>
            <a:ext cx="3686175" cy="1238250"/>
          </a:xfrm>
          <a:prstGeom prst="rect">
            <a:avLst/>
          </a:prstGeom>
        </p:spPr>
      </p:pic>
    </p:spTree>
    <p:extLst>
      <p:ext uri="{BB962C8B-B14F-4D97-AF65-F5344CB8AC3E}">
        <p14:creationId xmlns:p14="http://schemas.microsoft.com/office/powerpoint/2010/main" val="4110292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492" y="773758"/>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4647479" y="2104616"/>
            <a:ext cx="2124514" cy="2246769"/>
          </a:xfrm>
          <a:prstGeom prst="rect">
            <a:avLst/>
          </a:prstGeom>
          <a:noFill/>
        </p:spPr>
        <p:txBody>
          <a:bodyPr wrap="square" rtlCol="0">
            <a:spAutoFit/>
          </a:bodyPr>
          <a:lstStyle/>
          <a:p>
            <a:r>
              <a:rPr lang="sv-SE" sz="7000" dirty="0" smtClean="0">
                <a:latin typeface="Verdana" panose="020B0604030504040204" pitchFamily="34" charset="0"/>
                <a:ea typeface="Verdana" panose="020B0604030504040204" pitchFamily="34" charset="0"/>
                <a:cs typeface="Verdana" panose="020B0604030504040204" pitchFamily="34" charset="0"/>
              </a:rPr>
              <a:t>174</a:t>
            </a:r>
          </a:p>
          <a:p>
            <a:r>
              <a:rPr lang="sv-SE" sz="7000" dirty="0" smtClean="0">
                <a:latin typeface="Verdana" panose="020B0604030504040204" pitchFamily="34" charset="0"/>
                <a:ea typeface="Verdana" panose="020B0604030504040204" pitchFamily="34" charset="0"/>
                <a:cs typeface="Verdana" panose="020B0604030504040204" pitchFamily="34" charset="0"/>
              </a:rPr>
              <a:t>53</a:t>
            </a:r>
            <a:endParaRPr lang="sv-SE" sz="7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275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196920" y="1330860"/>
            <a:ext cx="6897722" cy="954107"/>
          </a:xfrm>
          <a:prstGeom prst="rect">
            <a:avLst/>
          </a:prstGeom>
          <a:noFill/>
        </p:spPr>
        <p:txBody>
          <a:bodyPr wrap="none" rtlCol="0">
            <a:spAutoFit/>
          </a:bodyPr>
          <a:lstStyle/>
          <a:p>
            <a:r>
              <a:rPr lang="sv-SE" sz="2800">
                <a:latin typeface="Verdana" panose="020B0604030504040204" pitchFamily="34" charset="0"/>
                <a:ea typeface="Verdana" panose="020B0604030504040204" pitchFamily="34" charset="0"/>
                <a:cs typeface="Verdana" panose="020B0604030504040204" pitchFamily="34" charset="0"/>
              </a:rPr>
              <a:t>Inger Ros</a:t>
            </a:r>
          </a:p>
          <a:p>
            <a:r>
              <a:rPr lang="sv-SE" sz="2800" i="1">
                <a:latin typeface="Verdana" panose="020B0604030504040204" pitchFamily="34" charset="0"/>
                <a:ea typeface="Verdana" panose="020B0604030504040204" pitchFamily="34" charset="0"/>
                <a:cs typeface="Verdana" panose="020B0604030504040204" pitchFamily="34" charset="0"/>
              </a:rPr>
              <a:t>Hur spelar vi på varandras bästa fot?</a:t>
            </a:r>
          </a:p>
        </p:txBody>
      </p:sp>
      <p:pic>
        <p:nvPicPr>
          <p:cNvPr id="8" name="Bildobjekt 7"/>
          <p:cNvPicPr>
            <a:picLocks noChangeAspect="1"/>
          </p:cNvPicPr>
          <p:nvPr/>
        </p:nvPicPr>
        <p:blipFill>
          <a:blip r:embed="rId5"/>
          <a:stretch>
            <a:fillRect/>
          </a:stretch>
        </p:blipFill>
        <p:spPr>
          <a:xfrm>
            <a:off x="4332921" y="2498756"/>
            <a:ext cx="2228903" cy="3115672"/>
          </a:xfrm>
          <a:prstGeom prst="rect">
            <a:avLst/>
          </a:prstGeom>
        </p:spPr>
      </p:pic>
    </p:spTree>
    <p:extLst>
      <p:ext uri="{BB962C8B-B14F-4D97-AF65-F5344CB8AC3E}">
        <p14:creationId xmlns:p14="http://schemas.microsoft.com/office/powerpoint/2010/main" val="659933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sp>
        <p:nvSpPr>
          <p:cNvPr id="2" name="Rubrik 1"/>
          <p:cNvSpPr>
            <a:spLocks noGrp="1"/>
          </p:cNvSpPr>
          <p:nvPr>
            <p:ph type="title"/>
          </p:nvPr>
        </p:nvSpPr>
        <p:spPr/>
        <p:txBody>
          <a:bodyPr>
            <a:normAutofit/>
          </a:bodyPr>
          <a:lstStyle/>
          <a:p>
            <a:r>
              <a:rPr lang="sv-SE" sz="2800" dirty="0">
                <a:latin typeface="Verdana" panose="020B0604030504040204" pitchFamily="34" charset="0"/>
                <a:ea typeface="Verdana" panose="020B0604030504040204" pitchFamily="34" charset="0"/>
                <a:cs typeface="Verdana" panose="020B0604030504040204" pitchFamily="34" charset="0"/>
              </a:rPr>
              <a:t>Syfte med fadderverksamheten </a:t>
            </a:r>
            <a:r>
              <a:rPr lang="sv-SE" sz="3000" b="1" dirty="0"/>
              <a:t/>
            </a:r>
            <a:br>
              <a:rPr lang="sv-SE" sz="3000" b="1" dirty="0"/>
            </a:br>
            <a:r>
              <a:rPr lang="sv-SE" sz="2000" i="1" dirty="0"/>
              <a:t>(enligt tidigare FS beslut)</a:t>
            </a:r>
            <a:endParaRPr lang="sv-SE" sz="2000" dirty="0"/>
          </a:p>
        </p:txBody>
      </p:sp>
      <p:sp>
        <p:nvSpPr>
          <p:cNvPr id="3" name="Platshållare för innehåll 2"/>
          <p:cNvSpPr>
            <a:spLocks noGrp="1"/>
          </p:cNvSpPr>
          <p:nvPr>
            <p:ph idx="1"/>
          </p:nvPr>
        </p:nvSpPr>
        <p:spPr>
          <a:xfrm>
            <a:off x="838199" y="1512529"/>
            <a:ext cx="9383973" cy="4525963"/>
          </a:xfrm>
        </p:spPr>
        <p:txBody>
          <a:bodyPr>
            <a:normAutofit/>
          </a:bodyPr>
          <a:lstStyle/>
          <a:p>
            <a:pPr marL="0" indent="0">
              <a:buNone/>
            </a:pPr>
            <a:r>
              <a:rPr lang="sv-SE" sz="2500" dirty="0"/>
              <a:t>Skälen till aktuella möten är att på ett strukturellt sätt genomföra samtal mellan </a:t>
            </a:r>
            <a:r>
              <a:rPr lang="sv-SE" sz="2500" dirty="0" smtClean="0"/>
              <a:t>förbundsstyrelsen </a:t>
            </a:r>
            <a:r>
              <a:rPr lang="sv-SE" sz="2500" dirty="0"/>
              <a:t>och länsföreningarnas styrelser i syfte att åstadkomma:</a:t>
            </a:r>
          </a:p>
          <a:p>
            <a:pPr lvl="0"/>
            <a:r>
              <a:rPr lang="sv-SE" sz="2500" i="1" dirty="0" smtClean="0"/>
              <a:t>”Ökad </a:t>
            </a:r>
            <a:r>
              <a:rPr lang="sv-SE" sz="2500" i="1" dirty="0"/>
              <a:t>kommunikation och samarbete mellan länsföreningarna och förbundsstyrelsen</a:t>
            </a:r>
            <a:r>
              <a:rPr lang="sv-SE" sz="2500" i="1" dirty="0" smtClean="0"/>
              <a:t>.”</a:t>
            </a:r>
            <a:endParaRPr lang="sv-SE" sz="2500" i="1" dirty="0"/>
          </a:p>
          <a:p>
            <a:pPr lvl="0"/>
            <a:r>
              <a:rPr lang="sv-SE" sz="2500" i="1" dirty="0" smtClean="0"/>
              <a:t>”Ökad </a:t>
            </a:r>
            <a:r>
              <a:rPr lang="sv-SE" sz="2500" i="1" dirty="0"/>
              <a:t>förståelse för vad länsföreningarna förväntar sig i form av stöd och support från </a:t>
            </a:r>
            <a:r>
              <a:rPr lang="sv-SE" sz="2500" i="1" dirty="0" smtClean="0"/>
              <a:t>förbundsstyrelsen.”</a:t>
            </a:r>
            <a:endParaRPr lang="sv-SE" sz="2500" i="1" dirty="0"/>
          </a:p>
          <a:p>
            <a:pPr lvl="0"/>
            <a:r>
              <a:rPr lang="sv-SE" sz="2500" i="1" dirty="0" smtClean="0"/>
              <a:t>”Information/kunskapsspridning </a:t>
            </a:r>
            <a:r>
              <a:rPr lang="sv-SE" sz="2500" i="1" dirty="0"/>
              <a:t>av Riksförbundet </a:t>
            </a:r>
            <a:r>
              <a:rPr lang="sv-SE" sz="2500" i="1" dirty="0" err="1"/>
              <a:t>HjärtLungs</a:t>
            </a:r>
            <a:r>
              <a:rPr lang="sv-SE" sz="2500" i="1" dirty="0"/>
              <a:t> mål, program och vision samt hur målen kan/skall </a:t>
            </a:r>
            <a:r>
              <a:rPr lang="sv-SE" sz="2500" i="1" dirty="0" smtClean="0"/>
              <a:t>uppnås.”</a:t>
            </a:r>
            <a:endParaRPr lang="sv-SE" sz="2500" i="1" dirty="0"/>
          </a:p>
          <a:p>
            <a:pPr lvl="0"/>
            <a:r>
              <a:rPr lang="sv-SE" sz="2500" i="1" dirty="0" smtClean="0"/>
              <a:t>”Att </a:t>
            </a:r>
            <a:r>
              <a:rPr lang="sv-SE" sz="2500" i="1" dirty="0"/>
              <a:t>hålla en kontinuerlig och levande kommunikation genom hela </a:t>
            </a:r>
            <a:r>
              <a:rPr lang="sv-SE" sz="2500" i="1" dirty="0" smtClean="0"/>
              <a:t>organisationen.”</a:t>
            </a:r>
            <a:endParaRPr lang="sv-SE" sz="2500" i="1" dirty="0"/>
          </a:p>
          <a:p>
            <a:endParaRPr lang="sv-SE" dirty="0"/>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28" y="6212437"/>
            <a:ext cx="1584176" cy="417893"/>
          </a:xfrm>
          <a:prstGeom prst="rect">
            <a:avLst/>
          </a:prstGeom>
        </p:spPr>
      </p:pic>
    </p:spTree>
    <p:extLst>
      <p:ext uri="{BB962C8B-B14F-4D97-AF65-F5344CB8AC3E}">
        <p14:creationId xmlns:p14="http://schemas.microsoft.com/office/powerpoint/2010/main" val="1874727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sp>
        <p:nvSpPr>
          <p:cNvPr id="2" name="Rubrik 1"/>
          <p:cNvSpPr>
            <a:spLocks noGrp="1"/>
          </p:cNvSpPr>
          <p:nvPr>
            <p:ph type="title"/>
          </p:nvPr>
        </p:nvSpPr>
        <p:spPr>
          <a:xfrm>
            <a:off x="1036494" y="586448"/>
            <a:ext cx="6408712" cy="720080"/>
          </a:xfrm>
        </p:spPr>
        <p:txBody>
          <a:bodyPr>
            <a:normAutofit fontScale="90000"/>
          </a:bodyPr>
          <a:lstStyle/>
          <a:p>
            <a:r>
              <a:rPr lang="sv-SE" sz="2700" b="1" dirty="0"/>
              <a:t/>
            </a:r>
            <a:br>
              <a:rPr lang="sv-SE" sz="2700" b="1" dirty="0"/>
            </a:br>
            <a:r>
              <a:rPr lang="sv-SE" sz="2700" dirty="0">
                <a:latin typeface="Myriad Pro" panose="020B0503030403020204" pitchFamily="34" charset="0"/>
              </a:rPr>
              <a:t/>
            </a:r>
            <a:br>
              <a:rPr lang="sv-SE" sz="2700" dirty="0">
                <a:latin typeface="Myriad Pro" panose="020B0503030403020204" pitchFamily="34" charset="0"/>
              </a:rPr>
            </a:br>
            <a:r>
              <a:rPr lang="sv-SE" sz="3000" dirty="0" smtClean="0">
                <a:latin typeface="Verdana" panose="020B0604030504040204" pitchFamily="34" charset="0"/>
                <a:ea typeface="Verdana" panose="020B0604030504040204" pitchFamily="34" charset="0"/>
                <a:cs typeface="Verdana" panose="020B0604030504040204" pitchFamily="34" charset="0"/>
              </a:rPr>
              <a:t>Fadderverksamheten – Kontakten med länsföreningen</a:t>
            </a:r>
            <a:endParaRPr lang="sv-SE" sz="2700" dirty="0">
              <a:latin typeface="Verdana" panose="020B0604030504040204" pitchFamily="34" charset="0"/>
              <a:ea typeface="Verdana" panose="020B0604030504040204" pitchFamily="34" charset="0"/>
              <a:cs typeface="Verdana" panose="020B0604030504040204" pitchFamily="34" charset="0"/>
            </a:endParaRPr>
          </a:p>
        </p:txBody>
      </p:sp>
      <p:pic>
        <p:nvPicPr>
          <p:cNvPr id="5" name="Bildobjekt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5949281"/>
            <a:ext cx="19157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1154749" y="1818823"/>
            <a:ext cx="8617047" cy="3394472"/>
          </a:xfrm>
        </p:spPr>
        <p:txBody>
          <a:bodyPr>
            <a:normAutofit/>
          </a:bodyPr>
          <a:lstStyle/>
          <a:p>
            <a:r>
              <a:rPr lang="sv-SE" sz="1800" dirty="0">
                <a:latin typeface="Verdana" panose="020B0604030504040204" pitchFamily="34" charset="0"/>
                <a:ea typeface="Verdana" panose="020B0604030504040204" pitchFamily="34" charset="0"/>
                <a:cs typeface="Verdana" panose="020B0604030504040204" pitchFamily="34" charset="0"/>
              </a:rPr>
              <a:t>Ingen ledamot är fadder för sitt eget län.</a:t>
            </a:r>
          </a:p>
          <a:p>
            <a:r>
              <a:rPr lang="sv-SE" sz="1800" dirty="0">
                <a:latin typeface="Verdana" panose="020B0604030504040204" pitchFamily="34" charset="0"/>
                <a:ea typeface="Verdana" panose="020B0604030504040204" pitchFamily="34" charset="0"/>
                <a:cs typeface="Verdana" panose="020B0604030504040204" pitchFamily="34" charset="0"/>
              </a:rPr>
              <a:t>Länsföreningarna erbjuds kontakt med sin fadder som stöd i föreningsarbetet.</a:t>
            </a:r>
          </a:p>
          <a:p>
            <a:r>
              <a:rPr lang="sv-SE" sz="1800" dirty="0">
                <a:latin typeface="Verdana" panose="020B0604030504040204" pitchFamily="34" charset="0"/>
                <a:ea typeface="Verdana" panose="020B0604030504040204" pitchFamily="34" charset="0"/>
                <a:cs typeface="Verdana" panose="020B0604030504040204" pitchFamily="34" charset="0"/>
              </a:rPr>
              <a:t>Möten med faddern kan till exempel röra verksamhetsinriktningen för kongressperioden, förbundets verksamhetsplan och valda planerade aktiviteter. </a:t>
            </a:r>
          </a:p>
          <a:p>
            <a:r>
              <a:rPr lang="sv-SE" sz="1800" dirty="0">
                <a:latin typeface="Verdana" panose="020B0604030504040204" pitchFamily="34" charset="0"/>
                <a:ea typeface="Verdana" panose="020B0604030504040204" pitchFamily="34" charset="0"/>
                <a:cs typeface="Verdana" panose="020B0604030504040204" pitchFamily="34" charset="0"/>
              </a:rPr>
              <a:t>Faddrarna kan också bjudas in vid jubileum eller andra arrangemang som förbundsstyrelsens representant. </a:t>
            </a:r>
            <a:endParaRPr lang="sv-SE" sz="1800" dirty="0"/>
          </a:p>
          <a:p>
            <a:endParaRPr lang="sv-SE" sz="1800" dirty="0"/>
          </a:p>
          <a:p>
            <a:endParaRPr lang="sv-SE" sz="1800" dirty="0"/>
          </a:p>
          <a:p>
            <a:endParaRPr lang="sv-SE" sz="1800" dirty="0">
              <a:latin typeface="Myriad Pro" panose="020B0503030403020204" pitchFamily="34" charset="0"/>
            </a:endParaRPr>
          </a:p>
        </p:txBody>
      </p:sp>
    </p:spTree>
    <p:extLst>
      <p:ext uri="{BB962C8B-B14F-4D97-AF65-F5344CB8AC3E}">
        <p14:creationId xmlns:p14="http://schemas.microsoft.com/office/powerpoint/2010/main" val="137100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5" name="Bildobjekt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5949281"/>
            <a:ext cx="19157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958060" y="1361785"/>
            <a:ext cx="8281474" cy="3394472"/>
          </a:xfrm>
        </p:spPr>
        <p:txBody>
          <a:bodyPr>
            <a:normAutofit fontScale="25000" lnSpcReduction="20000"/>
          </a:bodyPr>
          <a:lstStyle/>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Inger Ros, Stockholm, har ett övergripande ansvar för hela organisationen och en löpande dialog med länsföreningarna</a:t>
            </a:r>
            <a:r>
              <a:rPr lang="sv-SE" sz="64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F</a:t>
            </a:r>
            <a:r>
              <a:rPr lang="sv-SE" sz="6400" dirty="0" smtClean="0">
                <a:latin typeface="Verdana" panose="020B0604030504040204" pitchFamily="34" charset="0"/>
                <a:ea typeface="Verdana" panose="020B0604030504040204" pitchFamily="34" charset="0"/>
                <a:cs typeface="Verdana" panose="020B0604030504040204" pitchFamily="34" charset="0"/>
              </a:rPr>
              <a:t>adder för anslutna riksföreningar</a:t>
            </a: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Sören Skoglund, Västerbotten</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Örebro och Västra Götaland </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Allan Larsson, Uppsala</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Stockholm, Gävleborg och Skåne</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Britt Frendin, Gotland </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länsföreningen i Kalmar</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Anders Gustafson, Stockholm</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Uppsala och Jämtland</a:t>
            </a:r>
          </a:p>
          <a:p>
            <a:pPr marL="0" indent="0">
              <a:buNone/>
            </a:pPr>
            <a:endParaRPr lang="sv-SE" sz="8000" dirty="0"/>
          </a:p>
          <a:p>
            <a:pPr marL="0" indent="0">
              <a:buNone/>
            </a:pPr>
            <a:endParaRPr lang="sv-SE" sz="6000" dirty="0"/>
          </a:p>
          <a:p>
            <a:pPr marL="0" indent="0">
              <a:buNone/>
            </a:pPr>
            <a:endParaRPr lang="sv-SE" sz="1800" dirty="0">
              <a:latin typeface="Myriad Pro" panose="020B0503030403020204" pitchFamily="34" charset="0"/>
            </a:endParaRPr>
          </a:p>
        </p:txBody>
      </p:sp>
      <p:sp>
        <p:nvSpPr>
          <p:cNvPr id="4" name="Rubrik 3"/>
          <p:cNvSpPr>
            <a:spLocks noGrp="1"/>
          </p:cNvSpPr>
          <p:nvPr>
            <p:ph type="title"/>
          </p:nvPr>
        </p:nvSpPr>
        <p:spPr/>
        <p:txBody>
          <a:bodyPr>
            <a:normAutofit/>
          </a:bodyPr>
          <a:lstStyle/>
          <a:p>
            <a:r>
              <a:rPr lang="sv-SE" sz="3000" dirty="0">
                <a:latin typeface="Verdana" panose="020B0604030504040204" pitchFamily="34" charset="0"/>
                <a:ea typeface="Verdana" panose="020B0604030504040204" pitchFamily="34" charset="0"/>
                <a:cs typeface="Verdana" panose="020B0604030504040204" pitchFamily="34" charset="0"/>
              </a:rPr>
              <a:t>Förbundsstyrelsens Faddersystem</a:t>
            </a:r>
          </a:p>
        </p:txBody>
      </p:sp>
    </p:spTree>
    <p:extLst>
      <p:ext uri="{BB962C8B-B14F-4D97-AF65-F5344CB8AC3E}">
        <p14:creationId xmlns:p14="http://schemas.microsoft.com/office/powerpoint/2010/main" val="596823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5" name="Bildobjekt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5949281"/>
            <a:ext cx="19157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1074626" y="845346"/>
            <a:ext cx="9120252" cy="3394472"/>
          </a:xfrm>
        </p:spPr>
        <p:txBody>
          <a:bodyPr>
            <a:normAutofit fontScale="25000" lnSpcReduction="20000"/>
          </a:bodyPr>
          <a:lstStyle/>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Mona Johansson, Norrbotten</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länsföreningen i Dalarna</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Martin Lång, Norrbotten</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Jönköping och Gotland </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Mikael Nissen, Skåne</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Östergötland och Halland</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Agneta Petersson, Skåne</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a:t>
            </a:r>
            <a:r>
              <a:rPr lang="sv-SE" sz="6400" dirty="0" smtClean="0">
                <a:latin typeface="Verdana" panose="020B0604030504040204" pitchFamily="34" charset="0"/>
                <a:ea typeface="Verdana" panose="020B0604030504040204" pitchFamily="34" charset="0"/>
                <a:cs typeface="Verdana" panose="020B0604030504040204" pitchFamily="34" charset="0"/>
              </a:rPr>
              <a:t>Västernorrland och </a:t>
            </a:r>
            <a:r>
              <a:rPr lang="sv-SE" sz="6400" dirty="0">
                <a:latin typeface="Verdana" panose="020B0604030504040204" pitchFamily="34" charset="0"/>
                <a:ea typeface="Verdana" panose="020B0604030504040204" pitchFamily="34" charset="0"/>
                <a:cs typeface="Verdana" panose="020B0604030504040204" pitchFamily="34" charset="0"/>
              </a:rPr>
              <a:t>Kronoberg</a:t>
            </a:r>
          </a:p>
          <a:p>
            <a:pPr marL="0" indent="0">
              <a:buNone/>
            </a:pPr>
            <a:endParaRPr lang="sv-SE"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 Christina Petersson, Gävleborg</a:t>
            </a:r>
          </a:p>
          <a:p>
            <a:pPr marL="0" indent="0">
              <a:buNone/>
            </a:pPr>
            <a:r>
              <a:rPr lang="sv-SE" sz="6400" dirty="0">
                <a:latin typeface="Verdana" panose="020B0604030504040204" pitchFamily="34" charset="0"/>
                <a:ea typeface="Verdana" panose="020B0604030504040204" pitchFamily="34" charset="0"/>
                <a:cs typeface="Verdana" panose="020B0604030504040204" pitchFamily="34" charset="0"/>
              </a:rPr>
              <a:t>Fadder för länsföreningarna i Södermanland och Västermanland </a:t>
            </a:r>
          </a:p>
          <a:p>
            <a:pPr marL="0" indent="0">
              <a:buNone/>
            </a:pPr>
            <a:endParaRPr lang="sv-SE" sz="800" dirty="0"/>
          </a:p>
          <a:p>
            <a:pPr marL="0" indent="0">
              <a:buNone/>
            </a:pPr>
            <a:endParaRPr lang="sv-SE" sz="800" dirty="0"/>
          </a:p>
          <a:p>
            <a:pPr marL="0" indent="0">
              <a:buNone/>
            </a:pPr>
            <a:endParaRPr lang="sv-SE" sz="800" dirty="0"/>
          </a:p>
          <a:p>
            <a:pPr marL="0" indent="0">
              <a:buNone/>
            </a:pPr>
            <a:endParaRPr lang="sv-SE" sz="800" dirty="0">
              <a:latin typeface="Myriad Pro" panose="020B0503030403020204" pitchFamily="34" charset="0"/>
            </a:endParaRPr>
          </a:p>
        </p:txBody>
      </p:sp>
    </p:spTree>
    <p:extLst>
      <p:ext uri="{BB962C8B-B14F-4D97-AF65-F5344CB8AC3E}">
        <p14:creationId xmlns:p14="http://schemas.microsoft.com/office/powerpoint/2010/main" val="558179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5" name="Bildobjekt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5949281"/>
            <a:ext cx="19157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1200955" y="764704"/>
            <a:ext cx="6172200" cy="3394472"/>
          </a:xfrm>
        </p:spPr>
        <p:txBody>
          <a:bodyPr>
            <a:normAutofit/>
          </a:bodyPr>
          <a:lstStyle/>
          <a:p>
            <a:pPr marL="0" indent="0">
              <a:buNone/>
            </a:pPr>
            <a:endParaRPr lang="sv-SE" sz="800" dirty="0"/>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 Ulla Frank, Västerbotten</a:t>
            </a:r>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Fadder för länsföreningen i Värmland </a:t>
            </a:r>
          </a:p>
          <a:p>
            <a:pPr marL="0" indent="0">
              <a:buNone/>
            </a:pPr>
            <a:endParaRPr lang="sv-SE" sz="17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 Maud Molander, Stockholm</a:t>
            </a:r>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Fadder för länsföreningarna i Norrbotten och Blekinge</a:t>
            </a:r>
          </a:p>
          <a:p>
            <a:pPr marL="0" indent="0">
              <a:buNone/>
            </a:pPr>
            <a:endParaRPr lang="sv-SE" sz="17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 Bo Birgersson, Halland</a:t>
            </a:r>
          </a:p>
          <a:p>
            <a:pPr marL="0" indent="0">
              <a:buNone/>
            </a:pPr>
            <a:r>
              <a:rPr lang="sv-SE" sz="1700" dirty="0">
                <a:latin typeface="Verdana" panose="020B0604030504040204" pitchFamily="34" charset="0"/>
                <a:ea typeface="Verdana" panose="020B0604030504040204" pitchFamily="34" charset="0"/>
                <a:cs typeface="Verdana" panose="020B0604030504040204" pitchFamily="34" charset="0"/>
              </a:rPr>
              <a:t>Fadder för länsföreningen i Västerbotten</a:t>
            </a:r>
          </a:p>
          <a:p>
            <a:pPr marL="0" indent="0">
              <a:buNone/>
            </a:pPr>
            <a:endParaRPr lang="sv-SE" sz="800" dirty="0">
              <a:latin typeface="Myriad Pro" panose="020B0503030403020204" pitchFamily="34" charset="0"/>
            </a:endParaRPr>
          </a:p>
        </p:txBody>
      </p:sp>
    </p:spTree>
    <p:extLst>
      <p:ext uri="{BB962C8B-B14F-4D97-AF65-F5344CB8AC3E}">
        <p14:creationId xmlns:p14="http://schemas.microsoft.com/office/powerpoint/2010/main" val="1436659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5"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283" y="5962929"/>
            <a:ext cx="19157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920296" y="927666"/>
            <a:ext cx="8522467" cy="3394472"/>
          </a:xfrm>
        </p:spPr>
        <p:txBody>
          <a:bodyPr>
            <a:normAutofit fontScale="92500" lnSpcReduction="20000"/>
          </a:bodyPr>
          <a:lstStyle/>
          <a:p>
            <a:pPr marL="0" indent="0">
              <a:buNone/>
            </a:pPr>
            <a:endParaRPr lang="sv-SE" sz="800" dirty="0"/>
          </a:p>
          <a:p>
            <a:pPr marL="0" indent="0">
              <a:buNone/>
            </a:pPr>
            <a:r>
              <a:rPr lang="sv-SE" sz="3800" dirty="0" smtClean="0">
                <a:latin typeface="Verdana" panose="020B0604030504040204" pitchFamily="34" charset="0"/>
                <a:ea typeface="Verdana" panose="020B0604030504040204" pitchFamily="34" charset="0"/>
                <a:cs typeface="Verdana" panose="020B0604030504040204" pitchFamily="34" charset="0"/>
              </a:rPr>
              <a:t>Schema för fadderbesöken 2017</a:t>
            </a:r>
          </a:p>
          <a:p>
            <a:pPr marL="0" indent="0">
              <a:buNone/>
            </a:pPr>
            <a:endParaRPr lang="sv-S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2000" dirty="0" smtClean="0">
                <a:latin typeface="Verdana" panose="020B0604030504040204" pitchFamily="34" charset="0"/>
                <a:ea typeface="Verdana" panose="020B0604030504040204" pitchFamily="34" charset="0"/>
                <a:cs typeface="Verdana" panose="020B0604030504040204" pitchFamily="34" charset="0"/>
              </a:rPr>
              <a:t>Kontakta mig så bokar vi en tid! </a:t>
            </a:r>
            <a:br>
              <a:rPr lang="sv-SE" sz="2000" dirty="0" smtClean="0">
                <a:latin typeface="Verdana" panose="020B0604030504040204" pitchFamily="34" charset="0"/>
                <a:ea typeface="Verdana" panose="020B0604030504040204" pitchFamily="34" charset="0"/>
                <a:cs typeface="Verdana" panose="020B0604030504040204" pitchFamily="34" charset="0"/>
              </a:rPr>
            </a:br>
            <a:r>
              <a:rPr lang="sv-SE" sz="2000" dirty="0" smtClean="0">
                <a:latin typeface="Verdana" panose="020B0604030504040204" pitchFamily="34" charset="0"/>
                <a:ea typeface="Verdana" panose="020B0604030504040204" pitchFamily="34" charset="0"/>
                <a:cs typeface="Verdana" panose="020B0604030504040204" pitchFamily="34" charset="0"/>
                <a:hlinkClick r:id="rId5"/>
              </a:rPr>
              <a:t>surayya.eliasson@hjart-lung.se</a:t>
            </a:r>
            <a:endParaRPr lang="sv-S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2000" dirty="0" smtClean="0">
                <a:latin typeface="Verdana" panose="020B0604030504040204" pitchFamily="34" charset="0"/>
                <a:ea typeface="Verdana" panose="020B0604030504040204" pitchFamily="34" charset="0"/>
                <a:cs typeface="Verdana" panose="020B0604030504040204" pitchFamily="34" charset="0"/>
              </a:rPr>
              <a:t>08 - 55 606 215</a:t>
            </a:r>
          </a:p>
          <a:p>
            <a:pPr marL="0" indent="0">
              <a:buNone/>
            </a:pPr>
            <a:endParaRPr lang="sv-S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2000" i="1" dirty="0" smtClean="0">
                <a:latin typeface="Myriad Pro" panose="020B0503030403020204" pitchFamily="34" charset="0"/>
              </a:rPr>
              <a:t>Skicka gärna med </a:t>
            </a:r>
            <a:r>
              <a:rPr lang="sv-SE" sz="2000" i="1" dirty="0">
                <a:latin typeface="Myriad Pro" panose="020B0503030403020204" pitchFamily="34" charset="0"/>
              </a:rPr>
              <a:t>era önskemål så vi kan fortsätta utveckla </a:t>
            </a:r>
            <a:r>
              <a:rPr lang="sv-SE" sz="2000" i="1" dirty="0" smtClean="0">
                <a:latin typeface="Myriad Pro" panose="020B0503030403020204" pitchFamily="34" charset="0"/>
              </a:rPr>
              <a:t>och bli mer kvalitativa tillsammans</a:t>
            </a:r>
            <a:r>
              <a:rPr lang="sv-SE" sz="2000" i="1" dirty="0">
                <a:latin typeface="Myriad Pro" panose="020B0503030403020204" pitchFamily="34" charset="0"/>
              </a:rPr>
              <a:t>!</a:t>
            </a:r>
          </a:p>
        </p:txBody>
      </p:sp>
    </p:spTree>
    <p:extLst>
      <p:ext uri="{BB962C8B-B14F-4D97-AF65-F5344CB8AC3E}">
        <p14:creationId xmlns:p14="http://schemas.microsoft.com/office/powerpoint/2010/main" val="940787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196920" y="1330860"/>
            <a:ext cx="7019422" cy="954107"/>
          </a:xfrm>
          <a:prstGeom prst="rect">
            <a:avLst/>
          </a:prstGeom>
          <a:noFill/>
        </p:spPr>
        <p:txBody>
          <a:bodyPr wrap="none" rtlCol="0">
            <a:spAutoFit/>
          </a:bodyPr>
          <a:lstStyle/>
          <a:p>
            <a:r>
              <a:rPr lang="sv-SE" sz="2800" dirty="0">
                <a:latin typeface="Verdana" panose="020B0604030504040204" pitchFamily="34" charset="0"/>
                <a:ea typeface="Verdana" panose="020B0604030504040204" pitchFamily="34" charset="0"/>
                <a:cs typeface="Verdana" panose="020B0604030504040204" pitchFamily="34" charset="0"/>
              </a:rPr>
              <a:t>Christine Cars-Ingels och Lars Edborg</a:t>
            </a:r>
          </a:p>
          <a:p>
            <a:r>
              <a:rPr lang="sv-SE" sz="2800" i="1" dirty="0">
                <a:latin typeface="Verdana" panose="020B0604030504040204" pitchFamily="34" charset="0"/>
                <a:ea typeface="Verdana" panose="020B0604030504040204" pitchFamily="34" charset="0"/>
                <a:cs typeface="Verdana" panose="020B0604030504040204" pitchFamily="34" charset="0"/>
              </a:rPr>
              <a:t>Inför verksamhetsplan 2018</a:t>
            </a:r>
          </a:p>
        </p:txBody>
      </p:sp>
      <p:pic>
        <p:nvPicPr>
          <p:cNvPr id="5" name="Bildobjekt 4"/>
          <p:cNvPicPr>
            <a:picLocks noChangeAspect="1"/>
          </p:cNvPicPr>
          <p:nvPr/>
        </p:nvPicPr>
        <p:blipFill>
          <a:blip r:embed="rId5"/>
          <a:stretch>
            <a:fillRect/>
          </a:stretch>
        </p:blipFill>
        <p:spPr>
          <a:xfrm>
            <a:off x="2787336" y="2656475"/>
            <a:ext cx="2362200" cy="1933575"/>
          </a:xfrm>
          <a:prstGeom prst="rect">
            <a:avLst/>
          </a:prstGeom>
        </p:spPr>
      </p:pic>
    </p:spTree>
    <p:extLst>
      <p:ext uri="{BB962C8B-B14F-4D97-AF65-F5344CB8AC3E}">
        <p14:creationId xmlns:p14="http://schemas.microsoft.com/office/powerpoint/2010/main" val="3795616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85189" y="466906"/>
            <a:ext cx="8229600" cy="1143000"/>
          </a:xfrm>
        </p:spPr>
        <p:txBody>
          <a:bodyPr/>
          <a:lstStyle/>
          <a:p>
            <a:pPr lvl="0"/>
            <a:r>
              <a:rPr lang="sv-SE" sz="3600">
                <a:solidFill>
                  <a:srgbClr val="C00000"/>
                </a:solidFill>
                <a:latin typeface="Myriad Pro" panose="020B0503030403020204" pitchFamily="34" charset="0"/>
              </a:rPr>
              <a:t>Verksamhetsinriktning 2017-2019 </a:t>
            </a: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2085189" y="1609906"/>
            <a:ext cx="8229600" cy="4525963"/>
          </a:xfrm>
        </p:spPr>
        <p:txBody>
          <a:bodyPr>
            <a:normAutofit/>
          </a:bodyPr>
          <a:lstStyle/>
          <a:p>
            <a:pPr marL="0" indent="0">
              <a:buNone/>
            </a:pPr>
            <a:r>
              <a:rPr lang="sv-SE" sz="2200">
                <a:latin typeface="Myriad Pro" panose="020B0503030403020204" pitchFamily="34" charset="0"/>
              </a:rPr>
              <a:t>Vi ska:</a:t>
            </a:r>
          </a:p>
          <a:p>
            <a:r>
              <a:rPr lang="sv-SE" sz="2200">
                <a:latin typeface="Myriad Pro" panose="020B0503030403020204" pitchFamily="34" charset="0"/>
              </a:rPr>
              <a:t>stärka medlemsutvecklingen</a:t>
            </a:r>
          </a:p>
          <a:p>
            <a:r>
              <a:rPr lang="sv-SE" sz="2200">
                <a:latin typeface="Myriad Pro" panose="020B0503030403020204" pitchFamily="34" charset="0"/>
              </a:rPr>
              <a:t>utveckla livsstilsaktiviteterna</a:t>
            </a:r>
          </a:p>
          <a:p>
            <a:r>
              <a:rPr lang="sv-SE" sz="2200">
                <a:latin typeface="Myriad Pro" panose="020B0503030403020204" pitchFamily="34" charset="0"/>
              </a:rPr>
              <a:t>bli en ännu starkare aktör inom den intressepolitiska debatten</a:t>
            </a:r>
          </a:p>
          <a:p>
            <a:r>
              <a:rPr lang="sv-SE" sz="2200">
                <a:latin typeface="Myriad Pro" panose="020B0503030403020204" pitchFamily="34" charset="0"/>
              </a:rPr>
              <a:t>satsa på patientnära forskning</a:t>
            </a:r>
          </a:p>
          <a:p>
            <a:r>
              <a:rPr lang="sv-SE" sz="2200">
                <a:latin typeface="Myriad Pro" panose="020B0503030403020204" pitchFamily="34" charset="0"/>
              </a:rPr>
              <a:t>utveckla den interna kommunikationen och sammanhållningen</a:t>
            </a:r>
          </a:p>
          <a:p>
            <a:endParaRPr lang="sv-SE" sz="2400">
              <a:latin typeface="Myriad Pro" panose="020B0503030403020204" pitchFamily="34" charset="0"/>
            </a:endParaRPr>
          </a:p>
        </p:txBody>
      </p:sp>
    </p:spTree>
    <p:extLst>
      <p:ext uri="{BB962C8B-B14F-4D97-AF65-F5344CB8AC3E}">
        <p14:creationId xmlns:p14="http://schemas.microsoft.com/office/powerpoint/2010/main" val="233904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36642" y="207914"/>
            <a:ext cx="8229600" cy="1143000"/>
          </a:xfrm>
        </p:spPr>
        <p:txBody>
          <a:bodyPr/>
          <a:lstStyle/>
          <a:p>
            <a:pPr lvl="0"/>
            <a:r>
              <a:rPr lang="sv-SE" sz="3600">
                <a:solidFill>
                  <a:srgbClr val="C00000"/>
                </a:solidFill>
                <a:latin typeface="Myriad Pro" panose="020B0503030403020204" pitchFamily="34" charset="0"/>
              </a:rPr>
              <a:t/>
            </a:r>
            <a:br>
              <a:rPr lang="sv-SE" sz="3600">
                <a:solidFill>
                  <a:srgbClr val="C00000"/>
                </a:solidFill>
                <a:latin typeface="Myriad Pro" panose="020B0503030403020204" pitchFamily="34" charset="0"/>
              </a:rPr>
            </a:br>
            <a:r>
              <a:rPr lang="sv-SE" sz="3600">
                <a:solidFill>
                  <a:srgbClr val="C00000"/>
                </a:solidFill>
                <a:latin typeface="Myriad Pro" panose="020B0503030403020204" pitchFamily="34" charset="0"/>
              </a:rPr>
              <a:t>Särskilda satsningar</a:t>
            </a: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2011751" y="1211554"/>
            <a:ext cx="8229600" cy="4525963"/>
          </a:xfrm>
        </p:spPr>
        <p:txBody>
          <a:bodyPr>
            <a:normAutofit/>
          </a:bodyPr>
          <a:lstStyle/>
          <a:p>
            <a:r>
              <a:rPr lang="sv-SE" sz="2200">
                <a:latin typeface="Myriad Pro" panose="020B0503030403020204" pitchFamily="34" charset="0"/>
              </a:rPr>
              <a:t>Vi ska utveckla vi-känslan i förbundet.</a:t>
            </a:r>
          </a:p>
          <a:p>
            <a:r>
              <a:rPr lang="sv-SE" sz="2200">
                <a:latin typeface="Myriad Pro" panose="020B0503030403020204" pitchFamily="34" charset="0"/>
              </a:rPr>
              <a:t>Vi ska satsa på att ge funktionärerna ännu bättre verktyg som underlättar det administrativa uppgifterna och att ge förutsättningar för ökad dialog.</a:t>
            </a:r>
          </a:p>
          <a:p>
            <a:r>
              <a:rPr lang="sv-SE" sz="2200">
                <a:latin typeface="Myriad Pro" panose="020B0503030403020204" pitchFamily="34" charset="0"/>
              </a:rPr>
              <a:t>Vi ska fokusera på dolda folksjukdomar. Kampanjen Ljuset på avslutas 2017 men erfarenheterna från den kommer att tas till vara för fortsatt utveckling av vår verksamhet på området.</a:t>
            </a:r>
          </a:p>
          <a:p>
            <a:r>
              <a:rPr lang="sv-SE" sz="2200">
                <a:latin typeface="Myriad Pro" panose="020B0503030403020204" pitchFamily="34" charset="0"/>
              </a:rPr>
              <a:t>Vi ska genomföra större utåtriktade satsningar för att visa upp vår verksamhet, locka fler medlemmar och stärka vårt varumärke. Förstudie som belyser möjligheter till att utveckla något slags hälsokoncept som bland annat innefattar Hälsans Stig.</a:t>
            </a:r>
          </a:p>
          <a:p>
            <a:endParaRPr lang="sv-SE" sz="2400">
              <a:latin typeface="Myriad Pro" panose="020B0503030403020204" pitchFamily="34" charset="0"/>
            </a:endParaRPr>
          </a:p>
        </p:txBody>
      </p:sp>
    </p:spTree>
    <p:extLst>
      <p:ext uri="{BB962C8B-B14F-4D97-AF65-F5344CB8AC3E}">
        <p14:creationId xmlns:p14="http://schemas.microsoft.com/office/powerpoint/2010/main" val="249310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343328" y="1381259"/>
            <a:ext cx="2241319" cy="523220"/>
          </a:xfrm>
          <a:prstGeom prst="rect">
            <a:avLst/>
          </a:prstGeom>
          <a:noFill/>
        </p:spPr>
        <p:txBody>
          <a:bodyPr wrap="none" rtlCol="0">
            <a:spAutoFit/>
          </a:bodyPr>
          <a:lstStyle/>
          <a:p>
            <a:r>
              <a:rPr lang="sv-SE" sz="2800" i="1">
                <a:latin typeface="Verdana" panose="020B0604030504040204" pitchFamily="34" charset="0"/>
                <a:ea typeface="Verdana" panose="020B0604030504040204" pitchFamily="34" charset="0"/>
                <a:cs typeface="Verdana" panose="020B0604030504040204" pitchFamily="34" charset="0"/>
              </a:rPr>
              <a:t>Våra roller:</a:t>
            </a:r>
          </a:p>
        </p:txBody>
      </p:sp>
      <p:sp>
        <p:nvSpPr>
          <p:cNvPr id="4" name="textruta 3"/>
          <p:cNvSpPr txBox="1"/>
          <p:nvPr/>
        </p:nvSpPr>
        <p:spPr>
          <a:xfrm>
            <a:off x="1343328" y="1904479"/>
            <a:ext cx="2165786" cy="1200329"/>
          </a:xfrm>
          <a:prstGeom prst="rect">
            <a:avLst/>
          </a:prstGeom>
          <a:noFill/>
        </p:spPr>
        <p:txBody>
          <a:bodyPr wrap="none" rtlCol="0">
            <a:spAutoFit/>
          </a:bodyPr>
          <a:lstStyle/>
          <a:p>
            <a:pPr marL="285750" indent="-285750">
              <a:buFont typeface="Arial" panose="020B0604020202020204" pitchFamily="34" charset="0"/>
              <a:buChar char="•"/>
            </a:pPr>
            <a:r>
              <a:rPr lang="sv-SE" sz="2400"/>
              <a:t>Stödjande</a:t>
            </a:r>
          </a:p>
          <a:p>
            <a:pPr marL="285750" indent="-285750">
              <a:buFont typeface="Arial" panose="020B0604020202020204" pitchFamily="34" charset="0"/>
              <a:buChar char="•"/>
            </a:pPr>
            <a:r>
              <a:rPr lang="sv-SE" sz="2400"/>
              <a:t>Företrädande</a:t>
            </a:r>
          </a:p>
          <a:p>
            <a:pPr marL="285750" indent="-285750">
              <a:buFont typeface="Arial" panose="020B0604020202020204" pitchFamily="34" charset="0"/>
              <a:buChar char="•"/>
            </a:pPr>
            <a:r>
              <a:rPr lang="sv-SE" sz="2400"/>
              <a:t>Utförande</a:t>
            </a:r>
          </a:p>
        </p:txBody>
      </p:sp>
    </p:spTree>
    <p:extLst>
      <p:ext uri="{BB962C8B-B14F-4D97-AF65-F5344CB8AC3E}">
        <p14:creationId xmlns:p14="http://schemas.microsoft.com/office/powerpoint/2010/main" val="5656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196920" y="1330860"/>
            <a:ext cx="8523487" cy="954107"/>
          </a:xfrm>
          <a:prstGeom prst="rect">
            <a:avLst/>
          </a:prstGeom>
          <a:noFill/>
        </p:spPr>
        <p:txBody>
          <a:bodyPr wrap="none" rtlCol="0">
            <a:spAutoFit/>
          </a:bodyPr>
          <a:lstStyle/>
          <a:p>
            <a:r>
              <a:rPr lang="sv-SE" sz="2800">
                <a:latin typeface="Verdana" panose="020B0604030504040204" pitchFamily="34" charset="0"/>
                <a:ea typeface="Verdana" panose="020B0604030504040204" pitchFamily="34" charset="0"/>
                <a:cs typeface="Verdana" panose="020B0604030504040204" pitchFamily="34" charset="0"/>
              </a:rPr>
              <a:t>Christine Cars-Ingels</a:t>
            </a:r>
          </a:p>
          <a:p>
            <a:r>
              <a:rPr lang="sv-SE" sz="2800" i="1">
                <a:latin typeface="Verdana" panose="020B0604030504040204" pitchFamily="34" charset="0"/>
                <a:ea typeface="Verdana" panose="020B0604030504040204" pitchFamily="34" charset="0"/>
                <a:cs typeface="Verdana" panose="020B0604030504040204" pitchFamily="34" charset="0"/>
              </a:rPr>
              <a:t>Hur vet vi om vi vårt arbete leder till resultat?</a:t>
            </a:r>
          </a:p>
        </p:txBody>
      </p:sp>
      <p:pic>
        <p:nvPicPr>
          <p:cNvPr id="2" name="Bildobjekt 1"/>
          <p:cNvPicPr>
            <a:picLocks noChangeAspect="1"/>
          </p:cNvPicPr>
          <p:nvPr/>
        </p:nvPicPr>
        <p:blipFill>
          <a:blip r:embed="rId5"/>
          <a:stretch>
            <a:fillRect/>
          </a:stretch>
        </p:blipFill>
        <p:spPr>
          <a:xfrm>
            <a:off x="5036602" y="2501933"/>
            <a:ext cx="3699991" cy="3564689"/>
          </a:xfrm>
          <a:prstGeom prst="rect">
            <a:avLst/>
          </a:prstGeom>
        </p:spPr>
      </p:pic>
    </p:spTree>
    <p:extLst>
      <p:ext uri="{BB962C8B-B14F-4D97-AF65-F5344CB8AC3E}">
        <p14:creationId xmlns:p14="http://schemas.microsoft.com/office/powerpoint/2010/main" val="135761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513792" y="1479982"/>
            <a:ext cx="3203121" cy="523220"/>
          </a:xfrm>
          <a:prstGeom prst="rect">
            <a:avLst/>
          </a:prstGeom>
          <a:noFill/>
        </p:spPr>
        <p:txBody>
          <a:bodyPr wrap="none" rtlCol="0">
            <a:spAutoFit/>
          </a:bodyPr>
          <a:lstStyle/>
          <a:p>
            <a:r>
              <a:rPr lang="sv-SE" sz="2800">
                <a:latin typeface="Verdana" panose="020B0604030504040204" pitchFamily="34" charset="0"/>
                <a:ea typeface="Verdana" panose="020B0604030504040204" pitchFamily="34" charset="0"/>
                <a:cs typeface="Verdana" panose="020B0604030504040204" pitchFamily="34" charset="0"/>
              </a:rPr>
              <a:t>Aktuella guldägg</a:t>
            </a:r>
            <a:endParaRPr lang="sv-SE" sz="2800" i="1">
              <a:latin typeface="Verdana" panose="020B0604030504040204" pitchFamily="34" charset="0"/>
              <a:ea typeface="Verdana" panose="020B0604030504040204" pitchFamily="34" charset="0"/>
              <a:cs typeface="Verdana" panose="020B0604030504040204" pitchFamily="34" charset="0"/>
            </a:endParaRPr>
          </a:p>
        </p:txBody>
      </p:sp>
      <p:pic>
        <p:nvPicPr>
          <p:cNvPr id="6" name="Bildobjekt 5"/>
          <p:cNvPicPr>
            <a:picLocks noChangeAspect="1"/>
          </p:cNvPicPr>
          <p:nvPr/>
        </p:nvPicPr>
        <p:blipFill>
          <a:blip r:embed="rId5"/>
          <a:stretch>
            <a:fillRect/>
          </a:stretch>
        </p:blipFill>
        <p:spPr>
          <a:xfrm>
            <a:off x="1724543" y="2925213"/>
            <a:ext cx="3419475" cy="1333500"/>
          </a:xfrm>
          <a:prstGeom prst="rect">
            <a:avLst/>
          </a:prstGeom>
        </p:spPr>
      </p:pic>
    </p:spTree>
    <p:extLst>
      <p:ext uri="{BB962C8B-B14F-4D97-AF65-F5344CB8AC3E}">
        <p14:creationId xmlns:p14="http://schemas.microsoft.com/office/powerpoint/2010/main" val="404603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300582" y="1036308"/>
            <a:ext cx="3235437" cy="369332"/>
          </a:xfrm>
          <a:prstGeom prst="rect">
            <a:avLst/>
          </a:prstGeom>
          <a:noFill/>
        </p:spPr>
        <p:txBody>
          <a:bodyPr wrap="none" rtlCol="0">
            <a:spAutoFit/>
          </a:bodyPr>
          <a:lstStyle/>
          <a:p>
            <a:r>
              <a:rPr lang="sv-SE">
                <a:latin typeface="Myriad Pro" panose="020B0503030403020204" pitchFamily="34" charset="0"/>
              </a:rPr>
              <a:t>Tematräffar om stresshantering </a:t>
            </a:r>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873" y="1965033"/>
            <a:ext cx="5694207" cy="3250443"/>
          </a:xfrm>
          <a:prstGeom prst="rect">
            <a:avLst/>
          </a:prstGeom>
        </p:spPr>
      </p:pic>
    </p:spTree>
    <p:extLst>
      <p:ext uri="{BB962C8B-B14F-4D97-AF65-F5344CB8AC3E}">
        <p14:creationId xmlns:p14="http://schemas.microsoft.com/office/powerpoint/2010/main" val="3338582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p:nvPicPr>
        <p:blipFill>
          <a:blip r:embed="rId5"/>
          <a:stretch>
            <a:fillRect/>
          </a:stretch>
        </p:blipFill>
        <p:spPr>
          <a:xfrm>
            <a:off x="1052945" y="295001"/>
            <a:ext cx="9462572" cy="4817909"/>
          </a:xfrm>
          <a:prstGeom prst="rect">
            <a:avLst/>
          </a:prstGeom>
        </p:spPr>
      </p:pic>
    </p:spTree>
    <p:extLst>
      <p:ext uri="{BB962C8B-B14F-4D97-AF65-F5344CB8AC3E}">
        <p14:creationId xmlns:p14="http://schemas.microsoft.com/office/powerpoint/2010/main" val="257243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5"/>
          <a:stretch>
            <a:fillRect/>
          </a:stretch>
        </p:blipFill>
        <p:spPr>
          <a:xfrm>
            <a:off x="2693877" y="316870"/>
            <a:ext cx="4960947" cy="5060415"/>
          </a:xfrm>
          <a:prstGeom prst="rect">
            <a:avLst/>
          </a:prstGeom>
        </p:spPr>
      </p:pic>
    </p:spTree>
    <p:extLst>
      <p:ext uri="{BB962C8B-B14F-4D97-AF65-F5344CB8AC3E}">
        <p14:creationId xmlns:p14="http://schemas.microsoft.com/office/powerpoint/2010/main" val="275018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p:nvPicPr>
        <p:blipFill>
          <a:blip r:embed="rId5"/>
          <a:stretch>
            <a:fillRect/>
          </a:stretch>
        </p:blipFill>
        <p:spPr>
          <a:xfrm>
            <a:off x="3694028" y="828078"/>
            <a:ext cx="3459434" cy="4522520"/>
          </a:xfrm>
          <a:prstGeom prst="rect">
            <a:avLst/>
          </a:prstGeom>
        </p:spPr>
      </p:pic>
    </p:spTree>
    <p:extLst>
      <p:ext uri="{BB962C8B-B14F-4D97-AF65-F5344CB8AC3E}">
        <p14:creationId xmlns:p14="http://schemas.microsoft.com/office/powerpoint/2010/main" val="319550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Aktiv med K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95" y="2631085"/>
            <a:ext cx="8018503" cy="1732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793588" y="764704"/>
            <a:ext cx="3289106" cy="1200329"/>
          </a:xfrm>
          <a:prstGeom prst="rect">
            <a:avLst/>
          </a:prstGeom>
          <a:noFill/>
        </p:spPr>
        <p:txBody>
          <a:bodyPr wrap="none" rtlCol="0">
            <a:spAutoFit/>
          </a:bodyPr>
          <a:lstStyle/>
          <a:p>
            <a:r>
              <a:rPr lang="sv-SE" dirty="0">
                <a:latin typeface="Myriad Pro" panose="020B0503030403020204" pitchFamily="34" charset="0"/>
              </a:rPr>
              <a:t>Tre </a:t>
            </a:r>
            <a:r>
              <a:rPr lang="sv-SE" dirty="0" smtClean="0">
                <a:latin typeface="Myriad Pro" panose="020B0503030403020204" pitchFamily="34" charset="0"/>
              </a:rPr>
              <a:t>patientutbildningar </a:t>
            </a:r>
            <a:r>
              <a:rPr lang="sv-SE" dirty="0">
                <a:latin typeface="Myriad Pro" panose="020B0503030403020204" pitchFamily="34" charset="0"/>
              </a:rPr>
              <a:t>tar form:</a:t>
            </a:r>
          </a:p>
          <a:p>
            <a:pPr marL="285750" indent="-285750">
              <a:buFont typeface="Arial" panose="020B0604020202020204" pitchFamily="34" charset="0"/>
              <a:buChar char="•"/>
            </a:pPr>
            <a:r>
              <a:rPr lang="sv-SE" dirty="0">
                <a:latin typeface="Myriad Pro" panose="020B0503030403020204" pitchFamily="34" charset="0"/>
              </a:rPr>
              <a:t>Aktiv med KOL</a:t>
            </a:r>
          </a:p>
          <a:p>
            <a:pPr marL="285750" indent="-285750">
              <a:buFont typeface="Arial" panose="020B0604020202020204" pitchFamily="34" charset="0"/>
              <a:buChar char="•"/>
            </a:pPr>
            <a:r>
              <a:rPr lang="sv-SE" dirty="0">
                <a:latin typeface="Myriad Pro" panose="020B0503030403020204" pitchFamily="34" charset="0"/>
              </a:rPr>
              <a:t>Aktiv med hjärtsvikt</a:t>
            </a:r>
          </a:p>
          <a:p>
            <a:pPr marL="285750" indent="-285750">
              <a:buFont typeface="Arial" panose="020B0604020202020204" pitchFamily="34" charset="0"/>
              <a:buChar char="•"/>
            </a:pPr>
            <a:r>
              <a:rPr lang="sv-SE" dirty="0">
                <a:latin typeface="Myriad Pro" panose="020B0503030403020204" pitchFamily="34" charset="0"/>
              </a:rPr>
              <a:t>Aktiv med förmaksflimmer</a:t>
            </a:r>
          </a:p>
        </p:txBody>
      </p:sp>
    </p:spTree>
    <p:extLst>
      <p:ext uri="{BB962C8B-B14F-4D97-AF65-F5344CB8AC3E}">
        <p14:creationId xmlns:p14="http://schemas.microsoft.com/office/powerpoint/2010/main" val="276149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sp>
        <p:nvSpPr>
          <p:cNvPr id="2" name="textruta 1"/>
          <p:cNvSpPr txBox="1"/>
          <p:nvPr/>
        </p:nvSpPr>
        <p:spPr>
          <a:xfrm>
            <a:off x="793588" y="464622"/>
            <a:ext cx="7156511" cy="523220"/>
          </a:xfrm>
          <a:prstGeom prst="rect">
            <a:avLst/>
          </a:prstGeom>
          <a:noFill/>
        </p:spPr>
        <p:txBody>
          <a:bodyPr wrap="none" rtlCol="0">
            <a:spAutoFit/>
          </a:bodyPr>
          <a:lstStyle/>
          <a:p>
            <a:r>
              <a:rPr lang="sv-SE" sz="2800">
                <a:latin typeface="Myriad Pro" panose="020B0503030403020204" pitchFamily="34" charset="0"/>
              </a:rPr>
              <a:t>Hjärtguiden implementeras på landets sjukhus</a:t>
            </a:r>
          </a:p>
        </p:txBody>
      </p:sp>
      <p:pic>
        <p:nvPicPr>
          <p:cNvPr id="4" name="Bildobjekt 3"/>
          <p:cNvPicPr>
            <a:picLocks noChangeAspect="1"/>
          </p:cNvPicPr>
          <p:nvPr/>
        </p:nvPicPr>
        <p:blipFill>
          <a:blip r:embed="rId4"/>
          <a:stretch>
            <a:fillRect/>
          </a:stretch>
        </p:blipFill>
        <p:spPr>
          <a:xfrm>
            <a:off x="867823" y="1120424"/>
            <a:ext cx="7232605" cy="5054039"/>
          </a:xfrm>
          <a:prstGeom prst="rect">
            <a:avLst/>
          </a:prstGeom>
        </p:spPr>
      </p:pic>
    </p:spTree>
    <p:extLst>
      <p:ext uri="{BB962C8B-B14F-4D97-AF65-F5344CB8AC3E}">
        <p14:creationId xmlns:p14="http://schemas.microsoft.com/office/powerpoint/2010/main" val="530337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793588" y="764704"/>
            <a:ext cx="3060646" cy="646331"/>
          </a:xfrm>
          <a:prstGeom prst="rect">
            <a:avLst/>
          </a:prstGeom>
          <a:noFill/>
        </p:spPr>
        <p:txBody>
          <a:bodyPr wrap="none" rtlCol="0">
            <a:spAutoFit/>
          </a:bodyPr>
          <a:lstStyle/>
          <a:p>
            <a:r>
              <a:rPr lang="sv-SE">
                <a:latin typeface="Myriad Pro" panose="020B0503030403020204" pitchFamily="34" charset="0"/>
              </a:rPr>
              <a:t>Goda råd om KOL,</a:t>
            </a:r>
          </a:p>
          <a:p>
            <a:r>
              <a:rPr lang="sv-SE">
                <a:latin typeface="Myriad Pro" panose="020B0503030403020204" pitchFamily="34" charset="0"/>
              </a:rPr>
              <a:t>hjärtsvikt och förmaksflimmer</a:t>
            </a:r>
          </a:p>
        </p:txBody>
      </p:sp>
      <p:pic>
        <p:nvPicPr>
          <p:cNvPr id="4" name="Bildobjekt 3"/>
          <p:cNvPicPr>
            <a:picLocks noChangeAspect="1"/>
          </p:cNvPicPr>
          <p:nvPr/>
        </p:nvPicPr>
        <p:blipFill>
          <a:blip r:embed="rId5"/>
          <a:stretch>
            <a:fillRect/>
          </a:stretch>
        </p:blipFill>
        <p:spPr>
          <a:xfrm>
            <a:off x="4689697" y="720508"/>
            <a:ext cx="3613105" cy="5184020"/>
          </a:xfrm>
          <a:prstGeom prst="rect">
            <a:avLst/>
          </a:prstGeom>
        </p:spPr>
      </p:pic>
    </p:spTree>
    <p:extLst>
      <p:ext uri="{BB962C8B-B14F-4D97-AF65-F5344CB8AC3E}">
        <p14:creationId xmlns:p14="http://schemas.microsoft.com/office/powerpoint/2010/main" val="1316130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937441" y="663475"/>
            <a:ext cx="2202270" cy="369332"/>
          </a:xfrm>
          <a:prstGeom prst="rect">
            <a:avLst/>
          </a:prstGeom>
          <a:noFill/>
        </p:spPr>
        <p:txBody>
          <a:bodyPr wrap="none" rtlCol="0">
            <a:spAutoFit/>
          </a:bodyPr>
          <a:lstStyle/>
          <a:p>
            <a:r>
              <a:rPr lang="sv-SE">
                <a:latin typeface="Myriad Pro" panose="020B0503030403020204" pitchFamily="34" charset="0"/>
              </a:rPr>
              <a:t>Valplattform tas fram</a:t>
            </a:r>
          </a:p>
        </p:txBody>
      </p:sp>
      <p:pic>
        <p:nvPicPr>
          <p:cNvPr id="3" name="Bildobjekt 2"/>
          <p:cNvPicPr>
            <a:picLocks noChangeAspect="1"/>
          </p:cNvPicPr>
          <p:nvPr/>
        </p:nvPicPr>
        <p:blipFill>
          <a:blip r:embed="rId5"/>
          <a:stretch>
            <a:fillRect/>
          </a:stretch>
        </p:blipFill>
        <p:spPr>
          <a:xfrm>
            <a:off x="1937441" y="1134036"/>
            <a:ext cx="4142856" cy="4150163"/>
          </a:xfrm>
          <a:prstGeom prst="rect">
            <a:avLst/>
          </a:prstGeom>
        </p:spPr>
      </p:pic>
    </p:spTree>
    <p:extLst>
      <p:ext uri="{BB962C8B-B14F-4D97-AF65-F5344CB8AC3E}">
        <p14:creationId xmlns:p14="http://schemas.microsoft.com/office/powerpoint/2010/main" val="182367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793588" y="764704"/>
            <a:ext cx="3874459" cy="1200329"/>
          </a:xfrm>
          <a:prstGeom prst="rect">
            <a:avLst/>
          </a:prstGeom>
          <a:noFill/>
        </p:spPr>
        <p:txBody>
          <a:bodyPr wrap="none" rtlCol="0">
            <a:spAutoFit/>
          </a:bodyPr>
          <a:lstStyle/>
          <a:p>
            <a:r>
              <a:rPr lang="sv-SE">
                <a:latin typeface="Myriad Pro" panose="020B0503030403020204" pitchFamily="34" charset="0"/>
              </a:rPr>
              <a:t>Vi ringer lokalordföranden den 11 maj:</a:t>
            </a:r>
          </a:p>
          <a:p>
            <a:pPr marL="285750" indent="-285750">
              <a:buFont typeface="Arial" panose="020B0604020202020204" pitchFamily="34" charset="0"/>
              <a:buChar char="•"/>
            </a:pPr>
            <a:r>
              <a:rPr lang="sv-SE">
                <a:latin typeface="Myriad Pro" panose="020B0503030403020204" pitchFamily="34" charset="0"/>
              </a:rPr>
              <a:t>Motion </a:t>
            </a:r>
          </a:p>
          <a:p>
            <a:pPr marL="285750" indent="-285750">
              <a:buFont typeface="Arial" panose="020B0604020202020204" pitchFamily="34" charset="0"/>
              <a:buChar char="•"/>
            </a:pPr>
            <a:r>
              <a:rPr lang="sv-SE">
                <a:latin typeface="Myriad Pro" panose="020B0503030403020204" pitchFamily="34" charset="0"/>
              </a:rPr>
              <a:t>Värvning</a:t>
            </a:r>
          </a:p>
          <a:p>
            <a:pPr marL="285750" indent="-285750">
              <a:buFont typeface="Arial" panose="020B0604020202020204" pitchFamily="34" charset="0"/>
              <a:buChar char="•"/>
            </a:pPr>
            <a:r>
              <a:rPr lang="sv-SE">
                <a:latin typeface="Myriad Pro" panose="020B0503030403020204" pitchFamily="34" charset="0"/>
              </a:rPr>
              <a:t>Föreningarnas webbsidor</a:t>
            </a:r>
          </a:p>
        </p:txBody>
      </p:sp>
      <p:pic>
        <p:nvPicPr>
          <p:cNvPr id="3" name="Bildobjekt 2"/>
          <p:cNvPicPr>
            <a:picLocks noChangeAspect="1"/>
          </p:cNvPicPr>
          <p:nvPr/>
        </p:nvPicPr>
        <p:blipFill>
          <a:blip r:embed="rId5"/>
          <a:stretch>
            <a:fillRect/>
          </a:stretch>
        </p:blipFill>
        <p:spPr>
          <a:xfrm>
            <a:off x="2581321" y="2106203"/>
            <a:ext cx="3046393" cy="2979069"/>
          </a:xfrm>
          <a:prstGeom prst="rect">
            <a:avLst/>
          </a:prstGeom>
        </p:spPr>
      </p:pic>
    </p:spTree>
    <p:extLst>
      <p:ext uri="{BB962C8B-B14F-4D97-AF65-F5344CB8AC3E}">
        <p14:creationId xmlns:p14="http://schemas.microsoft.com/office/powerpoint/2010/main" val="334909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789415" y="252636"/>
            <a:ext cx="11238205" cy="1231106"/>
          </a:xfrm>
          <a:prstGeom prst="rect">
            <a:avLst/>
          </a:prstGeom>
          <a:noFill/>
        </p:spPr>
        <p:txBody>
          <a:bodyPr wrap="none" rtlCol="0">
            <a:spAutoFit/>
          </a:bodyPr>
          <a:lstStyle/>
          <a:p>
            <a:r>
              <a:rPr lang="sv-SE" sz="2800"/>
              <a:t>FRIIS kvalitetskod – </a:t>
            </a:r>
          </a:p>
          <a:p>
            <a:r>
              <a:rPr lang="sv-SE" sz="2800"/>
              <a:t>för givares förtroende, organisationens trovärdighet, personalens trygghet </a:t>
            </a:r>
          </a:p>
          <a:p>
            <a:pPr marL="285750" indent="-285750">
              <a:buFont typeface="Arial" panose="020B0604020202020204" pitchFamily="34" charset="0"/>
              <a:buChar char="•"/>
            </a:pPr>
            <a:endParaRPr lang="sv-SE"/>
          </a:p>
        </p:txBody>
      </p:sp>
      <p:sp>
        <p:nvSpPr>
          <p:cNvPr id="7" name="Rektangel 6"/>
          <p:cNvSpPr/>
          <p:nvPr/>
        </p:nvSpPr>
        <p:spPr>
          <a:xfrm>
            <a:off x="789415" y="1250285"/>
            <a:ext cx="10886635" cy="4524315"/>
          </a:xfrm>
          <a:prstGeom prst="rect">
            <a:avLst/>
          </a:prstGeom>
        </p:spPr>
        <p:txBody>
          <a:bodyPr wrap="none">
            <a:spAutoFit/>
          </a:bodyPr>
          <a:lstStyle/>
          <a:p>
            <a:pPr marL="285750" indent="-285750">
              <a:buFont typeface="Arial" panose="020B0604020202020204" pitchFamily="34" charset="0"/>
              <a:buChar char="•"/>
            </a:pPr>
            <a:r>
              <a:rPr lang="sv-SE" err="1"/>
              <a:t>FRIIs</a:t>
            </a:r>
            <a:r>
              <a:rPr lang="sv-SE"/>
              <a:t> kvalitetskod är insamlingsorganisationernas självregleringsinstrument.</a:t>
            </a:r>
          </a:p>
          <a:p>
            <a:pPr marL="285750" indent="-285750">
              <a:buFont typeface="Arial" panose="020B0604020202020204" pitchFamily="34" charset="0"/>
              <a:buChar char="•"/>
            </a:pPr>
            <a:r>
              <a:rPr lang="sv-SE"/>
              <a:t>Koden fungerar som ett stöd i vårt kvalitetsarbete. </a:t>
            </a:r>
          </a:p>
          <a:p>
            <a:pPr marL="285750" indent="-285750">
              <a:buFont typeface="Arial" panose="020B0604020202020204" pitchFamily="34" charset="0"/>
              <a:buChar char="•"/>
            </a:pPr>
            <a:r>
              <a:rPr lang="sv-SE" err="1"/>
              <a:t>FRIIs</a:t>
            </a:r>
            <a:r>
              <a:rPr lang="sv-SE"/>
              <a:t> medlemmar måste följa koden och den kravstandard som koden består av.</a:t>
            </a:r>
          </a:p>
          <a:p>
            <a:pPr marL="285750" indent="-285750">
              <a:buFont typeface="Arial" panose="020B0604020202020204" pitchFamily="34" charset="0"/>
              <a:buChar char="•"/>
            </a:pPr>
            <a:r>
              <a:rPr lang="sv-SE"/>
              <a:t>En extern revisor ska vartannat år granska och intyga att organisationen efterlever koden. </a:t>
            </a:r>
          </a:p>
          <a:p>
            <a:pPr marL="285750" indent="-285750">
              <a:buFont typeface="Arial" panose="020B0604020202020204" pitchFamily="34" charset="0"/>
              <a:buChar char="•"/>
            </a:pPr>
            <a:r>
              <a:rPr lang="sv-SE"/>
              <a:t>Vi ska årligen upprätta en effektrapport utifrån </a:t>
            </a:r>
            <a:r>
              <a:rPr lang="sv-SE" err="1"/>
              <a:t>FRIIs</a:t>
            </a:r>
            <a:r>
              <a:rPr lang="sv-SE"/>
              <a:t> mall för effektrapportering. </a:t>
            </a:r>
          </a:p>
          <a:p>
            <a:pPr marL="285750" indent="-285750">
              <a:buFont typeface="Arial" panose="020B0604020202020204" pitchFamily="34" charset="0"/>
              <a:buChar char="•"/>
            </a:pPr>
            <a:r>
              <a:rPr lang="sv-SE"/>
              <a:t>Effektrapportens syfte är att för givare, allmänheten och andra intressenter visa vilken nytta organisationen gör.</a:t>
            </a:r>
          </a:p>
          <a:p>
            <a:endParaRPr lang="sv-SE"/>
          </a:p>
          <a:p>
            <a:r>
              <a:rPr lang="sv-SE"/>
              <a:t>Kvalitetskoden tar avstamp i följande områden: </a:t>
            </a:r>
          </a:p>
          <a:p>
            <a:pPr marL="285750" indent="-285750">
              <a:buFont typeface="Arial" panose="020B0604020202020204" pitchFamily="34" charset="0"/>
              <a:buChar char="•"/>
            </a:pPr>
            <a:r>
              <a:rPr lang="sv-SE"/>
              <a:t>Ändamål</a:t>
            </a:r>
          </a:p>
          <a:p>
            <a:pPr marL="285750" indent="-285750">
              <a:buFont typeface="Arial" panose="020B0604020202020204" pitchFamily="34" charset="0"/>
              <a:buChar char="•"/>
            </a:pPr>
            <a:r>
              <a:rPr lang="sv-SE"/>
              <a:t>Styrelsen</a:t>
            </a:r>
          </a:p>
          <a:p>
            <a:pPr marL="285750" indent="-285750">
              <a:buFont typeface="Arial" panose="020B0604020202020204" pitchFamily="34" charset="0"/>
              <a:buChar char="•"/>
            </a:pPr>
            <a:r>
              <a:rPr lang="sv-SE"/>
              <a:t>Styrning</a:t>
            </a:r>
          </a:p>
          <a:p>
            <a:pPr marL="285750" indent="-285750">
              <a:buFont typeface="Arial" panose="020B0604020202020204" pitchFamily="34" charset="0"/>
              <a:buChar char="•"/>
            </a:pPr>
            <a:r>
              <a:rPr lang="sv-SE"/>
              <a:t>Internkontroll</a:t>
            </a:r>
          </a:p>
          <a:p>
            <a:pPr marL="285750" indent="-285750">
              <a:buFont typeface="Arial" panose="020B0604020202020204" pitchFamily="34" charset="0"/>
              <a:buChar char="•"/>
            </a:pPr>
            <a:r>
              <a:rPr lang="sv-SE"/>
              <a:t>Insamling</a:t>
            </a:r>
          </a:p>
          <a:p>
            <a:pPr marL="285750" indent="-285750">
              <a:buFont typeface="Arial" panose="020B0604020202020204" pitchFamily="34" charset="0"/>
              <a:buChar char="•"/>
            </a:pPr>
            <a:r>
              <a:rPr lang="sv-SE"/>
              <a:t>Anställda och volontärer</a:t>
            </a:r>
          </a:p>
          <a:p>
            <a:pPr marL="285750" indent="-285750">
              <a:buFont typeface="Arial" panose="020B0604020202020204" pitchFamily="34" charset="0"/>
              <a:buChar char="•"/>
            </a:pPr>
            <a:r>
              <a:rPr lang="sv-SE"/>
              <a:t>Rapportering </a:t>
            </a:r>
          </a:p>
          <a:p>
            <a:r>
              <a:rPr lang="sv-SE"/>
              <a:t> </a:t>
            </a:r>
          </a:p>
        </p:txBody>
      </p:sp>
    </p:spTree>
    <p:extLst>
      <p:ext uri="{BB962C8B-B14F-4D97-AF65-F5344CB8AC3E}">
        <p14:creationId xmlns:p14="http://schemas.microsoft.com/office/powerpoint/2010/main" val="2174656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a:stretch>
            <a:fillRect/>
          </a:stretch>
        </p:blipFill>
        <p:spPr>
          <a:xfrm>
            <a:off x="3349118" y="2409825"/>
            <a:ext cx="2238375" cy="2038350"/>
          </a:xfrm>
          <a:prstGeom prst="rect">
            <a:avLst/>
          </a:prstGeom>
        </p:spPr>
      </p:pic>
      <p:sp>
        <p:nvSpPr>
          <p:cNvPr id="5" name="textruta 4"/>
          <p:cNvSpPr txBox="1"/>
          <p:nvPr/>
        </p:nvSpPr>
        <p:spPr>
          <a:xfrm>
            <a:off x="1326276" y="1305808"/>
            <a:ext cx="7506029" cy="584775"/>
          </a:xfrm>
          <a:prstGeom prst="rect">
            <a:avLst/>
          </a:prstGeom>
          <a:noFill/>
        </p:spPr>
        <p:txBody>
          <a:bodyPr wrap="none" rtlCol="0">
            <a:spAutoFit/>
          </a:bodyPr>
          <a:lstStyle/>
          <a:p>
            <a:r>
              <a:rPr lang="sv-SE" sz="3200"/>
              <a:t>Dags för bikupa inför verksamhetsplan 2018</a:t>
            </a:r>
          </a:p>
        </p:txBody>
      </p:sp>
    </p:spTree>
    <p:extLst>
      <p:ext uri="{BB962C8B-B14F-4D97-AF65-F5344CB8AC3E}">
        <p14:creationId xmlns:p14="http://schemas.microsoft.com/office/powerpoint/2010/main" val="2761248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114425" y="657225"/>
            <a:ext cx="8161161"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1"/>
              <a:t>Den stödjande rollen</a:t>
            </a:r>
            <a:endParaRPr lang="sv-SE" sz="2400" b="1">
              <a:solidFill>
                <a:srgbClr val="000000"/>
              </a:solidFill>
              <a:latin typeface="Calibri"/>
            </a:endParaRPr>
          </a:p>
          <a:p>
            <a:pPr algn="ctr"/>
            <a:r>
              <a:rPr lang="sv-SE" sz="2400" b="1">
                <a:solidFill>
                  <a:srgbClr val="000000"/>
                </a:solidFill>
                <a:latin typeface="Calibri"/>
              </a:rPr>
              <a:t>"</a:t>
            </a:r>
            <a:r>
              <a:rPr lang="sv-SE" sz="2400">
                <a:latin typeface="Calibri"/>
              </a:rPr>
              <a:t>fyller behov i den egna gruppen såsom att ge information, personligt stöd eller gemensamma aktiviteter riktade till i första hand medlemmar"</a:t>
            </a:r>
          </a:p>
        </p:txBody>
      </p:sp>
      <p:sp>
        <p:nvSpPr>
          <p:cNvPr id="3" name="textruta 2"/>
          <p:cNvSpPr txBox="1"/>
          <p:nvPr/>
        </p:nvSpPr>
        <p:spPr>
          <a:xfrm>
            <a:off x="1257300" y="2662648"/>
            <a:ext cx="7667977"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dirty="0"/>
              <a:t>Era förslag inför </a:t>
            </a:r>
            <a:r>
              <a:rPr lang="sv-SE" b="1" dirty="0" err="1"/>
              <a:t>vp</a:t>
            </a:r>
            <a:r>
              <a:rPr lang="sv-SE" b="1" dirty="0"/>
              <a:t> 2018 utifrån verksamhetsinriktningen</a:t>
            </a:r>
            <a:endParaRPr lang="sv-SE" b="1" dirty="0">
              <a:solidFill>
                <a:srgbClr val="000000"/>
              </a:solidFill>
              <a:latin typeface="Calibri"/>
            </a:endParaRPr>
          </a:p>
          <a:p>
            <a:r>
              <a:rPr lang="sv-SE" dirty="0"/>
              <a:t>Till exempel:</a:t>
            </a:r>
          </a:p>
          <a:p>
            <a:r>
              <a:rPr lang="sv-SE" dirty="0"/>
              <a:t>Bättre/mer information. Nya foldrar, infomaterial</a:t>
            </a:r>
          </a:p>
          <a:p>
            <a:r>
              <a:rPr lang="sv-SE" dirty="0"/>
              <a:t>Öka vi-känslan i förbundet. Hur? Aktiviteter, träffar </a:t>
            </a:r>
            <a:r>
              <a:rPr lang="sv-SE" dirty="0" err="1"/>
              <a:t>etc</a:t>
            </a:r>
            <a:endParaRPr lang="sv-SE" dirty="0"/>
          </a:p>
          <a:p>
            <a:r>
              <a:rPr lang="sv-SE" dirty="0"/>
              <a:t>Utveckla verktygen för funktionärer. Nya och/eller förbättrade </a:t>
            </a:r>
          </a:p>
          <a:p>
            <a:r>
              <a:rPr lang="sv-SE" dirty="0"/>
              <a:t>Egna förslag.</a:t>
            </a:r>
          </a:p>
          <a:p>
            <a:r>
              <a:rPr lang="sv-SE" i="1" dirty="0"/>
              <a:t>Ge minst 3 förslag per område ni identifierar som utvecklar den stödjande rollen  </a:t>
            </a:r>
          </a:p>
        </p:txBody>
      </p:sp>
    </p:spTree>
    <p:extLst>
      <p:ext uri="{BB962C8B-B14F-4D97-AF65-F5344CB8AC3E}">
        <p14:creationId xmlns:p14="http://schemas.microsoft.com/office/powerpoint/2010/main" val="2159938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114425" y="657225"/>
            <a:ext cx="816116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1"/>
              <a:t>Den företrädande rollen</a:t>
            </a:r>
            <a:endParaRPr lang="sv-SE" sz="2400" b="1">
              <a:solidFill>
                <a:srgbClr val="000000"/>
              </a:solidFill>
              <a:latin typeface="Calibri"/>
            </a:endParaRPr>
          </a:p>
          <a:p>
            <a:pPr algn="ctr"/>
            <a:r>
              <a:rPr lang="sv-SE" sz="2400" b="1">
                <a:solidFill>
                  <a:srgbClr val="000000"/>
                </a:solidFill>
                <a:latin typeface="Calibri"/>
              </a:rPr>
              <a:t>"</a:t>
            </a:r>
            <a:r>
              <a:rPr lang="sv-SE" sz="2400">
                <a:latin typeface="Calibri"/>
              </a:rPr>
              <a:t>innebär att vara en röst</a:t>
            </a:r>
          </a:p>
          <a:p>
            <a:pPr algn="ctr"/>
            <a:r>
              <a:rPr lang="sv-SE" sz="2400">
                <a:latin typeface="Calibri"/>
              </a:rPr>
              <a:t>åt gruppen i förhållande till olika delar av samhället."</a:t>
            </a:r>
          </a:p>
        </p:txBody>
      </p:sp>
      <p:sp>
        <p:nvSpPr>
          <p:cNvPr id="3" name="textruta 2"/>
          <p:cNvSpPr txBox="1"/>
          <p:nvPr/>
        </p:nvSpPr>
        <p:spPr>
          <a:xfrm>
            <a:off x="1343025" y="2514600"/>
            <a:ext cx="7667977"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t>Era förslag inför </a:t>
            </a:r>
            <a:r>
              <a:rPr lang="sv-SE" b="1" err="1"/>
              <a:t>vp</a:t>
            </a:r>
            <a:r>
              <a:rPr lang="sv-SE" b="1"/>
              <a:t> 2018 utifrån verksamhetsinriktningen</a:t>
            </a:r>
            <a:endParaRPr lang="sv-SE" b="1">
              <a:solidFill>
                <a:srgbClr val="000000"/>
              </a:solidFill>
              <a:latin typeface="Calibri"/>
            </a:endParaRPr>
          </a:p>
          <a:p>
            <a:r>
              <a:rPr lang="sv-SE"/>
              <a:t>Till exempel:</a:t>
            </a:r>
          </a:p>
          <a:p>
            <a:r>
              <a:rPr lang="sv-SE"/>
              <a:t>Bilda opinion och bli en starkare röst. Föra ut slutsatser från Ljuset På?  Hur gör vi? Vilka frågor?</a:t>
            </a:r>
          </a:p>
          <a:p>
            <a:r>
              <a:rPr lang="sv-SE"/>
              <a:t>Vilka aspekter inom hälso- och sjukvården ska vi prioritera särskilt? Ex. Våra diagnoser, personcentrerad vård, egenvård?</a:t>
            </a:r>
          </a:p>
          <a:p>
            <a:r>
              <a:rPr lang="sv-SE"/>
              <a:t>Egna förslag.</a:t>
            </a:r>
          </a:p>
          <a:p>
            <a:r>
              <a:rPr lang="sv-SE" i="1"/>
              <a:t>Ge minst 3 förslag per område ni identifierar som utvecklar den företrädande rollen  </a:t>
            </a:r>
          </a:p>
        </p:txBody>
      </p:sp>
    </p:spTree>
    <p:extLst>
      <p:ext uri="{BB962C8B-B14F-4D97-AF65-F5344CB8AC3E}">
        <p14:creationId xmlns:p14="http://schemas.microsoft.com/office/powerpoint/2010/main" val="2472116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1114425" y="657225"/>
            <a:ext cx="816116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b="1"/>
              <a:t>Den utförande rollen</a:t>
            </a:r>
            <a:endParaRPr lang="sv-SE" sz="2400" b="1">
              <a:solidFill>
                <a:srgbClr val="000000"/>
              </a:solidFill>
              <a:latin typeface="Calibri"/>
            </a:endParaRPr>
          </a:p>
          <a:p>
            <a:pPr algn="ctr"/>
            <a:r>
              <a:rPr lang="sv-SE" sz="2400" b="1">
                <a:solidFill>
                  <a:srgbClr val="000000"/>
                </a:solidFill>
                <a:latin typeface="Calibri"/>
              </a:rPr>
              <a:t>"</a:t>
            </a:r>
            <a:r>
              <a:rPr lang="sv-SE" sz="2400">
                <a:latin typeface="Calibri"/>
              </a:rPr>
              <a:t>innebär att utföra tjänster på uppdrag av och med finansiering från staten eller sjukvårdshuvudmännen."</a:t>
            </a:r>
          </a:p>
        </p:txBody>
      </p:sp>
      <p:sp>
        <p:nvSpPr>
          <p:cNvPr id="3" name="textruta 2"/>
          <p:cNvSpPr txBox="1"/>
          <p:nvPr/>
        </p:nvSpPr>
        <p:spPr>
          <a:xfrm>
            <a:off x="1343025" y="2514600"/>
            <a:ext cx="7667977"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t>Era förslag inför </a:t>
            </a:r>
            <a:r>
              <a:rPr lang="sv-SE" b="1" err="1"/>
              <a:t>vp</a:t>
            </a:r>
            <a:r>
              <a:rPr lang="sv-SE" b="1"/>
              <a:t> 2018 utifrån verksamhetsinriktningen</a:t>
            </a:r>
            <a:endParaRPr lang="sv-SE" b="1">
              <a:solidFill>
                <a:srgbClr val="000000"/>
              </a:solidFill>
              <a:latin typeface="Calibri"/>
            </a:endParaRPr>
          </a:p>
          <a:p>
            <a:r>
              <a:rPr lang="sv-SE"/>
              <a:t>Till exempel:</a:t>
            </a:r>
          </a:p>
          <a:p>
            <a:r>
              <a:rPr lang="sv-SE"/>
              <a:t>Göra fler satsningar liknande Hjärtguiden och patientutbildningarna "Aktiv med </a:t>
            </a:r>
            <a:r>
              <a:rPr lang="sv-SE" err="1"/>
              <a:t>HjärtLung</a:t>
            </a:r>
            <a:r>
              <a:rPr lang="sv-SE"/>
              <a:t>"? </a:t>
            </a:r>
          </a:p>
          <a:p>
            <a:r>
              <a:rPr lang="sv-SE"/>
              <a:t>Vilka typer av uppdrag tycker ni att förbundet ska ta i samverkan med huvudmännen?</a:t>
            </a:r>
          </a:p>
          <a:p>
            <a:r>
              <a:rPr lang="sv-SE"/>
              <a:t>Egna förslag.</a:t>
            </a:r>
          </a:p>
          <a:p>
            <a:r>
              <a:rPr lang="sv-SE" i="1"/>
              <a:t>Ge minst 3 förslag per område ni identifierar som utvecklar den utförande rollen  </a:t>
            </a:r>
          </a:p>
        </p:txBody>
      </p:sp>
    </p:spTree>
    <p:extLst>
      <p:ext uri="{BB962C8B-B14F-4D97-AF65-F5344CB8AC3E}">
        <p14:creationId xmlns:p14="http://schemas.microsoft.com/office/powerpoint/2010/main" val="2934775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5" y="764704"/>
            <a:ext cx="1830765" cy="5095629"/>
          </a:xfrm>
          <a:prstGeom prst="rect">
            <a:avLst/>
          </a:prstGeom>
        </p:spPr>
      </p:pic>
      <p:pic>
        <p:nvPicPr>
          <p:cNvPr id="4102" name="Bildobjekt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 y="5486658"/>
            <a:ext cx="3762318" cy="99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1324918" y="1898964"/>
            <a:ext cx="7667977"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000" i="1" dirty="0" smtClean="0"/>
              <a:t>Utvärdering skickas ut via e-post! </a:t>
            </a:r>
          </a:p>
          <a:p>
            <a:endParaRPr lang="sv-SE" sz="3000" i="1" dirty="0" smtClean="0"/>
          </a:p>
          <a:p>
            <a:r>
              <a:rPr lang="sv-SE" sz="3000" i="1" dirty="0" smtClean="0"/>
              <a:t>Tacksam för era svar</a:t>
            </a:r>
            <a:endParaRPr lang="sv-SE" sz="3000" i="1" dirty="0"/>
          </a:p>
        </p:txBody>
      </p:sp>
    </p:spTree>
    <p:extLst>
      <p:ext uri="{BB962C8B-B14F-4D97-AF65-F5344CB8AC3E}">
        <p14:creationId xmlns:p14="http://schemas.microsoft.com/office/powerpoint/2010/main" val="16915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77244" y="218061"/>
            <a:ext cx="8229600" cy="1143000"/>
          </a:xfrm>
        </p:spPr>
        <p:txBody>
          <a:bodyPr>
            <a:normAutofit fontScale="90000"/>
          </a:bodyPr>
          <a:lstStyle/>
          <a:p>
            <a:pPr lvl="0"/>
            <a:r>
              <a:rPr lang="sv-SE" sz="3600" b="1"/>
              <a:t/>
            </a:r>
            <a:br>
              <a:rPr lang="sv-SE" sz="3600" b="1"/>
            </a:br>
            <a:r>
              <a:rPr lang="sv-SE" sz="3200"/>
              <a:t> </a:t>
            </a:r>
            <a:br>
              <a:rPr lang="sv-SE" sz="3200"/>
            </a:br>
            <a:r>
              <a:rPr lang="sv-SE" sz="2400">
                <a:latin typeface="Myriad Pro" panose="020B0503030403020204" pitchFamily="34" charset="0"/>
              </a:rPr>
              <a:t>Vilken kapacitet och kunnande har HjärtLung för att uppnå sina mål?</a:t>
            </a:r>
            <a:br>
              <a:rPr lang="sv-SE" sz="2400">
                <a:latin typeface="Myriad Pro" panose="020B0503030403020204" pitchFamily="34" charset="0"/>
              </a:rPr>
            </a:br>
            <a:r>
              <a:rPr lang="sv-SE" sz="1600">
                <a:latin typeface="Myriad Pro" panose="020B0503030403020204" pitchFamily="34" charset="0"/>
              </a:rPr>
              <a:t>Statistik från 2016</a:t>
            </a:r>
            <a:r>
              <a:rPr lang="sv-SE" sz="2400">
                <a:latin typeface="Myriad Pro" panose="020B0503030403020204" pitchFamily="34" charset="0"/>
              </a:rPr>
              <a:t/>
            </a:r>
            <a:br>
              <a:rPr lang="sv-SE" sz="2400">
                <a:latin typeface="Myriad Pro" panose="020B0503030403020204" pitchFamily="34" charset="0"/>
              </a:rPr>
            </a:br>
            <a:r>
              <a:rPr lang="sv-SE" sz="2400">
                <a:latin typeface="Myriad Pro" panose="020B0503030403020204" pitchFamily="34" charset="0"/>
              </a:rPr>
              <a:t/>
            </a:r>
            <a:br>
              <a:rPr lang="sv-SE" sz="2400">
                <a:latin typeface="Myriad Pro" panose="020B0503030403020204" pitchFamily="34" charset="0"/>
              </a:rPr>
            </a:br>
            <a:endParaRPr lang="sv-SE" sz="2400">
              <a:solidFill>
                <a:srgbClr val="C00000"/>
              </a:solidFill>
              <a:latin typeface="Myriad Pro" panose="020B0503030403020204" pitchFamily="34" charset="0"/>
            </a:endParaRP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innehåll 5"/>
          <p:cNvSpPr txBox="1">
            <a:spLocks noGrp="1"/>
          </p:cNvSpPr>
          <p:nvPr>
            <p:ph idx="1"/>
          </p:nvPr>
        </p:nvSpPr>
        <p:spPr>
          <a:xfrm>
            <a:off x="2022946" y="1503653"/>
            <a:ext cx="8829386" cy="4083169"/>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sv-SE" sz="1600">
                <a:latin typeface="Myriad Pro" panose="020B0503030403020204" pitchFamily="34" charset="0"/>
              </a:rPr>
              <a:t>38 000 medlemmar</a:t>
            </a:r>
          </a:p>
          <a:p>
            <a:pPr marL="342900" indent="-342900">
              <a:lnSpc>
                <a:spcPct val="100000"/>
              </a:lnSpc>
              <a:buFont typeface="Arial" panose="020B0604020202020204" pitchFamily="34" charset="0"/>
              <a:buChar char="•"/>
            </a:pPr>
            <a:r>
              <a:rPr lang="sv-SE" sz="1600">
                <a:latin typeface="Myriad Pro" panose="020B0503030403020204" pitchFamily="34" charset="0"/>
              </a:rPr>
              <a:t>151 lokalföreningar</a:t>
            </a:r>
          </a:p>
          <a:p>
            <a:pPr marL="342900" indent="-342900">
              <a:lnSpc>
                <a:spcPct val="100000"/>
              </a:lnSpc>
              <a:buFont typeface="Arial" panose="020B0604020202020204" pitchFamily="34" charset="0"/>
              <a:buChar char="•"/>
            </a:pPr>
            <a:r>
              <a:rPr lang="sv-SE" sz="1600">
                <a:latin typeface="Myriad Pro" panose="020B0503030403020204" pitchFamily="34" charset="0"/>
              </a:rPr>
              <a:t>21 länsföreningar</a:t>
            </a:r>
          </a:p>
          <a:p>
            <a:pPr marL="342900" indent="-342900">
              <a:lnSpc>
                <a:spcPct val="100000"/>
              </a:lnSpc>
              <a:buFont typeface="Arial" panose="020B0604020202020204" pitchFamily="34" charset="0"/>
              <a:buChar char="•"/>
            </a:pPr>
            <a:r>
              <a:rPr lang="sv-SE" sz="1600">
                <a:latin typeface="Myriad Pro" panose="020B0503030403020204" pitchFamily="34" charset="0"/>
              </a:rPr>
              <a:t>3 riksföreningar</a:t>
            </a:r>
          </a:p>
          <a:p>
            <a:pPr marL="342900" indent="-342900">
              <a:lnSpc>
                <a:spcPct val="100000"/>
              </a:lnSpc>
              <a:buFont typeface="Arial" panose="020B0604020202020204" pitchFamily="34" charset="0"/>
              <a:buChar char="•"/>
            </a:pPr>
            <a:r>
              <a:rPr lang="sv-SE" sz="1600">
                <a:latin typeface="Myriad Pro" panose="020B0503030403020204" pitchFamily="34" charset="0"/>
              </a:rPr>
              <a:t>3 855 personer med förtroendeuppdrag inom organisationen </a:t>
            </a:r>
          </a:p>
          <a:p>
            <a:pPr marL="342900" indent="-342900">
              <a:lnSpc>
                <a:spcPct val="100000"/>
              </a:lnSpc>
              <a:buFont typeface="Arial" panose="020B0604020202020204" pitchFamily="34" charset="0"/>
              <a:buChar char="•"/>
            </a:pPr>
            <a:r>
              <a:rPr lang="sv-SE" sz="1600">
                <a:latin typeface="Myriad Pro" panose="020B0503030403020204" pitchFamily="34" charset="0"/>
              </a:rPr>
              <a:t>19 193 deltagare i motionsverksamhet som leds av våra ideella funktionärer</a:t>
            </a:r>
          </a:p>
          <a:p>
            <a:pPr marL="342900" indent="-342900">
              <a:lnSpc>
                <a:spcPct val="100000"/>
              </a:lnSpc>
              <a:buFont typeface="Arial" panose="020B0604020202020204" pitchFamily="34" charset="0"/>
              <a:buChar char="•"/>
            </a:pPr>
            <a:r>
              <a:rPr lang="sv-SE" sz="1600">
                <a:latin typeface="Myriad Pro" panose="020B0503030403020204" pitchFamily="34" charset="0"/>
              </a:rPr>
              <a:t>4 201 deltagare i studieverksamhet som leds av våra ideella funktionärer</a:t>
            </a:r>
          </a:p>
          <a:p>
            <a:pPr marL="342900" indent="-342900">
              <a:lnSpc>
                <a:spcPct val="100000"/>
              </a:lnSpc>
              <a:buFont typeface="Arial" panose="020B0604020202020204" pitchFamily="34" charset="0"/>
              <a:buChar char="•"/>
            </a:pPr>
            <a:r>
              <a:rPr lang="sv-SE" sz="1600">
                <a:latin typeface="Myriad Pro" panose="020B0503030403020204" pitchFamily="34" charset="0"/>
              </a:rPr>
              <a:t>2 697 nya livräddare, utbildade av våra ideella funktionärer </a:t>
            </a:r>
          </a:p>
          <a:p>
            <a:pPr marL="342900" indent="-342900">
              <a:lnSpc>
                <a:spcPct val="100000"/>
              </a:lnSpc>
              <a:buFont typeface="Arial" panose="020B0604020202020204" pitchFamily="34" charset="0"/>
              <a:buChar char="•"/>
            </a:pPr>
            <a:r>
              <a:rPr lang="sv-SE" sz="1600">
                <a:latin typeface="Myriad Pro" panose="020B0503030403020204" pitchFamily="34" charset="0"/>
              </a:rPr>
              <a:t>130 Hälsans stigar som upprätthålls i ett partnerskap mellan kommuner och våra föreningar</a:t>
            </a:r>
          </a:p>
          <a:p>
            <a:pPr marL="342900" indent="-342900">
              <a:lnSpc>
                <a:spcPct val="100000"/>
              </a:lnSpc>
              <a:buFont typeface="Arial" panose="020B0604020202020204" pitchFamily="34" charset="0"/>
              <a:buChar char="•"/>
            </a:pPr>
            <a:r>
              <a:rPr lang="sv-SE" sz="1600">
                <a:latin typeface="Myriad Pro" panose="020B0503030403020204" pitchFamily="34" charset="0"/>
              </a:rPr>
              <a:t>20 aktuella forskningsprojekt som godkänts  i samverkan med medicinsk expertis</a:t>
            </a:r>
          </a:p>
          <a:p>
            <a:pPr marL="342900" indent="-342900">
              <a:lnSpc>
                <a:spcPct val="100000"/>
              </a:lnSpc>
              <a:buFont typeface="Arial" panose="020B0604020202020204" pitchFamily="34" charset="0"/>
              <a:buChar char="•"/>
            </a:pPr>
            <a:r>
              <a:rPr lang="sv-SE" sz="1600">
                <a:latin typeface="Myriad Pro" panose="020B0503030403020204" pitchFamily="34" charset="0"/>
              </a:rPr>
              <a:t>429 omnämnande i media </a:t>
            </a:r>
          </a:p>
        </p:txBody>
      </p:sp>
    </p:spTree>
    <p:extLst>
      <p:ext uri="{BB962C8B-B14F-4D97-AF65-F5344CB8AC3E}">
        <p14:creationId xmlns:p14="http://schemas.microsoft.com/office/powerpoint/2010/main" val="2671721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77244" y="218061"/>
            <a:ext cx="8659138" cy="1143000"/>
          </a:xfrm>
        </p:spPr>
        <p:txBody>
          <a:bodyPr>
            <a:normAutofit fontScale="90000"/>
          </a:bodyPr>
          <a:lstStyle/>
          <a:p>
            <a:pPr lvl="0"/>
            <a:r>
              <a:rPr lang="sv-SE" sz="3600" b="1"/>
              <a:t/>
            </a:r>
            <a:br>
              <a:rPr lang="sv-SE" sz="3600" b="1"/>
            </a:br>
            <a:r>
              <a:rPr lang="sv-SE" sz="2700">
                <a:latin typeface="Myriad Pro" panose="020B0503030403020204" pitchFamily="34" charset="0"/>
              </a:rPr>
              <a:t>Exempel på partnerskap och nätverk som syftar till att nå våra mål?</a:t>
            </a:r>
            <a:r>
              <a:rPr lang="sv-SE" sz="2400">
                <a:latin typeface="Myriad Pro" panose="020B0503030403020204" pitchFamily="34" charset="0"/>
              </a:rPr>
              <a:t/>
            </a:r>
            <a:br>
              <a:rPr lang="sv-SE" sz="2400">
                <a:latin typeface="Myriad Pro" panose="020B0503030403020204" pitchFamily="34" charset="0"/>
              </a:rPr>
            </a:br>
            <a:r>
              <a:rPr lang="sv-SE" sz="2400">
                <a:latin typeface="Myriad Pro" panose="020B0503030403020204" pitchFamily="34" charset="0"/>
              </a:rPr>
              <a:t/>
            </a:r>
            <a:br>
              <a:rPr lang="sv-SE" sz="2400">
                <a:latin typeface="Myriad Pro" panose="020B0503030403020204" pitchFamily="34" charset="0"/>
              </a:rPr>
            </a:br>
            <a:endParaRPr lang="sv-SE" sz="2400">
              <a:solidFill>
                <a:srgbClr val="C00000"/>
              </a:solidFill>
              <a:latin typeface="Myriad Pro" panose="020B0503030403020204" pitchFamily="34" charset="0"/>
            </a:endParaRP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innehåll 5"/>
          <p:cNvSpPr txBox="1">
            <a:spLocks noGrp="1"/>
          </p:cNvSpPr>
          <p:nvPr>
            <p:ph idx="1"/>
          </p:nvPr>
        </p:nvSpPr>
        <p:spPr>
          <a:xfrm>
            <a:off x="2058029" y="1042996"/>
            <a:ext cx="8829386" cy="5768759"/>
          </a:xfrm>
          <a:prstGeom prst="rect">
            <a:avLst/>
          </a:prstGeom>
          <a:noFill/>
        </p:spPr>
        <p:txBody>
          <a:bodyPr vert="horz" wrap="square" lIns="91440" tIns="45720" rIns="91440" bIns="45720" rtlCol="0" anchor="t">
            <a:spAutoFit/>
          </a:bodyPr>
          <a:lstStyle/>
          <a:p>
            <a:pPr lvl="0"/>
            <a:r>
              <a:rPr lang="sv-SE" sz="1500">
                <a:latin typeface="Myriad Pro" panose="020B0503030403020204" pitchFamily="34" charset="0"/>
              </a:rPr>
              <a:t>Vi är medlem i </a:t>
            </a:r>
            <a:r>
              <a:rPr lang="sv-SE" sz="1500" err="1">
                <a:latin typeface="Myriad Pro" panose="020B0503030403020204" pitchFamily="34" charset="0"/>
              </a:rPr>
              <a:t>Funktionsrätt</a:t>
            </a:r>
            <a:r>
              <a:rPr lang="sv-SE" sz="1500">
                <a:latin typeface="Myriad Pro" panose="020B0503030403020204" pitchFamily="34" charset="0"/>
              </a:rPr>
              <a:t> Sverige, FRII, ABF, Livet som gåva,  Tobaksfakta, </a:t>
            </a:r>
            <a:r>
              <a:rPr lang="sv-SE" sz="1500" err="1">
                <a:latin typeface="Myriad Pro" panose="020B0503030403020204" pitchFamily="34" charset="0"/>
              </a:rPr>
              <a:t>Handikapphistoriska</a:t>
            </a:r>
            <a:r>
              <a:rPr lang="sv-SE" sz="1500">
                <a:latin typeface="Myriad Pro" panose="020B0503030403020204" pitchFamily="34" charset="0"/>
              </a:rPr>
              <a:t> föreningen och Folkspel. </a:t>
            </a:r>
          </a:p>
          <a:p>
            <a:pPr lvl="0"/>
            <a:r>
              <a:rPr lang="sv-SE" sz="1500">
                <a:latin typeface="Myriad Pro" panose="020B0503030403020204" pitchFamily="34" charset="0"/>
              </a:rPr>
              <a:t>Vi är medlem i </a:t>
            </a:r>
            <a:r>
              <a:rPr lang="sv-SE" sz="1500" err="1">
                <a:latin typeface="Myriad Pro" panose="020B0503030403020204" pitchFamily="34" charset="0"/>
              </a:rPr>
              <a:t>MyRight</a:t>
            </a:r>
            <a:r>
              <a:rPr lang="sv-SE" sz="1500">
                <a:latin typeface="Myriad Pro" panose="020B0503030403020204" pitchFamily="34" charset="0"/>
              </a:rPr>
              <a:t>, den svenska funktionshinderrörelsens plattform för internationellt utvecklingssamarbete, och i de europeiska paraplyorganisationerna EHN (hjärta) och EFA (lunga).   </a:t>
            </a:r>
            <a:r>
              <a:rPr lang="en-US" sz="1500">
                <a:latin typeface="Myriad Pro" panose="020B0503030403020204" pitchFamily="34" charset="0"/>
              </a:rPr>
              <a:t>  </a:t>
            </a:r>
          </a:p>
          <a:p>
            <a:pPr lvl="0"/>
            <a:r>
              <a:rPr lang="sv-SE" sz="1500">
                <a:latin typeface="Myriad Pro" panose="020B0503030403020204" pitchFamily="34" charset="0"/>
              </a:rPr>
              <a:t>Vi deltar aktivt i de nordiska nätverken NHL (lungfrågor) och NHU (hjärtfrågor)</a:t>
            </a:r>
            <a:r>
              <a:rPr lang="en-US" sz="1500">
                <a:latin typeface="Myriad Pro" panose="020B0503030403020204" pitchFamily="34" charset="0"/>
              </a:rPr>
              <a:t> </a:t>
            </a:r>
          </a:p>
          <a:p>
            <a:r>
              <a:rPr lang="sv-SE" sz="1500">
                <a:latin typeface="Myriad Pro" panose="020B0503030403020204" pitchFamily="34" charset="0"/>
              </a:rPr>
              <a:t>Vi medverkar till att utveckla kvalitetsregister; Luftvägsregistret, </a:t>
            </a:r>
            <a:r>
              <a:rPr lang="sv-SE" sz="1500" err="1">
                <a:latin typeface="Myriad Pro" panose="020B0503030403020204" pitchFamily="34" charset="0"/>
              </a:rPr>
              <a:t>Swedeheart</a:t>
            </a:r>
            <a:r>
              <a:rPr lang="sv-SE" sz="1500">
                <a:latin typeface="Myriad Pro" panose="020B0503030403020204" pitchFamily="34" charset="0"/>
              </a:rPr>
              <a:t>, </a:t>
            </a:r>
            <a:r>
              <a:rPr lang="sv-SE" sz="1500" err="1">
                <a:latin typeface="Myriad Pro" panose="020B0503030403020204" pitchFamily="34" charset="0"/>
              </a:rPr>
              <a:t>RiksSvikt</a:t>
            </a:r>
            <a:r>
              <a:rPr lang="sv-SE" sz="1500">
                <a:latin typeface="Myriad Pro" panose="020B0503030403020204" pitchFamily="34" charset="0"/>
              </a:rPr>
              <a:t> och </a:t>
            </a:r>
            <a:r>
              <a:rPr lang="sv-SE" sz="1500" err="1">
                <a:latin typeface="Myriad Pro" panose="020B0503030403020204" pitchFamily="34" charset="0"/>
              </a:rPr>
              <a:t>Swedevox</a:t>
            </a:r>
            <a:r>
              <a:rPr lang="sv-SE" sz="1500">
                <a:latin typeface="Myriad Pro" panose="020B0503030403020204" pitchFamily="34" charset="0"/>
              </a:rPr>
              <a:t>.</a:t>
            </a:r>
          </a:p>
          <a:p>
            <a:r>
              <a:rPr lang="sv-SE" sz="1500">
                <a:latin typeface="Myriad Pro" panose="020B0503030403020204" pitchFamily="34" charset="0"/>
              </a:rPr>
              <a:t>Genom en särskild satsning från socialstyrelsen tar vi fram patientutbildningen ”Aktiv med </a:t>
            </a:r>
            <a:r>
              <a:rPr lang="sv-SE" sz="1500" err="1">
                <a:latin typeface="Myriad Pro" panose="020B0503030403020204" pitchFamily="34" charset="0"/>
              </a:rPr>
              <a:t>HjärtLung</a:t>
            </a:r>
            <a:r>
              <a:rPr lang="sv-SE" sz="1500">
                <a:latin typeface="Myriad Pro" panose="020B0503030403020204" pitchFamily="34" charset="0"/>
              </a:rPr>
              <a:t>” i samverkan med personer med medicinsk kompentens.</a:t>
            </a:r>
          </a:p>
          <a:p>
            <a:pPr lvl="0"/>
            <a:r>
              <a:rPr lang="sv-SE" sz="1500">
                <a:latin typeface="Myriad Pro" panose="020B0503030403020204" pitchFamily="34" charset="0"/>
              </a:rPr>
              <a:t>Vi genomför en enkätundersökning av sjukhusens hjärtrehabilitering, granskad av våra lokala eftervårdsombud. Vi betygsätter resultaten och verkar för att landstingen avsätter mer resurser för eftervård och rehabilitering. Tillsammans med </a:t>
            </a:r>
            <a:r>
              <a:rPr lang="sv-SE" sz="1500" err="1">
                <a:latin typeface="Myriad Pro" panose="020B0503030403020204" pitchFamily="34" charset="0"/>
              </a:rPr>
              <a:t>Swedeheart</a:t>
            </a:r>
            <a:r>
              <a:rPr lang="sv-SE" sz="1500">
                <a:latin typeface="Myriad Pro" panose="020B0503030403020204" pitchFamily="34" charset="0"/>
              </a:rPr>
              <a:t> har vi tagit fram "Hjärtguiden".</a:t>
            </a:r>
          </a:p>
          <a:p>
            <a:pPr lvl="0"/>
            <a:r>
              <a:rPr lang="sv-SE" sz="1500">
                <a:latin typeface="Myriad Pro" panose="020B0503030403020204" pitchFamily="34" charset="0"/>
              </a:rPr>
              <a:t>Vi samverkar med Astma- och Allergiförbundet för att tillsammans söka arvsfondsmedel i syfte att förbättra egenvården för människor med astma och KOL. </a:t>
            </a:r>
          </a:p>
          <a:p>
            <a:r>
              <a:rPr lang="sv-SE" sz="1500">
                <a:latin typeface="Myriad Pro" panose="020B0503030403020204" pitchFamily="34" charset="0"/>
              </a:rPr>
              <a:t>Vi medverkar i SKL:s nationella programråd för Astma/KOL för arbetet med att implementera socialstyrelsens riktlinjer. </a:t>
            </a:r>
          </a:p>
          <a:p>
            <a:r>
              <a:rPr lang="sv-SE" sz="1500">
                <a:latin typeface="Myriad Pro" panose="020B0503030403020204" pitchFamily="34" charset="0"/>
              </a:rPr>
              <a:t>Vi medverkar i Swedish </a:t>
            </a:r>
            <a:r>
              <a:rPr lang="sv-SE" sz="1500" err="1">
                <a:latin typeface="Myriad Pro" panose="020B0503030403020204" pitchFamily="34" charset="0"/>
              </a:rPr>
              <a:t>ICT:s</a:t>
            </a:r>
            <a:r>
              <a:rPr lang="sv-SE" sz="1500">
                <a:latin typeface="Myriad Pro" panose="020B0503030403020204" pitchFamily="34" charset="0"/>
              </a:rPr>
              <a:t> styrgrupp för ett ”KOL-projekt” som ska underlätta vården i hemmet. </a:t>
            </a:r>
          </a:p>
          <a:p>
            <a:pPr lvl="0"/>
            <a:r>
              <a:rPr lang="sv-SE" sz="1500">
                <a:latin typeface="Myriad Pro" panose="020B0503030403020204" pitchFamily="34" charset="0"/>
              </a:rPr>
              <a:t>Vi </a:t>
            </a:r>
            <a:r>
              <a:rPr lang="sv-SE" sz="1500" err="1">
                <a:latin typeface="Myriad Pro" panose="020B0503030403020204" pitchFamily="34" charset="0"/>
              </a:rPr>
              <a:t>nätverkar</a:t>
            </a:r>
            <a:r>
              <a:rPr lang="sv-SE" sz="1500">
                <a:latin typeface="Myriad Pro" panose="020B0503030403020204" pitchFamily="34" charset="0"/>
              </a:rPr>
              <a:t> med såväl medlemmar som allmänhet i sociala medier, främst på Facebook.</a:t>
            </a:r>
          </a:p>
          <a:p>
            <a:endParaRPr lang="sv-SE" sz="1800">
              <a:latin typeface="Myriad Pro" panose="020B0503030403020204" pitchFamily="34" charset="0"/>
            </a:endParaRPr>
          </a:p>
          <a:p>
            <a:pPr marL="0" indent="0">
              <a:lnSpc>
                <a:spcPct val="100000"/>
              </a:lnSpc>
              <a:buNone/>
            </a:pPr>
            <a:endParaRPr lang="sv-SE" sz="1800">
              <a:latin typeface="Myriad Pro" panose="020B0503030403020204" pitchFamily="34" charset="0"/>
            </a:endParaRPr>
          </a:p>
        </p:txBody>
      </p:sp>
    </p:spTree>
    <p:extLst>
      <p:ext uri="{BB962C8B-B14F-4D97-AF65-F5344CB8AC3E}">
        <p14:creationId xmlns:p14="http://schemas.microsoft.com/office/powerpoint/2010/main" val="1004640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77244" y="218061"/>
            <a:ext cx="8229600" cy="1143000"/>
          </a:xfrm>
        </p:spPr>
        <p:txBody>
          <a:bodyPr>
            <a:normAutofit fontScale="90000"/>
          </a:bodyPr>
          <a:lstStyle/>
          <a:p>
            <a:r>
              <a:rPr lang="sv-SE" sz="3600" b="1"/>
              <a:t/>
            </a:r>
            <a:br>
              <a:rPr lang="sv-SE" sz="3600" b="1"/>
            </a:br>
            <a:r>
              <a:rPr lang="sv-SE" sz="2800">
                <a:latin typeface="Myriad Pro" panose="020B0503030403020204" pitchFamily="34" charset="0"/>
              </a:rPr>
              <a:t>Hur vet </a:t>
            </a:r>
            <a:r>
              <a:rPr lang="sv-SE" sz="2800" err="1">
                <a:latin typeface="Myriad Pro" panose="020B0503030403020204" pitchFamily="34" charset="0"/>
              </a:rPr>
              <a:t>HjärtLung</a:t>
            </a:r>
            <a:r>
              <a:rPr lang="sv-SE" sz="2800">
                <a:latin typeface="Myriad Pro" panose="020B0503030403020204" pitchFamily="34" charset="0"/>
              </a:rPr>
              <a:t> vilka framsteg som gjorts?</a:t>
            </a:r>
            <a:r>
              <a:rPr lang="sv-SE" sz="2400">
                <a:latin typeface="Myriad Pro" panose="020B0503030403020204" pitchFamily="34" charset="0"/>
              </a:rPr>
              <a:t/>
            </a:r>
            <a:br>
              <a:rPr lang="sv-SE" sz="2400">
                <a:latin typeface="Myriad Pro" panose="020B0503030403020204" pitchFamily="34" charset="0"/>
              </a:rPr>
            </a:br>
            <a:r>
              <a:rPr lang="sv-SE" sz="2400">
                <a:latin typeface="Myriad Pro" panose="020B0503030403020204" pitchFamily="34" charset="0"/>
              </a:rPr>
              <a:t/>
            </a:r>
            <a:br>
              <a:rPr lang="sv-SE" sz="2400">
                <a:latin typeface="Myriad Pro" panose="020B0503030403020204" pitchFamily="34" charset="0"/>
              </a:rPr>
            </a:br>
            <a:endParaRPr lang="sv-SE" sz="2400">
              <a:solidFill>
                <a:srgbClr val="C00000"/>
              </a:solidFill>
              <a:latin typeface="Myriad Pro" panose="020B0503030403020204" pitchFamily="34" charset="0"/>
            </a:endParaRP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innehåll 5"/>
          <p:cNvSpPr txBox="1">
            <a:spLocks noGrp="1"/>
          </p:cNvSpPr>
          <p:nvPr>
            <p:ph idx="1"/>
          </p:nvPr>
        </p:nvSpPr>
        <p:spPr>
          <a:xfrm>
            <a:off x="2032000" y="1132461"/>
            <a:ext cx="8829386" cy="4653582"/>
          </a:xfrm>
          <a:prstGeom prst="rect">
            <a:avLst/>
          </a:prstGeom>
          <a:noFill/>
        </p:spPr>
        <p:txBody>
          <a:bodyPr wrap="square" rtlCol="0">
            <a:spAutoFit/>
          </a:bodyPr>
          <a:lstStyle/>
          <a:p>
            <a:pPr lvl="0"/>
            <a:r>
              <a:rPr lang="sv-SE" sz="1600">
                <a:latin typeface="Myriad Pro" panose="020B0503030403020204" pitchFamily="34" charset="0"/>
              </a:rPr>
              <a:t>Genom att följa upp nyckeltal som antal medlemmar, antal föreningar, antal aktiviteter, antal ansökningar till vår forskningsfond och antal utbildningar och föreningsbesök</a:t>
            </a:r>
          </a:p>
          <a:p>
            <a:pPr lvl="0"/>
            <a:r>
              <a:rPr lang="sv-SE" sz="1600">
                <a:latin typeface="Myriad Pro" panose="020B0503030403020204" pitchFamily="34" charset="0"/>
              </a:rPr>
              <a:t>Genom att mäta nöjdhet genom ”Nöjd Förenings Index” och ”Nöjd Medlems Index”.</a:t>
            </a:r>
          </a:p>
          <a:p>
            <a:pPr lvl="0"/>
            <a:r>
              <a:rPr lang="sv-SE" sz="1600">
                <a:latin typeface="Myriad Pro" panose="020B0503030403020204" pitchFamily="34" charset="0"/>
              </a:rPr>
              <a:t>Genom att analysera vårt genomslag i media.</a:t>
            </a:r>
          </a:p>
          <a:p>
            <a:pPr lvl="0"/>
            <a:r>
              <a:rPr lang="sv-SE" sz="1600">
                <a:latin typeface="Myriad Pro" panose="020B0503030403020204" pitchFamily="34" charset="0"/>
              </a:rPr>
              <a:t>Genom att årligen kartlägga, via enkäter och besök, samtliga sjukhus utbud av hjärtrehabilitering.</a:t>
            </a:r>
          </a:p>
          <a:p>
            <a:pPr lvl="0"/>
            <a:r>
              <a:rPr lang="sv-SE" sz="1600">
                <a:latin typeface="Myriad Pro" panose="020B0503030403020204" pitchFamily="34" charset="0"/>
              </a:rPr>
              <a:t>Genom att årligen kartlägga användningen av våra patientutbildningar.</a:t>
            </a:r>
          </a:p>
          <a:p>
            <a:pPr lvl="0"/>
            <a:r>
              <a:rPr lang="sv-SE" sz="1600">
                <a:latin typeface="Myriad Pro" panose="020B0503030403020204" pitchFamily="34" charset="0"/>
              </a:rPr>
              <a:t>Genom att analysera den finansiella utvecklingen kopplad till gåvor och testamenten.</a:t>
            </a:r>
          </a:p>
          <a:p>
            <a:pPr lvl="0"/>
            <a:r>
              <a:rPr lang="sv-SE" sz="1600">
                <a:latin typeface="Myriad Pro" panose="020B0503030403020204" pitchFamily="34" charset="0"/>
              </a:rPr>
              <a:t>Genom att analysera omvärldens feedback på vår verksamhet, som t ex det faktum att vår ordförande utsågs till en av de 100 mest inflytelserika personerna inom svensk hälso- och sjukvård av Dagens Medicin 2015 och 2016, att vi är godkända medlemmar i FRII och Svensk Insamlingskontroll,  samt som ”grön givarorganisation” på Gröna Listan.</a:t>
            </a:r>
          </a:p>
          <a:p>
            <a:pPr lvl="0"/>
            <a:r>
              <a:rPr lang="sv-SE" sz="1600">
                <a:latin typeface="Myriad Pro" panose="020B0503030403020204" pitchFamily="34" charset="0"/>
              </a:rPr>
              <a:t>Genom att notera konkreta förbättringar i vården som vi bidragit till genom vår opinionsbildning och genom att lyfta fram våra forskningsresultat.</a:t>
            </a:r>
          </a:p>
          <a:p>
            <a:endParaRPr lang="sv-SE" sz="1800">
              <a:latin typeface="Myriad Pro" panose="020B0503030403020204" pitchFamily="34" charset="0"/>
            </a:endParaRPr>
          </a:p>
          <a:p>
            <a:pPr marL="0" indent="0">
              <a:lnSpc>
                <a:spcPct val="100000"/>
              </a:lnSpc>
              <a:buNone/>
            </a:pPr>
            <a:endParaRPr lang="sv-SE" sz="1800">
              <a:latin typeface="Myriad Pro" panose="020B0503030403020204" pitchFamily="34" charset="0"/>
            </a:endParaRPr>
          </a:p>
        </p:txBody>
      </p:sp>
    </p:spTree>
    <p:extLst>
      <p:ext uri="{BB962C8B-B14F-4D97-AF65-F5344CB8AC3E}">
        <p14:creationId xmlns:p14="http://schemas.microsoft.com/office/powerpoint/2010/main" val="139285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92780" y="394706"/>
            <a:ext cx="8229600" cy="1143000"/>
          </a:xfrm>
        </p:spPr>
        <p:txBody>
          <a:bodyPr>
            <a:normAutofit fontScale="90000"/>
          </a:bodyPr>
          <a:lstStyle/>
          <a:p>
            <a:pPr lvl="0"/>
            <a:r>
              <a:rPr lang="sv-SE" sz="3600" b="1"/>
              <a:t/>
            </a:r>
            <a:br>
              <a:rPr lang="sv-SE" sz="3600" b="1"/>
            </a:br>
            <a:r>
              <a:rPr lang="sv-SE" sz="3100">
                <a:latin typeface="Myriad Pro" panose="020B0503030403020204" pitchFamily="34" charset="0"/>
              </a:rPr>
              <a:t>Vad har </a:t>
            </a:r>
            <a:r>
              <a:rPr lang="sv-SE" sz="3100" err="1">
                <a:latin typeface="Myriad Pro" panose="020B0503030403020204" pitchFamily="34" charset="0"/>
              </a:rPr>
              <a:t>HjärtLung</a:t>
            </a:r>
            <a:r>
              <a:rPr lang="sv-SE" sz="3100">
                <a:latin typeface="Myriad Pro" panose="020B0503030403020204" pitchFamily="34" charset="0"/>
              </a:rPr>
              <a:t> åstadkommit så här långt?</a:t>
            </a:r>
            <a:br>
              <a:rPr lang="sv-SE" sz="3100">
                <a:latin typeface="Myriad Pro" panose="020B0503030403020204" pitchFamily="34" charset="0"/>
              </a:rPr>
            </a:br>
            <a:r>
              <a:rPr lang="sv-SE" sz="3100">
                <a:latin typeface="Myriad Pro" panose="020B0503030403020204" pitchFamily="34" charset="0"/>
              </a:rPr>
              <a:t/>
            </a:r>
            <a:br>
              <a:rPr lang="sv-SE" sz="3100">
                <a:latin typeface="Myriad Pro" panose="020B0503030403020204" pitchFamily="34" charset="0"/>
              </a:rPr>
            </a:br>
            <a:endParaRPr lang="sv-SE" sz="3100">
              <a:solidFill>
                <a:srgbClr val="C00000"/>
              </a:solidFill>
              <a:latin typeface="Myriad Pro" panose="020B0503030403020204" pitchFamily="34" charset="0"/>
            </a:endParaRPr>
          </a:p>
        </p:txBody>
      </p:sp>
      <p:pic>
        <p:nvPicPr>
          <p:cNvPr id="5"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5949950"/>
            <a:ext cx="25542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1368136" y="1119043"/>
            <a:ext cx="10515600" cy="4351338"/>
          </a:xfrm>
        </p:spPr>
        <p:txBody>
          <a:bodyPr>
            <a:normAutofit/>
          </a:bodyPr>
          <a:lstStyle/>
          <a:p>
            <a:pPr marL="0" indent="0">
              <a:buNone/>
            </a:pPr>
            <a:r>
              <a:rPr lang="sv-SE" sz="2000">
                <a:latin typeface="Myriad Pro" panose="020B0503030403020204" pitchFamily="34" charset="0"/>
              </a:rPr>
              <a:t>Några av de mätbara processmålen går att utvärdera i förhållande till statistiken för 2014. </a:t>
            </a:r>
            <a:endParaRPr lang="sv-SE" sz="2000"/>
          </a:p>
        </p:txBody>
      </p:sp>
      <p:sp>
        <p:nvSpPr>
          <p:cNvPr id="6" name="Rectangle 1"/>
          <p:cNvSpPr>
            <a:spLocks noChangeArrowheads="1"/>
          </p:cNvSpPr>
          <p:nvPr/>
        </p:nvSpPr>
        <p:spPr bwMode="auto">
          <a:xfrm>
            <a:off x="1619250" y="31872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2277532883"/>
              </p:ext>
            </p:extLst>
          </p:nvPr>
        </p:nvGraphicFramePr>
        <p:xfrm>
          <a:off x="1619250" y="1859805"/>
          <a:ext cx="5607816" cy="3302434"/>
        </p:xfrm>
        <a:graphic>
          <a:graphicData uri="http://schemas.openxmlformats.org/drawingml/2006/table">
            <a:tbl>
              <a:tblPr firstRow="1" firstCol="1" bandRow="1">
                <a:tableStyleId>{5C22544A-7EE6-4342-B048-85BDC9FD1C3A}</a:tableStyleId>
              </a:tblPr>
              <a:tblGrid>
                <a:gridCol w="2888874">
                  <a:extLst>
                    <a:ext uri="{9D8B030D-6E8A-4147-A177-3AD203B41FA5}">
                      <a16:colId xmlns:a16="http://schemas.microsoft.com/office/drawing/2014/main" xmlns="" val="20000"/>
                    </a:ext>
                  </a:extLst>
                </a:gridCol>
                <a:gridCol w="906314">
                  <a:extLst>
                    <a:ext uri="{9D8B030D-6E8A-4147-A177-3AD203B41FA5}">
                      <a16:colId xmlns:a16="http://schemas.microsoft.com/office/drawing/2014/main" xmlns="" val="20001"/>
                    </a:ext>
                  </a:extLst>
                </a:gridCol>
                <a:gridCol w="906314">
                  <a:extLst>
                    <a:ext uri="{9D8B030D-6E8A-4147-A177-3AD203B41FA5}">
                      <a16:colId xmlns:a16="http://schemas.microsoft.com/office/drawing/2014/main" xmlns="" val="20002"/>
                    </a:ext>
                  </a:extLst>
                </a:gridCol>
                <a:gridCol w="906314">
                  <a:extLst>
                    <a:ext uri="{9D8B030D-6E8A-4147-A177-3AD203B41FA5}">
                      <a16:colId xmlns:a16="http://schemas.microsoft.com/office/drawing/2014/main" xmlns="" val="20003"/>
                    </a:ext>
                  </a:extLst>
                </a:gridCol>
              </a:tblGrid>
              <a:tr h="275066">
                <a:tc>
                  <a:txBody>
                    <a:bodyPr/>
                    <a:lstStyle/>
                    <a:p>
                      <a:pPr>
                        <a:lnSpc>
                          <a:spcPts val="1575"/>
                        </a:lnSpc>
                        <a:spcAft>
                          <a:spcPts val="0"/>
                        </a:spcAft>
                      </a:pPr>
                      <a:r>
                        <a:rPr lang="sv-SE" sz="1100" b="0" i="0">
                          <a:effectLst/>
                          <a:latin typeface="Arial" panose="020B0604020202020204" pitchFamily="34" charset="0"/>
                        </a:rPr>
                        <a:t> </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2014</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2016</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nSpc>
                          <a:spcPts val="1575"/>
                        </a:lnSpc>
                        <a:spcAft>
                          <a:spcPts val="0"/>
                        </a:spcAft>
                      </a:pPr>
                      <a:r>
                        <a:rPr lang="sv-SE" sz="1100" b="0" i="0">
                          <a:effectLst/>
                          <a:latin typeface="Arial" panose="020B0604020202020204" pitchFamily="34" charset="0"/>
                        </a:rPr>
                        <a:t>%</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0"/>
                  </a:ext>
                </a:extLst>
              </a:tr>
              <a:tr h="275066">
                <a:tc>
                  <a:txBody>
                    <a:bodyPr/>
                    <a:lstStyle/>
                    <a:p>
                      <a:pPr>
                        <a:lnSpc>
                          <a:spcPts val="1575"/>
                        </a:lnSpc>
                        <a:spcAft>
                          <a:spcPts val="0"/>
                        </a:spcAft>
                      </a:pPr>
                      <a:r>
                        <a:rPr lang="sv-SE" sz="1100" b="0" i="0">
                          <a:effectLst/>
                          <a:latin typeface="Arial" panose="020B0604020202020204" pitchFamily="34" charset="0"/>
                        </a:rPr>
                        <a:t>medlemmar</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39 000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mn-ea"/>
                          <a:cs typeface="+mn-cs"/>
                        </a:rPr>
                        <a:t>38</a:t>
                      </a:r>
                      <a:r>
                        <a:rPr lang="sv-SE" sz="1100" b="0" i="0" baseline="0">
                          <a:effectLst/>
                          <a:latin typeface="Arial" panose="020B0604020202020204" pitchFamily="34" charset="0"/>
                          <a:ea typeface="+mn-ea"/>
                          <a:cs typeface="+mn-cs"/>
                        </a:rPr>
                        <a:t> 000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96%</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1"/>
                  </a:ext>
                </a:extLst>
              </a:tr>
              <a:tr h="275066">
                <a:tc>
                  <a:txBody>
                    <a:bodyPr/>
                    <a:lstStyle/>
                    <a:p>
                      <a:pPr>
                        <a:lnSpc>
                          <a:spcPts val="1575"/>
                        </a:lnSpc>
                        <a:spcAft>
                          <a:spcPts val="0"/>
                        </a:spcAft>
                      </a:pPr>
                      <a:r>
                        <a:rPr lang="sv-SE" sz="1100" b="0" i="0">
                          <a:effectLst/>
                          <a:latin typeface="Arial" panose="020B0604020202020204" pitchFamily="34" charset="0"/>
                        </a:rPr>
                        <a:t>lokalföreningar</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153</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151</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99%</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2"/>
                  </a:ext>
                </a:extLst>
              </a:tr>
              <a:tr h="275066">
                <a:tc>
                  <a:txBody>
                    <a:bodyPr/>
                    <a:lstStyle/>
                    <a:p>
                      <a:pPr>
                        <a:lnSpc>
                          <a:spcPts val="1575"/>
                        </a:lnSpc>
                        <a:spcAft>
                          <a:spcPts val="0"/>
                        </a:spcAft>
                      </a:pPr>
                      <a:r>
                        <a:rPr lang="sv-SE" sz="1100" b="0" i="0">
                          <a:effectLst/>
                          <a:latin typeface="Arial" panose="020B0604020202020204" pitchFamily="34" charset="0"/>
                        </a:rPr>
                        <a:t>länsföreningar</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21</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21</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100%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3"/>
                  </a:ext>
                </a:extLst>
              </a:tr>
              <a:tr h="275066">
                <a:tc>
                  <a:txBody>
                    <a:bodyPr/>
                    <a:lstStyle/>
                    <a:p>
                      <a:pPr>
                        <a:lnSpc>
                          <a:spcPts val="1575"/>
                        </a:lnSpc>
                        <a:spcAft>
                          <a:spcPts val="0"/>
                        </a:spcAft>
                      </a:pPr>
                      <a:r>
                        <a:rPr lang="sv-SE" sz="1100" b="0" i="0">
                          <a:effectLst/>
                          <a:latin typeface="Arial" panose="020B0604020202020204" pitchFamily="34" charset="0"/>
                        </a:rPr>
                        <a:t>riksföreningar</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mn-ea"/>
                          <a:cs typeface="+mn-cs"/>
                        </a:rPr>
                        <a:t>3</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150%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4"/>
                  </a:ext>
                </a:extLst>
              </a:tr>
              <a:tr h="275066">
                <a:tc>
                  <a:txBody>
                    <a:bodyPr/>
                    <a:lstStyle/>
                    <a:p>
                      <a:pPr>
                        <a:lnSpc>
                          <a:spcPts val="1575"/>
                        </a:lnSpc>
                        <a:spcAft>
                          <a:spcPts val="0"/>
                        </a:spcAft>
                      </a:pPr>
                      <a:r>
                        <a:rPr lang="sv-SE" sz="1100" b="0" i="0">
                          <a:effectLst/>
                          <a:latin typeface="Arial" panose="020B0604020202020204" pitchFamily="34" charset="0"/>
                        </a:rPr>
                        <a:t>ideellt engagerade</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3 500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3855</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110%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5"/>
                  </a:ext>
                </a:extLst>
              </a:tr>
              <a:tr h="276708">
                <a:tc>
                  <a:txBody>
                    <a:bodyPr/>
                    <a:lstStyle/>
                    <a:p>
                      <a:pPr>
                        <a:lnSpc>
                          <a:spcPts val="1575"/>
                        </a:lnSpc>
                        <a:spcAft>
                          <a:spcPts val="0"/>
                        </a:spcAft>
                      </a:pPr>
                      <a:r>
                        <a:rPr lang="sv-SE" sz="1100" b="0" i="0">
                          <a:effectLst/>
                          <a:latin typeface="Arial" panose="020B0604020202020204" pitchFamily="34" charset="0"/>
                        </a:rPr>
                        <a:t>deltagare i motionsverksamhet</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21 193</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latin typeface="Arial" panose="020B0604020202020204" pitchFamily="34" charset="0"/>
                        </a:rPr>
                        <a:t>19 193 </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90%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6"/>
                  </a:ext>
                </a:extLst>
              </a:tr>
              <a:tr h="275066">
                <a:tc>
                  <a:txBody>
                    <a:bodyPr/>
                    <a:lstStyle/>
                    <a:p>
                      <a:pPr>
                        <a:lnSpc>
                          <a:spcPts val="1575"/>
                        </a:lnSpc>
                        <a:spcAft>
                          <a:spcPts val="0"/>
                        </a:spcAft>
                      </a:pPr>
                      <a:r>
                        <a:rPr lang="sv-SE" sz="1100" b="0" i="0">
                          <a:effectLst/>
                          <a:latin typeface="Arial" panose="020B0604020202020204" pitchFamily="34" charset="0"/>
                        </a:rPr>
                        <a:t>deltagare i studieverksamhet</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3 628</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latin typeface="Arial" panose="020B0604020202020204" pitchFamily="34" charset="0"/>
                        </a:rPr>
                        <a:t>4 201 </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116%</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7"/>
                  </a:ext>
                </a:extLst>
              </a:tr>
              <a:tr h="275066">
                <a:tc>
                  <a:txBody>
                    <a:bodyPr/>
                    <a:lstStyle/>
                    <a:p>
                      <a:pPr>
                        <a:lnSpc>
                          <a:spcPts val="1575"/>
                        </a:lnSpc>
                        <a:spcAft>
                          <a:spcPts val="0"/>
                        </a:spcAft>
                      </a:pPr>
                      <a:r>
                        <a:rPr lang="sv-SE" sz="1100" b="0" i="0">
                          <a:effectLst/>
                          <a:latin typeface="Arial" panose="020B0604020202020204" pitchFamily="34" charset="0"/>
                        </a:rPr>
                        <a:t>HLR-utbildade</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mn-ea"/>
                          <a:cs typeface="+mn-cs"/>
                        </a:rPr>
                        <a:t>2541</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mn-ea"/>
                          <a:cs typeface="+mn-cs"/>
                        </a:rPr>
                        <a:t>2697</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106%</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08"/>
                  </a:ext>
                </a:extLst>
              </a:tr>
              <a:tr h="275066">
                <a:tc>
                  <a:txBody>
                    <a:bodyPr/>
                    <a:lstStyle/>
                    <a:p>
                      <a:pP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Förekomst</a:t>
                      </a:r>
                      <a:r>
                        <a:rPr lang="sv-SE" sz="1100" b="0" i="0" baseline="0">
                          <a:effectLst/>
                          <a:latin typeface="Arial" panose="020B0604020202020204" pitchFamily="34" charset="0"/>
                          <a:ea typeface="Calibri" panose="020F0502020204030204" pitchFamily="34" charset="0"/>
                          <a:cs typeface="Times New Roman" panose="02020603050405020304" pitchFamily="18" charset="0"/>
                        </a:rPr>
                        <a:t> i media</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235</a:t>
                      </a:r>
                    </a:p>
                  </a:txBody>
                  <a:tcPr marL="44450" marR="44450" marT="9525" marB="0" anchor="b"/>
                </a:tc>
                <a:tc>
                  <a:txBody>
                    <a:bodyPr/>
                    <a:lstStyle/>
                    <a:p>
                      <a:pPr algn="r">
                        <a:lnSpc>
                          <a:spcPts val="1575"/>
                        </a:lnSpc>
                        <a:spcAft>
                          <a:spcPts val="0"/>
                        </a:spcAft>
                      </a:pPr>
                      <a:r>
                        <a:rPr lang="sv-SE" sz="1100" b="0" i="0">
                          <a:latin typeface="Arial" panose="020B0604020202020204" pitchFamily="34" charset="0"/>
                        </a:rPr>
                        <a:t>429</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182%</a:t>
                      </a:r>
                    </a:p>
                  </a:txBody>
                  <a:tcPr marL="44450" marR="44450" marT="9525" marB="0" anchor="b"/>
                </a:tc>
                <a:extLst>
                  <a:ext uri="{0D108BD9-81ED-4DB2-BD59-A6C34878D82A}">
                    <a16:rowId xmlns:a16="http://schemas.microsoft.com/office/drawing/2014/main" xmlns="" val="10009"/>
                  </a:ext>
                </a:extLst>
              </a:tr>
              <a:tr h="275066">
                <a:tc>
                  <a:txBody>
                    <a:bodyPr/>
                    <a:lstStyle/>
                    <a:p>
                      <a:pP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Snitt</a:t>
                      </a:r>
                      <a:r>
                        <a:rPr lang="sv-SE" sz="1100" b="0" i="0" baseline="0">
                          <a:effectLst/>
                          <a:latin typeface="Arial" panose="020B0604020202020204" pitchFamily="34" charset="0"/>
                          <a:ea typeface="Calibri" panose="020F0502020204030204" pitchFamily="34" charset="0"/>
                          <a:cs typeface="Times New Roman" panose="02020603050405020304" pitchFamily="18" charset="0"/>
                        </a:rPr>
                        <a:t>betyg Nöjd Förenings Index (skala 1-5)</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3,74</a:t>
                      </a: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3,97</a:t>
                      </a: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ea typeface="Calibri" panose="020F0502020204030204" pitchFamily="34" charset="0"/>
                          <a:cs typeface="Times New Roman" panose="02020603050405020304" pitchFamily="18" charset="0"/>
                        </a:rPr>
                        <a:t>106%</a:t>
                      </a:r>
                    </a:p>
                  </a:txBody>
                  <a:tcPr marL="44450" marR="44450" marT="9525" marB="0" anchor="b"/>
                </a:tc>
                <a:extLst>
                  <a:ext uri="{0D108BD9-81ED-4DB2-BD59-A6C34878D82A}">
                    <a16:rowId xmlns:a16="http://schemas.microsoft.com/office/drawing/2014/main" xmlns="" val="10011"/>
                  </a:ext>
                </a:extLst>
              </a:tr>
              <a:tr h="275066">
                <a:tc>
                  <a:txBody>
                    <a:bodyPr/>
                    <a:lstStyle/>
                    <a:p>
                      <a:pPr>
                        <a:lnSpc>
                          <a:spcPts val="1575"/>
                        </a:lnSpc>
                        <a:spcAft>
                          <a:spcPts val="0"/>
                        </a:spcAft>
                      </a:pPr>
                      <a:r>
                        <a:rPr lang="sv-SE" sz="1100" b="0" i="0">
                          <a:effectLst/>
                          <a:latin typeface="Arial" panose="020B0604020202020204" pitchFamily="34" charset="0"/>
                        </a:rPr>
                        <a:t>Forskningsprojekt som godkänts</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18</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20</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tc>
                  <a:txBody>
                    <a:bodyPr/>
                    <a:lstStyle/>
                    <a:p>
                      <a:pPr algn="r">
                        <a:lnSpc>
                          <a:spcPts val="1575"/>
                        </a:lnSpc>
                        <a:spcAft>
                          <a:spcPts val="0"/>
                        </a:spcAft>
                      </a:pPr>
                      <a:r>
                        <a:rPr lang="sv-SE" sz="1100" b="0" i="0">
                          <a:effectLst/>
                          <a:latin typeface="Arial" panose="020B0604020202020204" pitchFamily="34" charset="0"/>
                        </a:rPr>
                        <a:t>111%</a:t>
                      </a:r>
                      <a:endParaRPr lang="sv-SE" sz="1100" b="0" i="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9525"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02105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39090" y="987136"/>
            <a:ext cx="473207" cy="369332"/>
          </a:xfrm>
          <a:prstGeom prst="rect">
            <a:avLst/>
          </a:prstGeom>
          <a:noFill/>
        </p:spPr>
        <p:txBody>
          <a:bodyPr wrap="none" rtlCol="0">
            <a:spAutoFit/>
          </a:bodyPr>
          <a:lstStyle/>
          <a:p>
            <a:pPr marL="285750" indent="-285750" algn="ctr">
              <a:buFont typeface="Arial" panose="020B0604020202020204" pitchFamily="34" charset="0"/>
              <a:buChar char="•"/>
            </a:pPr>
            <a:endParaRPr lang="sv-SE"/>
          </a:p>
        </p:txBody>
      </p:sp>
      <p:sp>
        <p:nvSpPr>
          <p:cNvPr id="3" name="Rektangel 2"/>
          <p:cNvSpPr/>
          <p:nvPr/>
        </p:nvSpPr>
        <p:spPr>
          <a:xfrm>
            <a:off x="800100" y="141249"/>
            <a:ext cx="7523018" cy="118647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endParaRPr lang="sv-SE" sz="1600"/>
          </a:p>
          <a:p>
            <a:pPr marL="285750" lvl="0" indent="-285750">
              <a:buFont typeface="Arial" panose="020B0604020202020204" pitchFamily="34" charset="0"/>
              <a:buChar char="•"/>
            </a:pPr>
            <a:endParaRPr lang="sv-SE" sz="1600"/>
          </a:p>
          <a:p>
            <a:pPr lvl="0"/>
            <a:endParaRPr lang="sv-SE" sz="160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sv-SE">
                <a:latin typeface="Calibri" panose="020F0502020204030204" pitchFamily="34" charset="0"/>
                <a:ea typeface="Calibri" panose="020F0502020204030204" pitchFamily="34" charset="0"/>
                <a:cs typeface="Times New Roman" panose="02020603050405020304" pitchFamily="18" charset="0"/>
              </a:rPr>
              <a:t> </a:t>
            </a:r>
            <a:endParaRPr lang="sv-SE" sz="1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35" y="432194"/>
            <a:ext cx="1830765" cy="5095629"/>
          </a:xfrm>
          <a:prstGeom prst="rect">
            <a:avLst/>
          </a:prstGeom>
        </p:spPr>
      </p:pic>
      <p:pic>
        <p:nvPicPr>
          <p:cNvPr id="4" name="Bildobjekt 3"/>
          <p:cNvPicPr>
            <a:picLocks noChangeAspect="1"/>
          </p:cNvPicPr>
          <p:nvPr/>
        </p:nvPicPr>
        <p:blipFill>
          <a:blip r:embed="rId3"/>
          <a:stretch>
            <a:fillRect/>
          </a:stretch>
        </p:blipFill>
        <p:spPr>
          <a:xfrm>
            <a:off x="498470" y="5730358"/>
            <a:ext cx="2554445" cy="670618"/>
          </a:xfrm>
          <a:prstGeom prst="rect">
            <a:avLst/>
          </a:prstGeom>
        </p:spPr>
      </p:pic>
      <p:sp>
        <p:nvSpPr>
          <p:cNvPr id="6" name="textruta 5"/>
          <p:cNvSpPr txBox="1"/>
          <p:nvPr/>
        </p:nvSpPr>
        <p:spPr>
          <a:xfrm>
            <a:off x="2991438" y="1171802"/>
            <a:ext cx="3642600" cy="800219"/>
          </a:xfrm>
          <a:prstGeom prst="rect">
            <a:avLst/>
          </a:prstGeom>
          <a:noFill/>
        </p:spPr>
        <p:txBody>
          <a:bodyPr wrap="none" rtlCol="0">
            <a:spAutoFit/>
          </a:bodyPr>
          <a:lstStyle/>
          <a:p>
            <a:r>
              <a:rPr lang="sv-SE" sz="2800"/>
              <a:t>Nya policyer som stöd…</a:t>
            </a:r>
          </a:p>
          <a:p>
            <a:pPr marL="285750" indent="-285750">
              <a:buFont typeface="Arial" panose="020B0604020202020204" pitchFamily="34" charset="0"/>
              <a:buChar char="•"/>
            </a:pPr>
            <a:endParaRPr lang="sv-SE"/>
          </a:p>
        </p:txBody>
      </p:sp>
      <p:pic>
        <p:nvPicPr>
          <p:cNvPr id="8" name="Bildobjekt 7"/>
          <p:cNvPicPr>
            <a:picLocks noChangeAspect="1"/>
          </p:cNvPicPr>
          <p:nvPr/>
        </p:nvPicPr>
        <p:blipFill>
          <a:blip r:embed="rId4"/>
          <a:stretch>
            <a:fillRect/>
          </a:stretch>
        </p:blipFill>
        <p:spPr>
          <a:xfrm>
            <a:off x="2991438" y="2271785"/>
            <a:ext cx="4088362" cy="1802266"/>
          </a:xfrm>
          <a:prstGeom prst="rect">
            <a:avLst/>
          </a:prstGeom>
        </p:spPr>
      </p:pic>
    </p:spTree>
    <p:extLst>
      <p:ext uri="{BB962C8B-B14F-4D97-AF65-F5344CB8AC3E}">
        <p14:creationId xmlns:p14="http://schemas.microsoft.com/office/powerpoint/2010/main" val="4208650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1608</Words>
  <Application>Microsoft Office PowerPoint</Application>
  <PresentationFormat>Bredbild</PresentationFormat>
  <Paragraphs>380</Paragraphs>
  <Slides>44</Slides>
  <Notes>24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44</vt:i4>
      </vt:variant>
    </vt:vector>
  </HeadingPairs>
  <TitlesOfParts>
    <vt:vector size="52" baseType="lpstr">
      <vt:lpstr>Arial</vt:lpstr>
      <vt:lpstr>Calibri</vt:lpstr>
      <vt:lpstr>Calibri Light</vt:lpstr>
      <vt:lpstr>Futura LT Light</vt:lpstr>
      <vt:lpstr>Myriad Pro</vt:lpstr>
      <vt:lpstr>Times New Roman</vt:lpstr>
      <vt:lpstr>Verdana</vt:lpstr>
      <vt:lpstr>Office-tema</vt:lpstr>
      <vt:lpstr>PowerPoint-presentation</vt:lpstr>
      <vt:lpstr>PowerPoint-presentation</vt:lpstr>
      <vt:lpstr>PowerPoint-presentation</vt:lpstr>
      <vt:lpstr>PowerPoint-presentation</vt:lpstr>
      <vt:lpstr>   Vilken kapacitet och kunnande har HjärtLung för att uppnå sina mål? Statistik från 2016  </vt:lpstr>
      <vt:lpstr> Exempel på partnerskap och nätverk som syftar till att nå våra mål?  </vt:lpstr>
      <vt:lpstr> Hur vet HjärtLung vilka framsteg som gjorts?  </vt:lpstr>
      <vt:lpstr> Vad har HjärtLung åstadkommit så här långt?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Syfte med fadderverksamheten  (enligt tidigare FS beslut)</vt:lpstr>
      <vt:lpstr>  Fadderverksamheten – Kontakten med länsföreningen</vt:lpstr>
      <vt:lpstr>Förbundsstyrelsens Faddersystem</vt:lpstr>
      <vt:lpstr>PowerPoint-presentation</vt:lpstr>
      <vt:lpstr>PowerPoint-presentation</vt:lpstr>
      <vt:lpstr>PowerPoint-presentation</vt:lpstr>
      <vt:lpstr>PowerPoint-presentation</vt:lpstr>
      <vt:lpstr>Verksamhetsinriktning 2017-2019 </vt:lpstr>
      <vt:lpstr> Särskilda satsningar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Surayya Eliasson</dc:creator>
  <cp:lastModifiedBy>Surayya Eliasson</cp:lastModifiedBy>
  <cp:revision>31</cp:revision>
  <dcterms:modified xsi:type="dcterms:W3CDTF">2017-05-10T09:21:52Z</dcterms:modified>
</cp:coreProperties>
</file>